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2" r:id="rId4"/>
    <p:sldId id="260" r:id="rId5"/>
    <p:sldId id="271" r:id="rId6"/>
    <p:sldId id="272" r:id="rId7"/>
    <p:sldId id="275" r:id="rId8"/>
    <p:sldId id="273" r:id="rId9"/>
    <p:sldId id="274" r:id="rId10"/>
    <p:sldId id="276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84870" autoAdjust="0"/>
  </p:normalViewPr>
  <p:slideViewPr>
    <p:cSldViewPr>
      <p:cViewPr>
        <p:scale>
          <a:sx n="84" d="100"/>
          <a:sy n="84" d="100"/>
        </p:scale>
        <p:origin x="-117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slide" Target="slide4.xml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6480720" cy="2880320"/>
          </a:xfrm>
        </p:spPr>
        <p:txBody>
          <a:bodyPr>
            <a:normAutofit/>
          </a:bodyPr>
          <a:lstStyle/>
          <a:p>
            <a:r>
              <a:rPr lang="ru-RU" b="1" dirty="0" smtClean="0"/>
              <a:t>Рукотворная книга – как одна из форм по приобщению детей книге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                   город Галич Костромской области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Центр развития ребенка детский сад №13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0915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Суворова Н.В. 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153524" y="68675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29198"/>
            <a:ext cx="1802810" cy="135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14488"/>
            <a:ext cx="1802810" cy="135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1477124" cy="196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428736"/>
            <a:ext cx="1945686" cy="145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041390" y="3816470"/>
            <a:ext cx="1956749" cy="146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266281" y="1805893"/>
            <a:ext cx="1874248" cy="140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71612"/>
            <a:ext cx="1802810" cy="135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3143248"/>
            <a:ext cx="1270686" cy="169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6300529" cy="8018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Книгоиздательство</a:t>
            </a:r>
            <a:endParaRPr lang="ru-RU" sz="3600" dirty="0"/>
          </a:p>
        </p:txBody>
      </p:sp>
      <p:sp>
        <p:nvSpPr>
          <p:cNvPr id="21" name="Управляющая кнопка: далее 20">
            <a:hlinkClick r:id="rId11" action="ppaction://hlinksldjump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1"/>
            <a:ext cx="8712968" cy="1592560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работы по книгоиздательству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85256"/>
            <a:ext cx="8496944" cy="432048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 smtClean="0">
                <a:solidFill>
                  <a:srgbClr val="04374A"/>
                </a:solidFill>
              </a:rPr>
              <a:t>1</a:t>
            </a:r>
            <a:r>
              <a:rPr lang="ru-RU" b="1" dirty="0">
                <a:solidFill>
                  <a:srgbClr val="04374A"/>
                </a:solidFill>
              </a:rPr>
              <a:t>. Непосредственно-образовательной деятельности.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4374A"/>
                </a:solidFill>
              </a:rPr>
              <a:t>2.Кружковой работы.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4374A"/>
                </a:solidFill>
              </a:rPr>
              <a:t>3.Культурно — досуговой деятельности.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4374A"/>
                </a:solidFill>
              </a:rPr>
              <a:t>4.Свободной от занятий деятельности.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4374A"/>
                </a:solidFill>
              </a:rPr>
              <a:t>5.Самостоятельное рассматривание  книг.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4374A"/>
                </a:solidFill>
              </a:rPr>
              <a:t>6.Сотрудничества с родителями.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4374A"/>
                </a:solidFill>
              </a:rPr>
              <a:t>7. Сотрудничество с библиотекой.</a:t>
            </a:r>
            <a:br>
              <a:rPr lang="ru-RU" b="1" dirty="0">
                <a:solidFill>
                  <a:srgbClr val="04374A"/>
                </a:solidFill>
              </a:rPr>
            </a:b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книжек самоделок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1000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Текстильные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6119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374A"/>
                </a:solidFill>
              </a:rPr>
              <a:t>Ф</a:t>
            </a:r>
            <a:r>
              <a:rPr lang="ru-RU" b="1" dirty="0" smtClean="0">
                <a:solidFill>
                  <a:srgbClr val="04374A"/>
                </a:solidFill>
              </a:rPr>
              <a:t>отоальбомы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1" y="1412776"/>
            <a:ext cx="18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Развивающая 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4725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Иллюстрированная (по мотивам прочитанных авторских произведений)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350621"/>
            <a:ext cx="205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Книги из бумаги и картона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668" y="351190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Книги из бросового материала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791818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Книги с подготовленным сюжетом</a:t>
            </a:r>
            <a:endParaRPr lang="ru-RU" b="1" dirty="0">
              <a:solidFill>
                <a:srgbClr val="04374A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25751" y="1356985"/>
            <a:ext cx="1874248" cy="140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27292" y="2982619"/>
            <a:ext cx="1956749" cy="146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942" y="2949242"/>
            <a:ext cx="1802810" cy="135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2226" y="4092063"/>
            <a:ext cx="1956749" cy="146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7813" y="5128164"/>
            <a:ext cx="1802810" cy="1352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366" y="1157322"/>
            <a:ext cx="1465257" cy="109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85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35" y="116632"/>
            <a:ext cx="7776864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 для изготовления детских книжек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Цветная бумага и картон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Ткань как простая, так и желатинная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Фотографии на разную тематику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Бросовый материал (фантики, ватные диски и палочки,  и т.д.)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Пуговицы, шнурки, фетр.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Самодельные рисунки и аппликации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Картинки из журналов, газет, раскрасок, интернета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Разные наполнители, вшитые внутрь деталей книжки ( горох, гречневая крупа, бусины, синтепон, семена разных растений </a:t>
            </a:r>
            <a:r>
              <a:rPr lang="ru-RU" sz="2000" dirty="0" err="1" smtClean="0">
                <a:solidFill>
                  <a:srgbClr val="04374A"/>
                </a:solidFill>
              </a:rPr>
              <a:t>ит.д</a:t>
            </a:r>
            <a:r>
              <a:rPr lang="ru-RU" sz="2000" dirty="0" smtClean="0">
                <a:solidFill>
                  <a:srgbClr val="04374A"/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4374A"/>
                </a:solidFill>
              </a:rPr>
              <a:t>Звучащие элементы: пищалки, колокольчики.</a:t>
            </a: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4374A"/>
              </a:solidFill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solidFill>
                <a:srgbClr val="04374A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детских книжек самоделок в разных видах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46889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4374A"/>
                </a:solidFill>
              </a:rPr>
              <a:t>Использование книжки-самоделки в речевом творчестве </a:t>
            </a:r>
            <a:r>
              <a:rPr lang="ru-RU" sz="2000" dirty="0" smtClean="0">
                <a:solidFill>
                  <a:srgbClr val="04374A"/>
                </a:solidFill>
              </a:rPr>
              <a:t>дошкольников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Закрепление пройденного материала по разным видам деятельности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В познавательно-исследовательской деятельности детей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В театрализованной деятельности детей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В проектной деятельности детей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В работе с разными видами социумов (детская библиотека, краеведческий музей, школа).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При приобщении детей к литературе и чтению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Развитие мелкой моторики детей младшего дошкольного возраста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Знакомство детей с разными видами материалов и фактур</a:t>
            </a:r>
          </a:p>
          <a:p>
            <a:r>
              <a:rPr lang="ru-RU" sz="2000" dirty="0" smtClean="0">
                <a:solidFill>
                  <a:srgbClr val="04374A"/>
                </a:solidFill>
              </a:rPr>
              <a:t>В игровой деятельности детей.</a:t>
            </a:r>
          </a:p>
          <a:p>
            <a:endParaRPr lang="ru-RU" sz="2000" dirty="0" smtClean="0">
              <a:solidFill>
                <a:srgbClr val="04374A"/>
              </a:solidFill>
            </a:endParaRPr>
          </a:p>
          <a:p>
            <a:endParaRPr lang="ru-RU" sz="16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по книгоиздательству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Иллюстрированная книга по мотивам прочитанных произведений</a:t>
            </a:r>
            <a:r>
              <a:rPr lang="ru-RU" dirty="0" smtClean="0">
                <a:solidFill>
                  <a:srgbClr val="04374A"/>
                </a:solidFill>
              </a:rPr>
              <a:t>: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 -чтение произведения, 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-беседа по прочитанному, 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-рисование иллюстраций, 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-изготовление книги.</a:t>
            </a:r>
            <a:endParaRPr lang="ru-RU" dirty="0">
              <a:solidFill>
                <a:srgbClr val="04374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612" y="1966773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4374A"/>
                </a:solidFill>
              </a:rPr>
              <a:t>Фотокнига</a:t>
            </a:r>
            <a:r>
              <a:rPr lang="ru-RU" b="1" dirty="0" smtClean="0">
                <a:solidFill>
                  <a:srgbClr val="04374A"/>
                </a:solidFill>
              </a:rPr>
              <a:t>: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-выбор темы для книги,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-подборка фотографии по теме,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-создание книги.</a:t>
            </a:r>
            <a:endParaRPr lang="ru-RU" dirty="0">
              <a:solidFill>
                <a:srgbClr val="0437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9619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Развивающая:</a:t>
            </a:r>
            <a:r>
              <a:rPr lang="ru-RU" dirty="0" smtClean="0">
                <a:solidFill>
                  <a:srgbClr val="04374A"/>
                </a:solidFill>
              </a:rPr>
              <a:t> (должна соответствовать возрасту детей)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-подбор деты и материалов для книги,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Изготовление книги.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42900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4374A"/>
                </a:solidFill>
              </a:rPr>
              <a:t>Книги с подготовленным сюж</a:t>
            </a:r>
            <a:r>
              <a:rPr lang="ru-RU" dirty="0" smtClean="0">
                <a:solidFill>
                  <a:srgbClr val="04374A"/>
                </a:solidFill>
              </a:rPr>
              <a:t>етом: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-изготовление книги с иллюстрациями (вырезки из журналов, раскрасок, обложек от альбомов и картона),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-создание книги,</a:t>
            </a:r>
          </a:p>
          <a:p>
            <a:r>
              <a:rPr lang="ru-RU" dirty="0" smtClean="0">
                <a:solidFill>
                  <a:srgbClr val="04374A"/>
                </a:solidFill>
              </a:rPr>
              <a:t>-придумывание сюжета по подготовленным картинкам</a:t>
            </a:r>
            <a:endParaRPr lang="ru-RU" dirty="0">
              <a:solidFill>
                <a:srgbClr val="04374A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84/000238eb-a3dd151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7" y="158635"/>
            <a:ext cx="4752528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127" y="3933056"/>
            <a:ext cx="7420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4374A"/>
                </a:solidFill>
              </a:rPr>
              <a:t> СПАСИБО ЗА          ВНИМАНИЕ</a:t>
            </a:r>
            <a:endParaRPr lang="ru-RU" sz="5400" b="1" dirty="0">
              <a:solidFill>
                <a:srgbClr val="04374A"/>
              </a:solidFill>
            </a:endParaRPr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9001156" y="6715148"/>
            <a:ext cx="142844" cy="142852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432511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432511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1026" name="Picture 2" descr="https://aforismo.ru/wp-content/uploads/2019/11/5dd0c6933a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17" y="116631"/>
            <a:ext cx="3750359" cy="26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76766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4374A"/>
                </a:solidFill>
              </a:rPr>
              <a:t>Книга — это вневременной и ультрасовременный гаджет для прокачки мозга. Именно так можно определить ценность книги для современного ребенка, который с первых дней жизни имеет дело с цифровыми технологиями. Несмотря на их стремительное развитие, книга никогда не утратит своей ценности, поскольку это единственный стимулятор фантазии и воображения, источник знаний и красивых эмоций. Читайте больше: Всемирная паутина, в которой с удовольствием запутывается сознание современного ребенка, не имеет того познавательного потенциала, эмоционального и духовного влияния, которое оказывает </a:t>
            </a:r>
            <a:r>
              <a:rPr lang="ru-RU" b="1" dirty="0"/>
              <a:t>книга.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185223"/>
          </a:xfrm>
        </p:spPr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4752528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solidFill>
                  <a:srgbClr val="04374A"/>
                </a:solidFill>
              </a:rPr>
              <a:t>П</a:t>
            </a:r>
            <a:r>
              <a:rPr lang="ru-RU" sz="1600" b="1" dirty="0" smtClean="0">
                <a:solidFill>
                  <a:srgbClr val="04374A"/>
                </a:solidFill>
              </a:rPr>
              <a:t>осредством </a:t>
            </a:r>
            <a:r>
              <a:rPr lang="ru-RU" sz="1600" b="1" dirty="0">
                <a:solidFill>
                  <a:srgbClr val="04374A"/>
                </a:solidFill>
              </a:rPr>
              <a:t>специально организованной нетрадиционной совместной деятельности по книгоиздательству воспитателя и детей, родителей и детей способствовать развитию навыков связной речи воспитанников</a:t>
            </a:r>
            <a:r>
              <a:rPr lang="ru-RU" sz="1600" b="1" dirty="0" smtClean="0">
                <a:solidFill>
                  <a:srgbClr val="04374A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04374A"/>
                </a:solidFill>
              </a:rPr>
              <a:t>О</a:t>
            </a:r>
            <a:r>
              <a:rPr lang="ru-RU" sz="1600" b="1" dirty="0" smtClean="0">
                <a:solidFill>
                  <a:srgbClr val="04374A"/>
                </a:solidFill>
              </a:rPr>
              <a:t>бщие</a:t>
            </a:r>
            <a:r>
              <a:rPr lang="ru-RU" sz="1600" b="1" dirty="0">
                <a:solidFill>
                  <a:srgbClr val="04374A"/>
                </a:solidFill>
              </a:rPr>
              <a:t> </a:t>
            </a:r>
            <a:r>
              <a:rPr lang="ru-RU" sz="1600" b="1" u="sng" dirty="0">
                <a:solidFill>
                  <a:srgbClr val="04374A"/>
                </a:solidFill>
              </a:rPr>
              <a:t>задачи</a:t>
            </a:r>
            <a:r>
              <a:rPr lang="ru-RU" sz="1600" b="1" dirty="0">
                <a:solidFill>
                  <a:srgbClr val="04374A"/>
                </a:solidFill>
              </a:rPr>
              <a:t> работы с детьми по направлению «Книгоиздательство» таковы: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1.</a:t>
            </a:r>
            <a:r>
              <a:rPr lang="ru-RU" sz="1600" b="1" i="1" dirty="0">
                <a:solidFill>
                  <a:srgbClr val="04374A"/>
                </a:solidFill>
              </a:rPr>
              <a:t>Книгосочинительство:</a:t>
            </a:r>
            <a:r>
              <a:rPr lang="ru-RU" sz="1600" b="1" dirty="0">
                <a:solidFill>
                  <a:srgbClr val="04374A"/>
                </a:solidFill>
              </a:rPr>
              <a:t/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 создание условий (развивающей среды, насыщенной яркими событиями и переживаниями жизни детей) для стимулирования сочинительской деятельности детей;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 обучение детей различным приемам сочинительства: по картинке, по серии картинок, по моделям, без опоры на наглядность и прочее;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 методическое обеспечение процесса собственно детского сочинительства (методы и приемы помощи детям, мотивации, руководства, поощрения и пр.);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 работа с родителями (обучение помощи детям при сочинительстве, обучение правилам и приемам записи детских текстов и пр.).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2.</a:t>
            </a:r>
            <a:r>
              <a:rPr lang="ru-RU" sz="1600" b="1" i="1" dirty="0">
                <a:solidFill>
                  <a:srgbClr val="04374A"/>
                </a:solidFill>
              </a:rPr>
              <a:t>Книгоиздательство</a:t>
            </a:r>
            <a:r>
              <a:rPr lang="ru-RU" sz="1600" b="1" dirty="0">
                <a:solidFill>
                  <a:srgbClr val="04374A"/>
                </a:solidFill>
              </a:rPr>
              <a:t>: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-оснащение уголка книгоиздательства;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-знакомство детей с книгой, ее функцией и назначением, с процессом книгоиздательства, книгопечатания, с разнообразными способами оформления, брошюровки, дизайна книг;</a:t>
            </a:r>
            <a:br>
              <a:rPr lang="ru-RU" sz="1600" b="1" dirty="0">
                <a:solidFill>
                  <a:srgbClr val="04374A"/>
                </a:solidFill>
              </a:rPr>
            </a:br>
            <a:r>
              <a:rPr lang="ru-RU" sz="1600" b="1" dirty="0">
                <a:solidFill>
                  <a:srgbClr val="04374A"/>
                </a:solidFill>
              </a:rPr>
              <a:t>        -собственно практическая деятельность детей по изготовлению книг</a:t>
            </a:r>
            <a:r>
              <a:rPr lang="ru-RU" sz="1600" b="1" dirty="0" smtClean="0">
                <a:solidFill>
                  <a:srgbClr val="04374A"/>
                </a:solidFill>
              </a:rPr>
              <a:t>.</a:t>
            </a:r>
            <a:endParaRPr lang="ru-RU" sz="1600" b="1" dirty="0">
              <a:solidFill>
                <a:srgbClr val="04374A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2088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Три направления работы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7167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Социум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07167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Родители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321468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Книгоиздательство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46434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Дети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rId7" action="ppaction://hlinksldjump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500694" y="2780928"/>
            <a:ext cx="871506" cy="43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123728" y="2780928"/>
            <a:ext cx="648072" cy="43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3861017"/>
            <a:ext cx="0" cy="864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2" idx="1"/>
          </p:cNvCxnSpPr>
          <p:nvPr/>
        </p:nvCxnSpPr>
        <p:spPr>
          <a:xfrm flipH="1" flipV="1">
            <a:off x="2500298" y="2394843"/>
            <a:ext cx="33575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60032" y="2636912"/>
            <a:ext cx="2232248" cy="2329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15616" y="2636912"/>
            <a:ext cx="2736304" cy="2329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00298" y="2636912"/>
            <a:ext cx="33575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2088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Дети</a:t>
            </a:r>
            <a:endParaRPr lang="ru-RU" dirty="0"/>
          </a:p>
        </p:txBody>
      </p:sp>
      <p:pic>
        <p:nvPicPr>
          <p:cNvPr id="9" name="Picture 2" descr="C:\Users\user\Desktop\презентация\SAM_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user\Desktop\презентация\SAM_5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36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00438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D:\ЛЕНА\ФОТО\ФОТО ДЕТСАД\SAM_17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28662" y="3143248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Чтение художественной литературы</a:t>
            </a:r>
            <a:endParaRPr lang="ru-RU" sz="1400" dirty="0">
              <a:solidFill>
                <a:srgbClr val="04374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143248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Сюжетно- ролевая игра</a:t>
            </a:r>
            <a:endParaRPr lang="ru-RU" sz="1400" dirty="0">
              <a:solidFill>
                <a:srgbClr val="04374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3643314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Непосредственно- </a:t>
            </a:r>
          </a:p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образовательная</a:t>
            </a:r>
          </a:p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 деятельность</a:t>
            </a:r>
            <a:endParaRPr lang="ru-RU" sz="1400" dirty="0">
              <a:solidFill>
                <a:srgbClr val="04374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535782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Участие в конкурсах</a:t>
            </a:r>
            <a:endParaRPr lang="ru-RU" sz="1400" dirty="0">
              <a:solidFill>
                <a:srgbClr val="04374A"/>
              </a:solidFill>
            </a:endParaRPr>
          </a:p>
        </p:txBody>
      </p:sp>
      <p:sp>
        <p:nvSpPr>
          <p:cNvPr id="17" name="Управляющая кнопка: далее 16">
            <a:hlinkClick r:id="rId7" action="ppaction://hlinksldjump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2088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user\Desktop\презентация\SAM_0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929066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342900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Чтение художественной литературы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564357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Совместное творчество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42900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Совместные мероприятия</a:t>
            </a:r>
            <a:endParaRPr lang="ru-RU" sz="1400" dirty="0"/>
          </a:p>
        </p:txBody>
      </p:sp>
      <p:pic>
        <p:nvPicPr>
          <p:cNvPr id="8" name="Picture 3" descr="C:\Users\user\Desktop\презентация\SAM_0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ЛЕНА\ФОТО\ФОТО МЕРОПРИЯТИЯ\SAM_1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714488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746522" cy="880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Социум</a:t>
            </a:r>
            <a:br>
              <a:rPr lang="ru-RU" dirty="0" smtClean="0"/>
            </a:br>
            <a:r>
              <a:rPr lang="ru-RU" sz="1800" dirty="0" smtClean="0"/>
              <a:t>(</a:t>
            </a:r>
            <a:r>
              <a:rPr lang="ru-RU" dirty="0" smtClean="0"/>
              <a:t> </a:t>
            </a:r>
            <a:r>
              <a:rPr lang="ru-RU" sz="1800" dirty="0" smtClean="0"/>
              <a:t>детская библиотека имени Я.Акима)</a:t>
            </a:r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00166" y="3286124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02604"/>
                </a:solidFill>
              </a:rPr>
              <a:t>Встреча с Ю.Парфёновым</a:t>
            </a:r>
            <a:endParaRPr lang="ru-RU" sz="1400" dirty="0">
              <a:solidFill>
                <a:srgbClr val="50260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335756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02604"/>
                </a:solidFill>
              </a:rPr>
              <a:t>Встреча с   И.Я Медведевой</a:t>
            </a:r>
          </a:p>
          <a:p>
            <a:pPr algn="ctr"/>
            <a:r>
              <a:rPr lang="ru-RU" sz="1400" dirty="0" smtClean="0">
                <a:solidFill>
                  <a:srgbClr val="502604"/>
                </a:solidFill>
              </a:rPr>
              <a:t> </a:t>
            </a:r>
            <a:r>
              <a:rPr lang="ru-RU" sz="1200" dirty="0" smtClean="0">
                <a:solidFill>
                  <a:srgbClr val="502604"/>
                </a:solidFill>
              </a:rPr>
              <a:t>(дочерью Я.Акима)</a:t>
            </a:r>
            <a:endParaRPr lang="ru-RU" sz="1200" dirty="0">
              <a:solidFill>
                <a:srgbClr val="502604"/>
              </a:solidFill>
            </a:endParaRPr>
          </a:p>
        </p:txBody>
      </p:sp>
      <p:pic>
        <p:nvPicPr>
          <p:cNvPr id="6" name="Picture 2" descr="https://i.mycdn.me/i?r=AyH4iRPQ2q0otWIFepML2LxRL1EGxHhyxqmk2EuLfCII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28926" y="5643578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02604"/>
                </a:solidFill>
              </a:rPr>
              <a:t>Совместные мероприятия</a:t>
            </a:r>
            <a:endParaRPr lang="ru-RU" sz="1400" dirty="0">
              <a:solidFill>
                <a:srgbClr val="502604"/>
              </a:solidFill>
            </a:endParaRPr>
          </a:p>
        </p:txBody>
      </p:sp>
      <p:pic>
        <p:nvPicPr>
          <p:cNvPr id="8" name="Picture 4" descr="https://i.mycdn.me/i?r=AyH4iRPQ2q0otWIFepML2LxRaswChfJ0jcHmQs3V6ypK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000504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https://i.mycdn.me/i?r=AyH4iRPQ2q0otWIFepML2LxRZuBgfRTtiGocvpzITG7t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000504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2088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Социум</a:t>
            </a:r>
            <a:br>
              <a:rPr lang="ru-RU" dirty="0" smtClean="0"/>
            </a:br>
            <a:r>
              <a:rPr lang="ru-RU" sz="1400" dirty="0" smtClean="0"/>
              <a:t>кукольный театр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2835000" cy="18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643050"/>
            <a:ext cx="1500198" cy="266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714884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3"/>
            <a:ext cx="792088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Социум</a:t>
            </a:r>
            <a:endParaRPr lang="ru-RU" dirty="0"/>
          </a:p>
        </p:txBody>
      </p:sp>
      <p:pic>
        <p:nvPicPr>
          <p:cNvPr id="3" name="Picture 2" descr="https://i.mycdn.me/i?r=AzEPZsRbOZEKgBhR0XGMT1RkQ4kagG1S146XWoYv6zdNE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1651647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07521" y="342900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Книжная премудрость</a:t>
            </a:r>
            <a:endParaRPr lang="ru-RU" sz="1400" dirty="0">
              <a:solidFill>
                <a:srgbClr val="04374A"/>
              </a:solidFill>
            </a:endParaRPr>
          </a:p>
        </p:txBody>
      </p:sp>
      <p:pic>
        <p:nvPicPr>
          <p:cNvPr id="5" name="Picture 4" descr="https://i.mycdn.me/i?r=AyH4iRPQ2q0otWIFepML2LxR30dVWkptfLhynvG3jYyV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14488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s://i.mycdn.me/i?r=AyH4iRPQ2q0otWIFepML2LxR2L1SCLwboAOBo-HR6okR1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929066"/>
            <a:ext cx="2040000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55721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4374A"/>
                </a:solidFill>
              </a:rPr>
              <a:t>Ищем сказки в музее</a:t>
            </a:r>
            <a:endParaRPr lang="ru-RU" sz="1400" dirty="0">
              <a:solidFill>
                <a:srgbClr val="04374A"/>
              </a:solidFill>
            </a:endParaRPr>
          </a:p>
        </p:txBody>
      </p:sp>
      <p:pic>
        <p:nvPicPr>
          <p:cNvPr id="8" name="Picture 8" descr="https://i.mycdn.me/i?r=AzEPZsRbOZEKgBhR0XGMT1RkInTak2FiBNC-Kw6m6eWOa6aKTM5SRkZCeTgDn6uOy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929066"/>
            <a:ext cx="1529999" cy="153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6248" y="564357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02604"/>
                </a:solidFill>
              </a:rPr>
              <a:t>Восточные сказки</a:t>
            </a:r>
            <a:endParaRPr lang="ru-RU" sz="1400" dirty="0">
              <a:solidFill>
                <a:srgbClr val="50260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857232"/>
            <a:ext cx="4143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02604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(Галичский краеведческий музей)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9001124" y="6715148"/>
            <a:ext cx="142876" cy="142852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Z7KFWENHHMJR-1336-7626</_dlc_DocId>
    <_dlc_DocIdUrl xmlns="134c83b0-daba-48ad-8a7d-75e8d548d543">
      <Url>http://www.eduportal44.ru/Galich/ds13galich/_layouts/15/DocIdRedir.aspx?ID=Z7KFWENHHMJR-1336-7626</Url>
      <Description>Z7KFWENHHMJR-1336-7626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56E60-3ECF-468C-A9E6-60A0D256B05B}"/>
</file>

<file path=customXml/itemProps2.xml><?xml version="1.0" encoding="utf-8"?>
<ds:datastoreItem xmlns:ds="http://schemas.openxmlformats.org/officeDocument/2006/customXml" ds:itemID="{C9AB6112-2E02-4C90-9A40-DB90AC4E4712}"/>
</file>

<file path=customXml/itemProps3.xml><?xml version="1.0" encoding="utf-8"?>
<ds:datastoreItem xmlns:ds="http://schemas.openxmlformats.org/officeDocument/2006/customXml" ds:itemID="{ED717A6C-D353-43FD-9428-CC7FE0EA44DE}"/>
</file>

<file path=customXml/itemProps4.xml><?xml version="1.0" encoding="utf-8"?>
<ds:datastoreItem xmlns:ds="http://schemas.openxmlformats.org/officeDocument/2006/customXml" ds:itemID="{6D9075DA-8075-4AB1-8911-DEDE86CF8315}"/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501</Words>
  <Application>Microsoft Office PowerPoint</Application>
  <PresentationFormat>Экран (4:3)</PresentationFormat>
  <Paragraphs>106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Рукотворная книга – как одна из форм по приобщению детей книге</vt:lpstr>
      <vt:lpstr>Презентация PowerPoint</vt:lpstr>
      <vt:lpstr>Цель и задачи</vt:lpstr>
      <vt:lpstr>Три направления работы</vt:lpstr>
      <vt:lpstr>Дети</vt:lpstr>
      <vt:lpstr>Родители</vt:lpstr>
      <vt:lpstr>Социум ( детская библиотека имени Я.Акима)</vt:lpstr>
      <vt:lpstr>Социум кукольный театр</vt:lpstr>
      <vt:lpstr>Социум</vt:lpstr>
      <vt:lpstr>Книгоиздательство</vt:lpstr>
      <vt:lpstr>Формы работы по книгоиздательству</vt:lpstr>
      <vt:lpstr>Виды книжек самоделок</vt:lpstr>
      <vt:lpstr>Материалы для изготовления детских книжек</vt:lpstr>
      <vt:lpstr>Использование детских книжек самоделок в разных видах деятельности</vt:lpstr>
      <vt:lpstr>Этапы работы по книгоиздательству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user</cp:lastModifiedBy>
  <cp:revision>557</cp:revision>
  <dcterms:created xsi:type="dcterms:W3CDTF">2018-02-25T09:09:03Z</dcterms:created>
  <dcterms:modified xsi:type="dcterms:W3CDTF">2021-02-11T07:28:43Z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fcfac6c8-257e-4488-9c4a-11a0aab1bd07</vt:lpwstr>
  </property>
</Properties>
</file>