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58" r:id="rId4"/>
    <p:sldId id="272" r:id="rId5"/>
    <p:sldId id="273" r:id="rId6"/>
    <p:sldId id="256" r:id="rId7"/>
    <p:sldId id="268" r:id="rId8"/>
    <p:sldId id="263" r:id="rId9"/>
    <p:sldId id="265" r:id="rId10"/>
    <p:sldId id="261" r:id="rId11"/>
    <p:sldId id="262" r:id="rId12"/>
    <p:sldId id="264" r:id="rId13"/>
    <p:sldId id="266" r:id="rId14"/>
    <p:sldId id="267" r:id="rId15"/>
    <p:sldId id="270" r:id="rId16"/>
    <p:sldId id="274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D610"/>
    <a:srgbClr val="190504"/>
    <a:srgbClr val="DDC7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1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0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48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92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67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09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37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41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2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8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1248-1C3D-46AC-B0A0-9BAC73AF7C9B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839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doms.ru/avt/b164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23310" y="662152"/>
            <a:ext cx="6876121" cy="109307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Муниципальное дошкольное образовательное учреждение</a:t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« Центр развития ребёнка – детский сад № 13»</a:t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городского округа – город Галич Костромской области</a:t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«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Воспитание юного читателя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»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endParaRPr lang="ru-RU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5" name="Picture 6" descr="http://uld9.mycdn.me/image?t=3&amp;bid=500538080654&amp;id=500538080654&amp;plc=WEB&amp;tkn=*ZdGU-OIUizfKS_rn_Ex1r9izsm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379" y="1912882"/>
            <a:ext cx="5423337" cy="3510455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941379" y="5654566"/>
            <a:ext cx="47927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Воспитатели: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     Суворова Надежда Валерьевна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   Румянцева Елена Константиновна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0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2016" y="483475"/>
            <a:ext cx="6817997" cy="935422"/>
          </a:xfrm>
          <a:noFill/>
          <a:effectLst>
            <a:glow rad="571500">
              <a:srgbClr val="190504">
                <a:alpha val="34000"/>
              </a:srgbClr>
            </a:glow>
            <a:softEdge rad="127000"/>
          </a:effectLst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+mn-lt"/>
              </a:rPr>
              <a:t>Роль родителей в приобщении детей к чтению</a:t>
            </a:r>
            <a:r>
              <a:rPr lang="ru-RU" sz="2400" dirty="0" smtClean="0">
                <a:latin typeface="+mn-lt"/>
              </a:rPr>
              <a:t> </a:t>
            </a:r>
            <a:br>
              <a:rPr lang="ru-RU" sz="2400" dirty="0" smtClean="0">
                <a:latin typeface="+mn-lt"/>
              </a:rPr>
            </a:br>
            <a:endParaRPr lang="ru-RU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10D61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9614" y="1240222"/>
            <a:ext cx="70314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 Пробуждайте интерес к чтению сообща. </a:t>
            </a:r>
          </a:p>
          <a:p>
            <a:r>
              <a:rPr lang="ru-RU" sz="2000" b="1" dirty="0" smtClean="0"/>
              <a:t>-Ребёнок может читать хоть как.</a:t>
            </a:r>
          </a:p>
          <a:p>
            <a:pPr>
              <a:buFontTx/>
              <a:buChar char="-"/>
            </a:pPr>
            <a:r>
              <a:rPr lang="ru-RU" sz="2000" b="1" dirty="0" smtClean="0"/>
              <a:t>Одним из главных факторов, стимулирующих чтение детей, является читающая семья и соответствующая домашняя книжная среда. </a:t>
            </a:r>
          </a:p>
          <a:p>
            <a:pPr>
              <a:buFontTx/>
              <a:buChar char="-"/>
            </a:pPr>
            <a:r>
              <a:rPr lang="ru-RU" sz="2000" b="1" dirty="0" smtClean="0"/>
              <a:t>Если вы хотите, чтобы ребенок читал, надо, чтобы рядом с ним был читающий родитель.</a:t>
            </a:r>
          </a:p>
          <a:p>
            <a:r>
              <a:rPr lang="ru-RU" sz="2000" b="1" dirty="0" smtClean="0"/>
              <a:t>-Назначение детского чтения — развлечение, отдых. </a:t>
            </a:r>
          </a:p>
          <a:p>
            <a:r>
              <a:rPr lang="ru-RU" sz="2000" b="1" dirty="0" smtClean="0"/>
              <a:t>-Рассказывайте детям о ценности чтения. </a:t>
            </a:r>
          </a:p>
          <a:p>
            <a:endParaRPr lang="ru-RU" dirty="0"/>
          </a:p>
        </p:txBody>
      </p:sp>
      <p:pic>
        <p:nvPicPr>
          <p:cNvPr id="10244" name="Picture 4" descr="https://im3-tub-ru.yandex.net/i?id=058fd75d0d569debb9cafd9715861245&amp;n=33&amp;h=215&amp;w=4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6044" y="4256690"/>
            <a:ext cx="3829050" cy="2231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2017" y="599090"/>
            <a:ext cx="6297770" cy="462455"/>
          </a:xfrm>
          <a:noFill/>
          <a:effectLst>
            <a:glow rad="571500">
              <a:srgbClr val="190504">
                <a:alpha val="34000"/>
              </a:srgbClr>
            </a:glow>
            <a:softEdge rad="127000"/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ПАМЯТКА ДЛЯ РОДИТЕЛЕЙ</a:t>
            </a:r>
            <a:endParaRPr lang="ru-RU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10D61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02979" y="1225689"/>
            <a:ext cx="6957851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Наполните день ребенку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потешками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прибаутками, приговорками;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• Введите обязательный ритуал чтения книг перед каждым тихим часом;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• Читайте детям всегда, когда есть возможность: перед обедом, после полдника, на прогулке или в плохую погоду;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• Каждый вечер читайте своему ребенку. Дети не очень хотят ложиться спать и будут рады возможности с помощью вечернего чтения отдалить уход ко сну. Со временем это станет своеобразным ритуалом укладывания спать.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• Если ребенок просит почитать, никогда не отказывайте ему. Даже если у вас совсем мало времени, читайте хоть пару страничек в день.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• Не бойтесь читать детям большие произведения, хотя бы по главе в день. Такое чтение « с продолжением» развивает память и внимательность, а также поддерживает интерес к чтению. Ведь ребенку очень хочется узнать, что же произойдет дальше с любимыми героями.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 flipH="1">
            <a:off x="1831974" y="567559"/>
            <a:ext cx="6297613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+mn-lt"/>
              </a:rPr>
              <a:t>Требования к книгам</a:t>
            </a:r>
            <a:endParaRPr lang="ru-RU" sz="2400" b="1" dirty="0">
              <a:latin typeface="+mn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5614" y="1021976"/>
            <a:ext cx="74873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Картинки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Педагогическое требование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Times New Roman" pitchFamily="18" charset="0"/>
                <a:cs typeface="Tahoma" pitchFamily="34" charset="0"/>
              </a:rPr>
              <a:t>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игиенические требования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 descr="C:\Users\user\Desktop\1013500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9429" y="3818172"/>
            <a:ext cx="1771813" cy="243548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8194" name="Picture 2" descr="C:\Users\user\Desktop\xvgHwLAJki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5060" y="862544"/>
            <a:ext cx="2893629" cy="2402494"/>
          </a:xfrm>
          <a:prstGeom prst="rect">
            <a:avLst/>
          </a:prstGeom>
          <a:noFill/>
        </p:spPr>
      </p:pic>
      <p:pic>
        <p:nvPicPr>
          <p:cNvPr id="8196" name="Picture 4" descr="C:\Users\user\Desktop\72853.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2879" y="3044543"/>
            <a:ext cx="1807728" cy="239876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4716" y="3052838"/>
            <a:ext cx="2007477" cy="2600359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599" y="4087513"/>
            <a:ext cx="1996966" cy="250274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 flipH="1">
            <a:off x="1376853" y="409903"/>
            <a:ext cx="740979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+mn-lt"/>
              </a:rPr>
              <a:t>Сотрудничество детского сада с родителями по приобщению детей к чтению</a:t>
            </a:r>
            <a:endParaRPr lang="ru-RU" sz="2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5324" y="1292774"/>
            <a:ext cx="737826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Формы сотрудничества с родителями: </a:t>
            </a:r>
          </a:p>
          <a:p>
            <a:endParaRPr lang="ru-RU" b="1" dirty="0" smtClean="0"/>
          </a:p>
          <a:p>
            <a:r>
              <a:rPr lang="ru-RU" b="1" dirty="0" smtClean="0"/>
              <a:t>-Индивидуальные консультации, семинары-практикумы по вопросам приобщения детей к чтению. </a:t>
            </a:r>
          </a:p>
          <a:p>
            <a:r>
              <a:rPr lang="ru-RU" b="1" dirty="0" smtClean="0"/>
              <a:t>-Создание в группе выставки «Любимые книжки»</a:t>
            </a:r>
            <a:endParaRPr lang="ru-RU" b="1" dirty="0" smtClean="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-В уголок для родителей папки, посвящённых чтению.</a:t>
            </a:r>
          </a:p>
          <a:p>
            <a:r>
              <a:rPr lang="ru-RU" b="1" dirty="0" smtClean="0">
                <a:solidFill>
                  <a:srgbClr val="000000"/>
                </a:solidFill>
                <a:cs typeface="Courier New" pitchFamily="49" charset="0"/>
              </a:rPr>
              <a:t>-</a:t>
            </a:r>
            <a:r>
              <a:rPr lang="ru-RU" b="1" dirty="0" smtClean="0"/>
              <a:t>В течение года в группе организованы фотовыставки</a:t>
            </a:r>
          </a:p>
          <a:p>
            <a:r>
              <a:rPr lang="ru-RU" b="1" dirty="0" smtClean="0"/>
              <a:t>-Участие родителей в Литературных вечерах и досугах, посвященных творчеству различных писателей и поэтов, а также разнообразным произведениям.</a:t>
            </a:r>
          </a:p>
          <a:p>
            <a:pPr lvl="0"/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endParaRPr lang="ru-RU" sz="1400" dirty="0" smtClean="0">
              <a:cs typeface="Arial" pitchFamily="34" charset="0"/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63863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6414" y="4656083"/>
            <a:ext cx="2141766" cy="1786758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041" y="4656083"/>
            <a:ext cx="2264823" cy="1839310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3526" y="4681538"/>
            <a:ext cx="2361978" cy="1771814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 flipH="1">
            <a:off x="1831974" y="378372"/>
            <a:ext cx="6297613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+mn-lt"/>
              </a:rPr>
              <a:t>Сотрудничество детского сада и семьи с детской библиотекой</a:t>
            </a:r>
            <a:endParaRPr lang="ru-RU" sz="2400" b="1" dirty="0">
              <a:latin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062" y="1269172"/>
            <a:ext cx="1694630" cy="1592214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8358" y="1355833"/>
            <a:ext cx="1702292" cy="1497232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2331" y="5186448"/>
            <a:ext cx="1765738" cy="1487620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8743" y="4603532"/>
            <a:ext cx="2740875" cy="2081048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59973" y="3099146"/>
            <a:ext cx="2423953" cy="1791617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71448" y="1408386"/>
            <a:ext cx="33738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О, сколько в этом доме книг!</a:t>
            </a:r>
            <a:br>
              <a:rPr lang="ru-RU" sz="2000" b="1" dirty="0" smtClean="0"/>
            </a:br>
            <a:r>
              <a:rPr lang="ru-RU" sz="2000" b="1" dirty="0" smtClean="0"/>
              <a:t>Внимательно всмотрись –</a:t>
            </a:r>
            <a:br>
              <a:rPr lang="ru-RU" sz="2000" b="1" dirty="0" smtClean="0"/>
            </a:br>
            <a:r>
              <a:rPr lang="ru-RU" sz="2000" b="1" dirty="0" smtClean="0"/>
              <a:t>Здесь тысячи друзей твоих</a:t>
            </a:r>
            <a:br>
              <a:rPr lang="ru-RU" sz="2000" b="1" dirty="0" smtClean="0"/>
            </a:br>
            <a:r>
              <a:rPr lang="ru-RU" sz="2000" b="1" dirty="0" smtClean="0"/>
              <a:t>На полках улеглись.</a:t>
            </a:r>
            <a:br>
              <a:rPr lang="ru-RU" sz="2000" b="1" dirty="0" smtClean="0"/>
            </a:br>
            <a:r>
              <a:rPr lang="ru-RU" sz="2000" b="1" dirty="0" smtClean="0"/>
              <a:t>Они поговорят с тобой</a:t>
            </a:r>
            <a:br>
              <a:rPr lang="ru-RU" sz="2000" b="1" dirty="0" smtClean="0"/>
            </a:br>
            <a:r>
              <a:rPr lang="ru-RU" sz="2000" b="1" dirty="0" smtClean="0"/>
              <a:t>И ты, мой юный друг,</a:t>
            </a:r>
            <a:br>
              <a:rPr lang="ru-RU" sz="2000" b="1" dirty="0" smtClean="0"/>
            </a:br>
            <a:r>
              <a:rPr lang="ru-RU" sz="2000" b="1" dirty="0" smtClean="0"/>
              <a:t>Весь путь истории земной</a:t>
            </a:r>
            <a:br>
              <a:rPr lang="ru-RU" sz="2000" b="1" dirty="0" smtClean="0"/>
            </a:br>
            <a:r>
              <a:rPr lang="ru-RU" sz="2000" b="1" dirty="0" smtClean="0"/>
              <a:t>Как бы увидишь вдруг…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2773" y="578069"/>
            <a:ext cx="722060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Приучая ребёнка к чтению и предлагая ему интересные, познавательные книги, мы воспитываем его. Книги пробуждают интерес к учёбе, труду, самопознанию. Объясняйте ребёнку, что чем больше он читает, тем он лучше становится. С момента прихода в детский сад ребёнок должен осознать, что многие знания нужно добывать самому, а поможет в этом книга. Не только от педагога зависит, будет ли ребёнок любить читать. Заслуга в этом, прежде всего, родителей. Если в доме царит атмосфера уважения к книге, а родители откликаются на просьбы ребёнка почитать, помочь в чём-то разобраться, то ребёнок будет ценить чтение как один из неотъемлемых компонентов жизни. </a:t>
            </a:r>
            <a:br>
              <a:rPr lang="ru-RU" sz="2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758" y="4533119"/>
            <a:ext cx="2766711" cy="207503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7" name="Picture 1" descr="H:\НАДЯ фото Развивающая среда\SAM_0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4054" y="4545724"/>
            <a:ext cx="2732690" cy="204951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6552" y="493986"/>
            <a:ext cx="730468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10 причин регулярно читать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Чтение книг увеличивает словарный запас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Чтение помогает общаться с людьми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Чтение добавляет уверенности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Чтение снижает стресс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Чтение развивает память и мышление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Чтение защищает от болезни Альцгеймера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Чтение делает нас моложе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Чтение делает нас более творческими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Чтение улучшает сон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Чтение улучшает концентрацию</a:t>
            </a:r>
          </a:p>
          <a:p>
            <a:pPr marL="457200" indent="-457200"/>
            <a:endParaRPr lang="ru-RU" sz="2400" b="1" dirty="0" smtClean="0"/>
          </a:p>
          <a:p>
            <a:pPr marL="457200" indent="-457200"/>
            <a:endParaRPr lang="ru-RU" sz="2400" dirty="0" smtClean="0"/>
          </a:p>
          <a:p>
            <a:endParaRPr lang="ru-RU" sz="2400" b="1" dirty="0"/>
          </a:p>
        </p:txBody>
      </p:sp>
      <p:pic>
        <p:nvPicPr>
          <p:cNvPr id="29699" name="Picture 3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5988" y="4296925"/>
            <a:ext cx="3076575" cy="2047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3393" y="2270234"/>
            <a:ext cx="665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СПАСИБО ЗА ВНИМАНИЕ</a:t>
            </a:r>
            <a:endParaRPr lang="ru-RU" sz="4000" b="1" dirty="0"/>
          </a:p>
        </p:txBody>
      </p:sp>
      <p:pic>
        <p:nvPicPr>
          <p:cNvPr id="5" name="Рисунок 4" descr="C:\Users\user\Desktop\116822_html_982bfde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4752" y="4005427"/>
            <a:ext cx="294660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2262" y="1418897"/>
            <a:ext cx="71365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Цель: Приобщать детей и  родителей  к книжной культуре, воспитание грамотного  читателя. </a:t>
            </a:r>
          </a:p>
          <a:p>
            <a:pPr lvl="0"/>
            <a:r>
              <a:rPr lang="ru-RU" b="1" dirty="0" smtClean="0"/>
              <a:t>Задачи: Повысить эффективность работы по приобщению детей к книге во взаимодействии всех участников образовательного процесса: педагогов, детей, родителей. </a:t>
            </a:r>
          </a:p>
          <a:p>
            <a:pPr lvl="0"/>
            <a:r>
              <a:rPr lang="ru-RU" b="1" dirty="0" smtClean="0"/>
              <a:t>Способствовать поддержанию традиций семейного чтения. </a:t>
            </a:r>
          </a:p>
          <a:p>
            <a:pPr lvl="0"/>
            <a:r>
              <a:rPr lang="ru-RU" b="1" dirty="0" smtClean="0"/>
              <a:t>Воспитывать бережное отношение к книге. </a:t>
            </a:r>
          </a:p>
          <a:p>
            <a:pPr lvl="0"/>
            <a:endParaRPr lang="ru-RU" b="1" u="sng" dirty="0" smtClean="0"/>
          </a:p>
          <a:p>
            <a:pPr lvl="0"/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9807" y="462457"/>
            <a:ext cx="805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Процесс общения ребенка-дошкольника с книгой – это процесс становления в нем личности.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http://hatlnai.86.i-schools.ru/files/29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3656" y="4487917"/>
            <a:ext cx="2532992" cy="203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34510" y="3815256"/>
            <a:ext cx="545486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Книги не говорят, да правду сказывают.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     С книгой поведешься – ума наберешься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7876" y="578069"/>
            <a:ext cx="7283669" cy="3678621"/>
          </a:xfrm>
          <a:noFill/>
          <a:effectLst>
            <a:glow rad="571500">
              <a:srgbClr val="190504">
                <a:alpha val="34000"/>
              </a:srgbClr>
            </a:glow>
            <a:softEdge rad="127000"/>
          </a:effectLst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latin typeface="+mn-lt"/>
              </a:rPr>
              <a:t>«Книга – это волшебница. Книга преобразила мир. В ней память человеческого рода, она рупор человеческой мысли. Мир без книги – мир дикарей». (Н.А.Морозов)</a:t>
            </a:r>
            <a:br>
              <a:rPr lang="ru-RU" sz="1800" b="1" dirty="0" smtClean="0">
                <a:latin typeface="+mn-lt"/>
              </a:rPr>
            </a:br>
            <a:r>
              <a:rPr lang="ru-RU" sz="1800" b="1" u="sng" dirty="0" smtClean="0">
                <a:latin typeface="+mn-lt"/>
              </a:rPr>
              <a:t/>
            </a:r>
            <a:br>
              <a:rPr lang="ru-RU" sz="1800" b="1" u="sng" dirty="0" smtClean="0">
                <a:latin typeface="+mn-lt"/>
              </a:rPr>
            </a:br>
            <a:r>
              <a:rPr lang="ru-RU" sz="1800" b="1" u="sng" dirty="0" smtClean="0">
                <a:latin typeface="+mn-lt"/>
              </a:rPr>
              <a:t>Актуальность</a:t>
            </a:r>
            <a:r>
              <a:rPr lang="ru-RU" sz="1800" b="1" dirty="0" smtClean="0">
                <a:latin typeface="+mn-lt"/>
              </a:rPr>
              <a:t>: 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в меняющейся социально-культурной ситуации современного мира перед дошкольными учреждениями как никогда остро стоит проблема формирования у детей интереса к книге. Нынешние дети отдаляются от книги, предпочитая ей телевизор и компьютер. Невозможно привить ребенку любовь к литературе, если взрослый безответственен в выборе книг для чтения. Проблема усугубляется и тем, что у ребенка, равнодушного к книге, отсутствует мотивация для последующего обучения к чтению, а значит, возникают трудности в школе.</a:t>
            </a:r>
            <a:endParaRPr lang="ru-RU" sz="1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10D61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7640" y="4319752"/>
            <a:ext cx="2039007" cy="205707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1908" y="4301251"/>
            <a:ext cx="2000250" cy="207803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8335" y="4344878"/>
            <a:ext cx="2005013" cy="20447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8178" y="231228"/>
            <a:ext cx="7317171" cy="59457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Что такое книга?</a:t>
            </a:r>
          </a:p>
          <a:p>
            <a:pPr>
              <a:buNone/>
            </a:pPr>
            <a:endParaRPr lang="ru-RU" sz="1700" b="1" dirty="0" smtClean="0"/>
          </a:p>
          <a:p>
            <a:pPr>
              <a:buNone/>
            </a:pPr>
            <a:r>
              <a:rPr lang="ru-RU" sz="1700" b="1" dirty="0" smtClean="0"/>
              <a:t>     Приходит книга в дом любой.</a:t>
            </a:r>
            <a:br>
              <a:rPr lang="ru-RU" sz="1700" b="1" dirty="0" smtClean="0"/>
            </a:br>
            <a:r>
              <a:rPr lang="ru-RU" sz="1700" b="1" dirty="0" smtClean="0"/>
              <a:t>Коснись ее страниц,</a:t>
            </a:r>
            <a:br>
              <a:rPr lang="ru-RU" sz="1700" b="1" dirty="0" smtClean="0"/>
            </a:br>
            <a:r>
              <a:rPr lang="ru-RU" sz="1700" b="1" dirty="0" smtClean="0"/>
              <a:t>Заговорит она с тобой</a:t>
            </a:r>
            <a:br>
              <a:rPr lang="ru-RU" sz="1700" b="1" dirty="0" smtClean="0"/>
            </a:br>
            <a:r>
              <a:rPr lang="ru-RU" sz="1700" b="1" dirty="0" smtClean="0"/>
              <a:t>Про жизнь зверей и птиц. </a:t>
            </a:r>
            <a:br>
              <a:rPr lang="ru-RU" sz="1700" b="1" dirty="0" smtClean="0"/>
            </a:br>
            <a:r>
              <a:rPr lang="ru-RU" sz="1700" b="1" dirty="0" smtClean="0"/>
              <a:t>Увидишь ты разливы рек,</a:t>
            </a:r>
            <a:br>
              <a:rPr lang="ru-RU" sz="1700" b="1" dirty="0" smtClean="0"/>
            </a:br>
            <a:r>
              <a:rPr lang="ru-RU" sz="1700" b="1" dirty="0" smtClean="0"/>
              <a:t>Услышишь конский топот.</a:t>
            </a:r>
            <a:br>
              <a:rPr lang="ru-RU" sz="1700" b="1" dirty="0" smtClean="0"/>
            </a:br>
            <a:r>
              <a:rPr lang="ru-RU" sz="1700" b="1" dirty="0" smtClean="0"/>
              <a:t>Придут к тебе и Чук и Гек,</a:t>
            </a:r>
            <a:br>
              <a:rPr lang="ru-RU" sz="1700" b="1" dirty="0" smtClean="0"/>
            </a:br>
            <a:r>
              <a:rPr lang="ru-RU" sz="1700" b="1" dirty="0" smtClean="0"/>
              <a:t>Тимур и дядя Степа.</a:t>
            </a:r>
            <a:br>
              <a:rPr lang="ru-RU" sz="1700" b="1" dirty="0" smtClean="0"/>
            </a:br>
            <a:r>
              <a:rPr lang="ru-RU" sz="1700" b="1" dirty="0" smtClean="0"/>
              <a:t>Ей злая вьюга не страшна</a:t>
            </a:r>
            <a:br>
              <a:rPr lang="ru-RU" sz="1700" b="1" dirty="0" smtClean="0"/>
            </a:br>
            <a:r>
              <a:rPr lang="ru-RU" sz="1700" b="1" dirty="0" smtClean="0"/>
              <a:t>И не страшна распутица.</a:t>
            </a:r>
            <a:br>
              <a:rPr lang="ru-RU" sz="1700" b="1" dirty="0" smtClean="0"/>
            </a:br>
            <a:r>
              <a:rPr lang="ru-RU" sz="1700" b="1" dirty="0" smtClean="0"/>
              <a:t>С тобой беседует она,</a:t>
            </a:r>
            <a:br>
              <a:rPr lang="ru-RU" sz="1700" b="1" dirty="0" smtClean="0"/>
            </a:br>
            <a:r>
              <a:rPr lang="ru-RU" sz="1700" b="1" dirty="0" smtClean="0"/>
              <a:t>Как умная попутчица.</a:t>
            </a:r>
            <a:br>
              <a:rPr lang="ru-RU" sz="1700" b="1" dirty="0" smtClean="0"/>
            </a:br>
            <a:r>
              <a:rPr lang="ru-RU" sz="1700" b="1" dirty="0" smtClean="0"/>
              <a:t>Ну а когда взгрустнется вдруг,</a:t>
            </a:r>
            <a:br>
              <a:rPr lang="ru-RU" sz="1700" b="1" dirty="0" smtClean="0"/>
            </a:br>
            <a:r>
              <a:rPr lang="ru-RU" sz="1700" b="1" dirty="0" smtClean="0"/>
              <a:t>Не огорчайся слишком:</a:t>
            </a:r>
            <a:br>
              <a:rPr lang="ru-RU" sz="1700" b="1" dirty="0" smtClean="0"/>
            </a:br>
            <a:r>
              <a:rPr lang="ru-RU" sz="1700" b="1" dirty="0" smtClean="0"/>
              <a:t>Как самый лучший, верный друг,</a:t>
            </a:r>
            <a:br>
              <a:rPr lang="ru-RU" sz="1700" b="1" dirty="0" smtClean="0"/>
            </a:br>
            <a:r>
              <a:rPr lang="ru-RU" sz="1700" b="1" dirty="0" smtClean="0"/>
              <a:t>Развеет скуку книжка.</a:t>
            </a:r>
          </a:p>
          <a:p>
            <a:pPr>
              <a:buNone/>
            </a:pPr>
            <a:r>
              <a:rPr lang="ru-RU" sz="1700" b="1" dirty="0" smtClean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0792" y="911717"/>
            <a:ext cx="2619829" cy="1757909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381" y="3106122"/>
            <a:ext cx="2565400" cy="300037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82566" y="220718"/>
            <a:ext cx="6201103" cy="595624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Что происходит в моменты совместного чтения: </a:t>
            </a:r>
          </a:p>
          <a:p>
            <a:r>
              <a:rPr lang="ru-RU" sz="1600" b="1" dirty="0" smtClean="0"/>
              <a:t>Дети, которым часто читают, чувствуют близость, защищённость, безопасность. Таким детям гораздо комфортнее жить, нежели тем, кто лишён радости чтения. </a:t>
            </a:r>
          </a:p>
          <a:p>
            <a:r>
              <a:rPr lang="ru-RU" sz="1600" b="1" dirty="0" smtClean="0"/>
              <a:t>Во время совместного чтения у детей формируется нравственное отношение у миру. Герои книг совершают разнообразные поступки, попадают в ложные ситуации, принимают решения – всё это ребёнок может обсудить с родителем, формируя при этом понимание добра и зла, дружбы и предательства, сочувствия, долга, чести.</a:t>
            </a:r>
          </a:p>
          <a:p>
            <a:r>
              <a:rPr lang="ru-RU" sz="1600" b="1" dirty="0" smtClean="0"/>
              <a:t> При активном слушании ребёнок ярко представляет себе то, о чём повествуется, и переживает. В эти моменты он эмоционально развивается и, нередко отождествляя себя с главным героем, преодолевает собственные страхи. </a:t>
            </a:r>
          </a:p>
          <a:p>
            <a:r>
              <a:rPr lang="ru-RU" sz="1600" b="1" dirty="0" smtClean="0"/>
              <a:t>Слушая литературное произведение, ребёнок наследует разнообразные модели поведения через книгу: например, как стать хорошим товарищем, как достичь цели или как разрешить конфликт.</a:t>
            </a:r>
          </a:p>
          <a:p>
            <a:r>
              <a:rPr lang="ru-RU" sz="1600" b="1" dirty="0" smtClean="0"/>
              <a:t> Роль родителей здесь – помочь сравнить ситуации из сказки с ситуациями, которые могут произойти в реальной жизни. </a:t>
            </a:r>
          </a:p>
          <a:p>
            <a:r>
              <a:rPr lang="ru-RU" sz="1600" b="1" dirty="0" smtClean="0"/>
              <a:t>«Семейное чтение – это показатель хорошей, благополучной семьи».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3939" y="4125499"/>
            <a:ext cx="2420061" cy="236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4510" y="388883"/>
            <a:ext cx="66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Факторы, препятствующие приобщению к книге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60938" y="1261242"/>
            <a:ext cx="7199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60937" y="1660634"/>
            <a:ext cx="728366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-Скорость жизни</a:t>
            </a:r>
          </a:p>
          <a:p>
            <a:endParaRPr lang="ru-RU" sz="1400" b="1" dirty="0" smtClean="0"/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400" b="1" dirty="0" smtClean="0"/>
              <a:t>-Кино и телевидение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-Современные гаджеты </a:t>
            </a:r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4338" name="Picture 2" descr="C:\Users\user\Desktop\smileescolamagia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5076" y="2974428"/>
            <a:ext cx="2795752" cy="3331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 flipH="1">
            <a:off x="1831973" y="462455"/>
            <a:ext cx="6297613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+mn-lt"/>
              </a:rPr>
              <a:t>Формы работы по приобщению детей к чтению</a:t>
            </a:r>
            <a:endParaRPr lang="ru-RU" sz="2400" b="1" dirty="0">
              <a:latin typeface="+mn-lt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5463" y="1429406"/>
            <a:ext cx="2129985" cy="1776249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34831" y="1008993"/>
            <a:ext cx="2143125" cy="188047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3313" name="Picture 1" descr="H:\НАДЯ фото Развивающая среда\SAM_1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6620" y="3231930"/>
            <a:ext cx="2186151" cy="163961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3314" name="Picture 2" descr="H:\НАДЯ фото Развивающая среда\SAM_3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9546" y="3520966"/>
            <a:ext cx="2095061" cy="157129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3315" name="Picture 3" descr="H:\НАДЯ фото Развивающая среда\SAM_39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237" y="5129048"/>
            <a:ext cx="1856828" cy="139262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3316" name="Picture 4" descr="H:\НАДЯ фото Развивающая среда\SAM_39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6856" y="1918136"/>
            <a:ext cx="2228194" cy="167114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3317" name="Picture 5" descr="H:\НАДЯ фото Развивающая среда\SAM_39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72606" y="5194736"/>
            <a:ext cx="1923393" cy="144254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8244" y="4022819"/>
            <a:ext cx="3024208" cy="22681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6042" y="262759"/>
            <a:ext cx="6847525" cy="861848"/>
          </a:xfrm>
          <a:noFill/>
          <a:effectLst>
            <a:glow rad="571500">
              <a:srgbClr val="190504">
                <a:alpha val="34000"/>
              </a:srgbClr>
            </a:glow>
            <a:softEdge rad="127000"/>
          </a:effectLst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</a:rPr>
              <a:t>Как правильно подобрать ребенку книгу по возрасту?</a:t>
            </a:r>
            <a:br>
              <a:rPr lang="ru-RU" sz="2400" b="1" dirty="0" smtClean="0">
                <a:latin typeface="+mn-lt"/>
              </a:rPr>
            </a:br>
            <a:endParaRPr lang="ru-RU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10D61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8593" y="2480441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При выборе книги, нужно руководствоваться, прежде всего, тем, как хорошо ребенок может воспринимать текст книги. </a:t>
            </a:r>
          </a:p>
          <a:p>
            <a:r>
              <a:rPr lang="ru-RU" sz="2400" b="1" dirty="0" smtClean="0"/>
              <a:t>Книги должны соответствовать возрасту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12289" name="Picture 1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4166" y="4834759"/>
            <a:ext cx="2459913" cy="16466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4001" y="1030014"/>
            <a:ext cx="68107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Книга — учитель без платы и благодарности. Каждый миг дарит она тебе откровения мудрости. Это — собеседник, имеющий мозг, покрытый кожей, о тайных делах вещающий молча.                                            Навои А.</a:t>
            </a:r>
          </a:p>
          <a:p>
            <a:r>
              <a:rPr lang="ru-RU" sz="2400" b="1" dirty="0" smtClean="0"/>
              <a:t>                                                                                                   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/>
            </a:r>
            <a:br>
              <a:rPr lang="ru-RU" u="sng" dirty="0" smtClean="0">
                <a:hlinkClick r:id="rId3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 flipH="1">
            <a:off x="2081047" y="451945"/>
            <a:ext cx="6048536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+mn-lt"/>
              </a:rPr>
              <a:t>Как не отбить у ребёнка желание читать.</a:t>
            </a:r>
            <a:br>
              <a:rPr lang="ru-RU" sz="2400" b="1" dirty="0" smtClean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18897" y="998482"/>
            <a:ext cx="7010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Три важных «никогда», чтобы не отбить зарождающуюся тягу ребёнка к чтению.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 Никогда не заставляйте ребёнка читать через силу. Не подшучивайте, не язвите, не кричите и не упрекайте.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-Никогда не ставьте в пример его читающих друзей.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-Никогда не ждите быстрых результатов: не злитесь, если ваши усилия не сразу оправдываются.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4938" y="3360959"/>
            <a:ext cx="2472692" cy="185217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12651" y="4330263"/>
            <a:ext cx="2143125" cy="2321910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8261" y="3352617"/>
            <a:ext cx="2666483" cy="200022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Z7KFWENHHMJR-1336-1248</_dlc_DocId>
    <_dlc_DocIdUrl xmlns="134c83b0-daba-48ad-8a7d-75e8d548d543">
      <Url>http://www.eduportal44.ru/Galich/ds13galich/_layouts/15/DocIdRedir.aspx?ID=Z7KFWENHHMJR-1336-1248</Url>
      <Description>Z7KFWENHHMJR-1336-1248</Description>
    </_dlc_DocIdUrl>
  </documentManagement>
</p:properties>
</file>

<file path=customXml/itemProps1.xml><?xml version="1.0" encoding="utf-8"?>
<ds:datastoreItem xmlns:ds="http://schemas.openxmlformats.org/officeDocument/2006/customXml" ds:itemID="{B5F21AEF-0A2F-4F4B-A838-65BE04082414}"/>
</file>

<file path=customXml/itemProps2.xml><?xml version="1.0" encoding="utf-8"?>
<ds:datastoreItem xmlns:ds="http://schemas.openxmlformats.org/officeDocument/2006/customXml" ds:itemID="{9DB2F89B-F1D4-4696-8306-9F07855F094C}"/>
</file>

<file path=customXml/itemProps3.xml><?xml version="1.0" encoding="utf-8"?>
<ds:datastoreItem xmlns:ds="http://schemas.openxmlformats.org/officeDocument/2006/customXml" ds:itemID="{AF1F30DE-876E-4D9E-B592-7D0CBB9BDF76}"/>
</file>

<file path=customXml/itemProps4.xml><?xml version="1.0" encoding="utf-8"?>
<ds:datastoreItem xmlns:ds="http://schemas.openxmlformats.org/officeDocument/2006/customXml" ds:itemID="{6E8C0E28-59DE-4560-8472-646E33697AE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</TotalTime>
  <Words>607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дошкольное образовательное учреждение « Центр развития ребёнка – детский сад № 13» городского округа – город Галич Костромской области                              «Воспитание юного читателя» </vt:lpstr>
      <vt:lpstr>Слайд 2</vt:lpstr>
      <vt:lpstr>  «Книга – это волшебница. Книга преобразила мир. В ней память человеческого рода, она рупор человеческой мысли. Мир без книги – мир дикарей». (Н.А.Морозов)  Актуальность:  в меняющейся социально-культурной ситуации современного мира перед дошкольными учреждениями как никогда остро стоит проблема формирования у детей интереса к книге. Нынешние дети отдаляются от книги, предпочитая ей телевизор и компьютер. Невозможно привить ребенку любовь к литературе, если взрослый безответственен в выборе книг для чтения. Проблема усугубляется и тем, что у ребенка, равнодушного к книге, отсутствует мотивация для последующего обучения к чтению, а значит, возникают трудности в школе.</vt:lpstr>
      <vt:lpstr>Слайд 4</vt:lpstr>
      <vt:lpstr>Слайд 5</vt:lpstr>
      <vt:lpstr>Слайд 6</vt:lpstr>
      <vt:lpstr>Формы работы по приобщению детей к чтению</vt:lpstr>
      <vt:lpstr>Как правильно подобрать ребенку книгу по возрасту? </vt:lpstr>
      <vt:lpstr>Как не отбить у ребёнка желание читать. </vt:lpstr>
      <vt:lpstr>Роль родителей в приобщении детей к чтению  </vt:lpstr>
      <vt:lpstr>ПАМЯТКА ДЛЯ РОДИТЕЛЕЙ</vt:lpstr>
      <vt:lpstr>Требования к книгам</vt:lpstr>
      <vt:lpstr>Сотрудничество детского сада с родителями по приобщению детей к чтению</vt:lpstr>
      <vt:lpstr>Сотрудничество детского сада и семьи с детской библиотекой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user</cp:lastModifiedBy>
  <cp:revision>37</cp:revision>
  <dcterms:created xsi:type="dcterms:W3CDTF">2015-09-22T12:08:41Z</dcterms:created>
  <dcterms:modified xsi:type="dcterms:W3CDTF">2016-02-21T12:20:05Z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0x010100466FD0A4444FED4BB496490CD564CBCA</vt:lpwstr>
  </property>
  <property fmtid="{D5CDD505-2E9C-101B-9397-08002B2CF9AE}" pid="3" name="_dlc_DocIdItemGuid">
    <vt:lpwstr>6f519899-05fd-40d7-8b51-8776ba5da9d3</vt:lpwstr>
  </property>
</Properties>
</file>