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93" r:id="rId2"/>
    <p:sldId id="256" r:id="rId3"/>
    <p:sldId id="292" r:id="rId4"/>
    <p:sldId id="288" r:id="rId5"/>
    <p:sldId id="309" r:id="rId6"/>
    <p:sldId id="286" r:id="rId7"/>
    <p:sldId id="287" r:id="rId8"/>
    <p:sldId id="257" r:id="rId9"/>
    <p:sldId id="281" r:id="rId10"/>
    <p:sldId id="267" r:id="rId11"/>
    <p:sldId id="268" r:id="rId12"/>
    <p:sldId id="294" r:id="rId13"/>
    <p:sldId id="269" r:id="rId14"/>
    <p:sldId id="277" r:id="rId15"/>
    <p:sldId id="270" r:id="rId16"/>
    <p:sldId id="271" r:id="rId17"/>
    <p:sldId id="295" r:id="rId18"/>
    <p:sldId id="296" r:id="rId19"/>
    <p:sldId id="297" r:id="rId20"/>
    <p:sldId id="298" r:id="rId21"/>
    <p:sldId id="299" r:id="rId22"/>
    <p:sldId id="300" r:id="rId23"/>
    <p:sldId id="274" r:id="rId24"/>
    <p:sldId id="301" r:id="rId25"/>
    <p:sldId id="302" r:id="rId26"/>
    <p:sldId id="303" r:id="rId27"/>
    <p:sldId id="304" r:id="rId28"/>
    <p:sldId id="273" r:id="rId29"/>
    <p:sldId id="305" r:id="rId30"/>
    <p:sldId id="306" r:id="rId31"/>
    <p:sldId id="307" r:id="rId32"/>
    <p:sldId id="283" r:id="rId33"/>
    <p:sldId id="30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28700"/>
    <a:srgbClr val="FF9900"/>
    <a:srgbClr val="9C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51" autoAdjust="0"/>
  </p:normalViewPr>
  <p:slideViewPr>
    <p:cSldViewPr>
      <p:cViewPr>
        <p:scale>
          <a:sx n="66" d="100"/>
          <a:sy n="66" d="100"/>
        </p:scale>
        <p:origin x="-141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2F358-0975-463B-BC2B-A4092D0BBEA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4F9A-8FB3-4A63-B590-0AA1FDC54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8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B9FC16-8F1A-4802-9722-7C3301009946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E01072-1B90-4004-BC5D-1FC0DA2B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7" y="908720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Муниципальное дошкольное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образовательное учреждение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eaLnBrk="0" hangingPunct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Calibri" pitchFamily="34" charset="0"/>
              </a:rPr>
              <a:t>«Центр развития ребёнка – детский сад №13»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eaLnBrk="0" hangingPunct="0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Calibri" pitchFamily="34" charset="0"/>
              </a:rPr>
              <a:t>г. Галича Костромской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5"/>
            <a:ext cx="5184578" cy="32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4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</a:t>
            </a:r>
            <a:r>
              <a:rPr lang="ru-RU" sz="49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приемы развития мелкой моторики.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SDC12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928934"/>
            <a:ext cx="3498912" cy="2717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DC12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00306"/>
            <a:ext cx="3429024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 нанизывания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SDC12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564903"/>
            <a:ext cx="3456384" cy="2881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DC12676.JPG"/>
          <p:cNvPicPr>
            <a:picLocks noChangeAspect="1"/>
          </p:cNvPicPr>
          <p:nvPr/>
        </p:nvPicPr>
        <p:blipFill>
          <a:blip r:embed="rId3" cstate="print"/>
          <a:srcRect r="6534"/>
          <a:stretch>
            <a:fillRect/>
          </a:stretch>
        </p:blipFill>
        <p:spPr>
          <a:xfrm>
            <a:off x="928661" y="2564904"/>
            <a:ext cx="3429025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235" y="1268760"/>
            <a:ext cx="7418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 ГИМНАСТИКА </a:t>
            </a:r>
            <a:endParaRPr lang="ru-RU" sz="3600" dirty="0"/>
          </a:p>
        </p:txBody>
      </p:sp>
      <p:pic>
        <p:nvPicPr>
          <p:cNvPr id="6" name="Picture 5" descr="Russian funny pictures and verses for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5391" y="2348880"/>
            <a:ext cx="2480546" cy="33648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82488" y="2323131"/>
            <a:ext cx="34412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народными пальчиковыми играми ребенок встречался уже в грудном возрасте. Это были еще не игры, 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потешки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пестушки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забавы взрослого с ребенком. Например, «Сорока-ворона», «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Перепелочка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«Кисель», «Банька», «Барашка купишь?» и другие. 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4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Конструирование</a:t>
            </a:r>
            <a:endParaRPr lang="ru-RU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SDC12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571744"/>
            <a:ext cx="3429024" cy="2928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SDC12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00306"/>
            <a:ext cx="342899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мозаика</a:t>
            </a:r>
            <a:endParaRPr lang="ru-RU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MG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714620"/>
            <a:ext cx="328614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008.jpg"/>
          <p:cNvPicPr>
            <a:picLocks noChangeAspect="1"/>
          </p:cNvPicPr>
          <p:nvPr/>
        </p:nvPicPr>
        <p:blipFill>
          <a:blip r:embed="rId3" cstate="print"/>
          <a:srcRect l="17500" r="10000"/>
          <a:stretch>
            <a:fillRect/>
          </a:stretch>
        </p:blipFill>
        <p:spPr>
          <a:xfrm>
            <a:off x="928662" y="2428868"/>
            <a:ext cx="335758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6211669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Значение моторики в развитии  детей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Наглядный материал</a:t>
            </a:r>
            <a:endParaRPr lang="ru-RU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SS853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328614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SS853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643182"/>
            <a:ext cx="321471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6211669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Значение моторики в развитии  детей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643050"/>
            <a:ext cx="3786214" cy="1071570"/>
          </a:xfrm>
        </p:spPr>
        <p:txBody>
          <a:bodyPr>
            <a:noAutofit/>
          </a:bodyPr>
          <a:lstStyle/>
          <a:p>
            <a:r>
              <a:rPr lang="ru-RU" sz="3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сказка                                          «колобок»</a:t>
            </a:r>
            <a:endParaRPr lang="ru-RU" sz="3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DC10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358754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SDC10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786058"/>
            <a:ext cx="335758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4143380"/>
            <a:ext cx="3786214" cy="7143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Карусель</a:t>
            </a:r>
            <a:endParaRPr kumimoji="0" lang="ru-RU" sz="3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340768"/>
            <a:ext cx="5995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С ПЛАСТИЛИНОМ</a:t>
            </a:r>
            <a:endParaRPr lang="ru-RU" sz="3600" dirty="0"/>
          </a:p>
        </p:txBody>
      </p:sp>
      <p:pic>
        <p:nvPicPr>
          <p:cNvPr id="5" name="Picture 7" descr="P1030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312368" cy="2926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84028" y="2370936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со слабыми мышцами рук очень полезно проводить занятия лепкой из пластилина. Работа с пластилином является подготовительной к работе с другими материалами и овладению разными инструментами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40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268759"/>
            <a:ext cx="4643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с бумагой </a:t>
            </a:r>
            <a:endParaRPr lang="ru-RU" sz="4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41544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93" y="2636912"/>
            <a:ext cx="3407184" cy="2935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190349"/>
            <a:ext cx="4696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шнуровки</a:t>
            </a:r>
            <a:endParaRPr lang="ru-RU" sz="4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2360"/>
            <a:ext cx="3384376" cy="2865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63" y="2562360"/>
            <a:ext cx="3445137" cy="2848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3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6523" y="2712695"/>
            <a:ext cx="39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7389" y="1196752"/>
            <a:ext cx="701711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«значение развития </a:t>
            </a:r>
          </a:p>
          <a:p>
            <a:pPr algn="ctr">
              <a:lnSpc>
                <a:spcPct val="150000"/>
              </a:lnSpc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мелкой моторики</a:t>
            </a:r>
          </a:p>
          <a:p>
            <a:pPr algn="ctr">
              <a:lnSpc>
                <a:spcPct val="150000"/>
              </a:lnSpc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Детей раннего </a:t>
            </a:r>
          </a:p>
          <a:p>
            <a:pPr algn="ctr">
              <a:lnSpc>
                <a:spcPct val="150000"/>
              </a:lnSpc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возраста»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43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483" y="1168483"/>
            <a:ext cx="7264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ДИДАКТИЧЕСКИЕ ИГРЫ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35" y="2672916"/>
            <a:ext cx="3528392" cy="2844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фото и ворд\DSCN1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2916"/>
            <a:ext cx="3426986" cy="2844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6022" y="1052736"/>
            <a:ext cx="5048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С КРУПОЙ</a:t>
            </a:r>
            <a:endParaRPr lang="ru-RU" sz="4400" dirty="0"/>
          </a:p>
        </p:txBody>
      </p:sp>
      <p:pic>
        <p:nvPicPr>
          <p:cNvPr id="6" name="Picture 7" descr="C:\Users\User\Desktop\kcdLNNdgEz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" b="6146"/>
          <a:stretch/>
        </p:blipFill>
        <p:spPr bwMode="auto">
          <a:xfrm>
            <a:off x="899592" y="1994653"/>
            <a:ext cx="3024336" cy="2397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18" y="3501008"/>
            <a:ext cx="2952328" cy="2279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User\Desktop\8da5d6ad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36" y="2852936"/>
            <a:ext cx="295232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9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263097"/>
            <a:ext cx="716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РАЗВИВАЕМ ПАЛЬЧИКИ</a:t>
            </a:r>
            <a:endParaRPr lang="ru-RU" sz="4400" dirty="0"/>
          </a:p>
        </p:txBody>
      </p:sp>
      <p:pic>
        <p:nvPicPr>
          <p:cNvPr id="5" name="Рисунок 4" descr="SDC11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228" y="2559489"/>
            <a:ext cx="3534685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DC11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700" y="2970465"/>
            <a:ext cx="3482547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00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657" y="1268760"/>
            <a:ext cx="6400800" cy="712440"/>
          </a:xfrm>
        </p:spPr>
        <p:txBody>
          <a:bodyPr>
            <a:noAutofit/>
          </a:bodyPr>
          <a:lstStyle/>
          <a:p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Развивающая среда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DC12725.JPG"/>
          <p:cNvPicPr>
            <a:picLocks noChangeAspect="1"/>
          </p:cNvPicPr>
          <p:nvPr/>
        </p:nvPicPr>
        <p:blipFill>
          <a:blip r:embed="rId2" cstate="print"/>
          <a:srcRect b="13333"/>
          <a:stretch>
            <a:fillRect/>
          </a:stretch>
        </p:blipFill>
        <p:spPr>
          <a:xfrm>
            <a:off x="928661" y="2500306"/>
            <a:ext cx="3483681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SDC12723.JPG"/>
          <p:cNvPicPr>
            <a:picLocks noChangeAspect="1"/>
          </p:cNvPicPr>
          <p:nvPr/>
        </p:nvPicPr>
        <p:blipFill>
          <a:blip r:embed="rId3" cstate="print"/>
          <a:srcRect l="7317" t="6897" r="9755"/>
          <a:stretch>
            <a:fillRect/>
          </a:stretch>
        </p:blipFill>
        <p:spPr>
          <a:xfrm>
            <a:off x="4630057" y="2857496"/>
            <a:ext cx="3513843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фото и ворд\DSCN1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74441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24538"/>
            <a:ext cx="338437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66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1344"/>
            <a:ext cx="3672408" cy="2771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528392" cy="2952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55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59045"/>
            <a:ext cx="338437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456384" cy="3040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61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9968"/>
            <a:ext cx="360040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9028"/>
            <a:ext cx="3528392" cy="3338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845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Сухой бассейн</a:t>
            </a:r>
            <a:endParaRPr lang="ru-RU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SDC12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4896544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59228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0350"/>
            <a:ext cx="3622239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72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016223" cy="242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26876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Визитная карточка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Сироткина Ирина Николаевна</a:t>
            </a:r>
            <a:endParaRPr lang="ru-RU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682881"/>
            <a:ext cx="462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Дата рождения: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20 декабря 1960 года</a:t>
            </a:r>
            <a:endParaRPr lang="ru-RU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7274" y="3161685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Должность: воспитатель</a:t>
            </a:r>
            <a:endParaRPr lang="ru-RU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6936" y="35310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Образование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: высшее</a:t>
            </a:r>
          </a:p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Костромской Государственный педагогический институт </a:t>
            </a:r>
          </a:p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им. Н. А. Некрасова, 1986 год.  </a:t>
            </a:r>
            <a:endParaRPr lang="ru-RU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0317" y="4745469"/>
            <a:ext cx="472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Стаж педагогической работы: 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33 года</a:t>
            </a:r>
            <a:endParaRPr lang="ru-RU" sz="105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5712" y="51148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Категория:  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первая квалификационная 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категория</a:t>
            </a:r>
            <a:endParaRPr lang="ru-RU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06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350016"/>
            <a:ext cx="7346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ТАКТИЛЬНЫХ ОЩУЩЕНИЙ</a:t>
            </a:r>
            <a:endParaRPr lang="ru-RU" sz="2800" dirty="0"/>
          </a:p>
        </p:txBody>
      </p:sp>
      <p:pic>
        <p:nvPicPr>
          <p:cNvPr id="5" name="Picture 9" descr="C:\Users\User\Desktop\besaU87RP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57157"/>
            <a:ext cx="2592412" cy="3216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User\Desktop\1ac54726795a261d540bdda0b6cbe69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28856"/>
            <a:ext cx="3835400" cy="287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87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esktop\2c731bd227f7565a4665c33de2f6966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1" y="1105850"/>
            <a:ext cx="354411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7"/>
            <a:ext cx="352839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237389"/>
            <a:ext cx="3342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2819" y="1972433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 мелкая моторика - это 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 и ног.</a:t>
            </a:r>
          </a:p>
          <a:p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Мелкая моторика рук взаимодействует с такими высшими свойствами сознания, как внимание, мышление, координация, воображение, наблюдательность, зрительная и двигательная память, речь.</a:t>
            </a:r>
          </a:p>
          <a:p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Мелкая моторика и точное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артикулирование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звуков находятся в прямой зависимости. Чем выше двигательная активность, тем лучше развита речь. </a:t>
            </a:r>
            <a:endParaRPr lang="ru-RU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420985"/>
            <a:ext cx="556594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>
                <a:solidFill>
                  <a:srgbClr val="990033"/>
                </a:solidFill>
                <a:latin typeface="Times New Roman" pitchFamily="18" charset="0"/>
              </a:rPr>
              <a:t>Спасибо </a:t>
            </a:r>
            <a:endParaRPr lang="ru-RU" sz="7200" b="1" i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ctr"/>
            <a:r>
              <a:rPr lang="ru-RU" sz="7200" b="1" i="1" dirty="0" smtClean="0">
                <a:solidFill>
                  <a:srgbClr val="990033"/>
                </a:solidFill>
                <a:latin typeface="Times New Roman" pitchFamily="18" charset="0"/>
              </a:rPr>
              <a:t>за </a:t>
            </a:r>
            <a:r>
              <a:rPr lang="ru-RU" sz="7200" b="1" i="1" dirty="0">
                <a:solidFill>
                  <a:srgbClr val="990033"/>
                </a:solidFill>
                <a:latin typeface="Times New Roman" pitchFamily="18" charset="0"/>
              </a:rPr>
              <a:t>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8708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80728"/>
            <a:ext cx="73448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87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«Истоки способностей дарований детей   находятся на кончиках их пальцев. </a:t>
            </a:r>
          </a:p>
          <a:p>
            <a:pPr marL="261938" indent="-873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них, образно говоря, идут тончайшие  ручейки, которые питают источник творческой мысли.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Чем больше уверенности и изобразительности                         в движениях  детской руки, тем тоньше взаимодействия руки с орудием труда,                                                тем сложнее движения, необходимые                                           для этого взаимодействия, тем ярче                             творческая стихия детского разума.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Чем больше мастерства в детской руке,                                   тем ребенок умнее».</a:t>
            </a:r>
          </a:p>
        </p:txBody>
      </p:sp>
      <p:pic>
        <p:nvPicPr>
          <p:cNvPr id="5" name="Рисунок 4" descr="Сухомлинский_В_(портрет)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0453" r="20615"/>
          <a:stretch>
            <a:fillRect/>
          </a:stretch>
        </p:blipFill>
        <p:spPr>
          <a:xfrm>
            <a:off x="6239611" y="3167662"/>
            <a:ext cx="1872343" cy="2214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28156" y="5434874"/>
            <a:ext cx="209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err="1" smtClean="0">
                <a:solidFill>
                  <a:schemeClr val="bg1"/>
                </a:solidFill>
              </a:rPr>
              <a:t>В.А.Сухомлинский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12776"/>
            <a:ext cx="5220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 итальянский педагог, психолог и врач Мария </a:t>
            </a:r>
            <a:r>
              <a:rPr lang="ru-RU" sz="24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Монтессори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отмечала, что благодаря контакту с окружением и собственным исследованиям, ребенок формирует запас понятий, которыми может оперировать его интеллект. Без этого теряется способность к абстрагированию. Контакт происходит с помощью органов чувств и движений. </a:t>
            </a:r>
          </a:p>
        </p:txBody>
      </p:sp>
      <p:pic>
        <p:nvPicPr>
          <p:cNvPr id="5" name="Picture 4" descr="titul_maria_montessor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823"/>
            <a:ext cx="2592337" cy="2666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420888"/>
            <a:ext cx="76391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Blip>
                <a:blip r:embed="rId2"/>
              </a:buBlip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Движения рук- это основа для формирования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  навыков самообслуживания у детей </a:t>
            </a:r>
          </a:p>
          <a:p>
            <a:pPr>
              <a:lnSpc>
                <a:spcPct val="100000"/>
              </a:lnSpc>
            </a:pPr>
            <a:endParaRPr lang="ru-RU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00000"/>
              </a:lnSpc>
              <a:buBlip>
                <a:blip r:embed="rId2"/>
              </a:buBlip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Уровень развития мелкой моторики является одним из важных показателей готовности ребенка к обучению в школе.</a:t>
            </a:r>
          </a:p>
          <a:p>
            <a:pPr>
              <a:lnSpc>
                <a:spcPct val="100000"/>
              </a:lnSpc>
            </a:pPr>
            <a:endParaRPr lang="ru-RU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00000"/>
              </a:lnSpc>
              <a:buBlip>
                <a:blip r:embed="rId2"/>
              </a:buBlip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Движения пальцев рук влияют на развитие моторной функции речи и стимулируют развитие других психических функций: мышления, памяти, внимания. 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895071"/>
            <a:ext cx="555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Значение мелкой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моторики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3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0768"/>
            <a:ext cx="7456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Comic Sans MS" pitchFamily="66" charset="0"/>
              </a:rPr>
              <a:t>Актуальность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 данной проблемы очевидна на сегодняшний день и заключается в том, что многие современные концепции дошкольного образования признают незаменимое влияние пальчиковых игр на речевое развитие ребенка, а также  проблема вызвана недостаточным просвещением родителей.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7319" y="2375473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Определить  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систему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 и упражнений </a:t>
            </a:r>
            <a:endParaRPr lang="ru-RU" sz="32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</a:t>
            </a:r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развитию мелкой моторики </a:t>
            </a:r>
            <a:endParaRPr lang="ru-RU" sz="32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</a:t>
            </a:r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учетом требований основной образовательной 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программы.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071546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34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9" y="2132856"/>
            <a:ext cx="7783507" cy="4320480"/>
          </a:xfrm>
        </p:spPr>
        <p:txBody>
          <a:bodyPr>
            <a:no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Подбор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и изучение литературы по данной теме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Рассмотреть формы, методы и приёмы работы по развитию мелкой моторики детей раннего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возраста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Совершенствовать предметно – развивающую </a:t>
            </a:r>
            <a:endParaRPr lang="ru-RU" sz="2000" b="1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indent="0">
              <a:buNone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среду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группы для развития мелкой  моторики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Развивать тактильную чувствительность рук детей. </a:t>
            </a:r>
          </a:p>
          <a:p>
            <a:pPr indent="0">
              <a:buNone/>
            </a:pPr>
            <a:endParaRPr lang="ru-RU" sz="20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indent="0">
              <a:buNone/>
            </a:pP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980728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074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FFFFFF"/>
      </a:hlink>
      <a:folHlink>
        <a:srgbClr val="E1F0E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Z7KFWENHHMJR-1336-1752</_dlc_DocId>
    <_dlc_DocIdUrl xmlns="134c83b0-daba-48ad-8a7d-75e8d548d543">
      <Url>http://www.eduportal44.ru/Galich/ds13galich/_layouts/15/DocIdRedir.aspx?ID=Z7KFWENHHMJR-1336-1752</Url>
      <Description>Z7KFWENHHMJR-1336-1752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56B2D-3012-4FFD-ABA2-85FCF484C1EF}"/>
</file>

<file path=customXml/itemProps2.xml><?xml version="1.0" encoding="utf-8"?>
<ds:datastoreItem xmlns:ds="http://schemas.openxmlformats.org/officeDocument/2006/customXml" ds:itemID="{9CD2D171-A37A-4264-AB8B-7C41A3020650}"/>
</file>

<file path=customXml/itemProps3.xml><?xml version="1.0" encoding="utf-8"?>
<ds:datastoreItem xmlns:ds="http://schemas.openxmlformats.org/officeDocument/2006/customXml" ds:itemID="{4FE4EA82-4451-401C-B3F4-14550425FA7D}"/>
</file>

<file path=customXml/itemProps4.xml><?xml version="1.0" encoding="utf-8"?>
<ds:datastoreItem xmlns:ds="http://schemas.openxmlformats.org/officeDocument/2006/customXml" ds:itemID="{9DD1C4A3-8EEB-4283-93CF-8F07170445E1}"/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1118</TotalTime>
  <Words>560</Words>
  <Application>Microsoft Office PowerPoint</Application>
  <PresentationFormat>Экран (4:3)</PresentationFormat>
  <Paragraphs>71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 приемы развития мелкой моторики.</vt:lpstr>
      <vt:lpstr>Игры  нанизывания</vt:lpstr>
      <vt:lpstr>Презентация PowerPoint</vt:lpstr>
      <vt:lpstr>Конструирование</vt:lpstr>
      <vt:lpstr> мозаика</vt:lpstr>
      <vt:lpstr>Наглядный материал</vt:lpstr>
      <vt:lpstr>сказка                                          «колобок»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Сухой бассейн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pc</cp:lastModifiedBy>
  <cp:revision>168</cp:revision>
  <dcterms:created xsi:type="dcterms:W3CDTF">2011-11-06T15:54:07Z</dcterms:created>
  <dcterms:modified xsi:type="dcterms:W3CDTF">2015-05-05T19:15:55Z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ec40288c-b91d-4370-9c2a-a9a2bdf682a9</vt:lpwstr>
  </property>
</Properties>
</file>