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8" r:id="rId3"/>
    <p:sldId id="304" r:id="rId4"/>
    <p:sldId id="301" r:id="rId5"/>
    <p:sldId id="302" r:id="rId6"/>
    <p:sldId id="259" r:id="rId7"/>
    <p:sldId id="305" r:id="rId8"/>
    <p:sldId id="257" r:id="rId9"/>
    <p:sldId id="289" r:id="rId10"/>
    <p:sldId id="306" r:id="rId11"/>
    <p:sldId id="307" r:id="rId12"/>
    <p:sldId id="295" r:id="rId13"/>
    <p:sldId id="303" r:id="rId14"/>
    <p:sldId id="30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66B9-4BDA-4C96-8129-2D5B428C7D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4887-9964-4BFD-8070-EABF63D34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29 из 6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043608" cy="764703"/>
          </a:xfrm>
          <a:prstGeom prst="rect">
            <a:avLst/>
          </a:prstGeom>
          <a:noFill/>
        </p:spPr>
      </p:pic>
      <p:pic>
        <p:nvPicPr>
          <p:cNvPr id="6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1043608" cy="744875"/>
          </a:xfrm>
          <a:prstGeom prst="rect">
            <a:avLst/>
          </a:prstGeom>
          <a:noFill/>
        </p:spPr>
      </p:pic>
      <p:pic>
        <p:nvPicPr>
          <p:cNvPr id="7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1043608" cy="744875"/>
          </a:xfrm>
          <a:prstGeom prst="rect">
            <a:avLst/>
          </a:prstGeom>
          <a:noFill/>
        </p:spPr>
      </p:pic>
      <p:pic>
        <p:nvPicPr>
          <p:cNvPr id="8" name="Picture 2" descr="Картинка 29 из 68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1043608" cy="792088"/>
          </a:xfrm>
          <a:prstGeom prst="rect">
            <a:avLst/>
          </a:prstGeom>
          <a:noFill/>
        </p:spPr>
      </p:pic>
      <p:pic>
        <p:nvPicPr>
          <p:cNvPr id="9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0"/>
            <a:ext cx="1043608" cy="744875"/>
          </a:xfrm>
          <a:prstGeom prst="rect">
            <a:avLst/>
          </a:prstGeom>
          <a:noFill/>
        </p:spPr>
      </p:pic>
      <p:pic>
        <p:nvPicPr>
          <p:cNvPr id="10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1043608" cy="744875"/>
          </a:xfrm>
          <a:prstGeom prst="rect">
            <a:avLst/>
          </a:prstGeom>
          <a:noFill/>
        </p:spPr>
      </p:pic>
      <p:pic>
        <p:nvPicPr>
          <p:cNvPr id="11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1043608" cy="744875"/>
          </a:xfrm>
          <a:prstGeom prst="rect">
            <a:avLst/>
          </a:prstGeom>
          <a:noFill/>
        </p:spPr>
      </p:pic>
      <p:pic>
        <p:nvPicPr>
          <p:cNvPr id="12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340768"/>
            <a:ext cx="1043608" cy="744875"/>
          </a:xfrm>
          <a:prstGeom prst="rect">
            <a:avLst/>
          </a:prstGeom>
          <a:noFill/>
        </p:spPr>
      </p:pic>
      <p:pic>
        <p:nvPicPr>
          <p:cNvPr id="13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92696"/>
            <a:ext cx="1043608" cy="744875"/>
          </a:xfrm>
          <a:prstGeom prst="rect">
            <a:avLst/>
          </a:prstGeom>
          <a:noFill/>
        </p:spPr>
      </p:pic>
      <p:pic>
        <p:nvPicPr>
          <p:cNvPr id="14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3140968"/>
            <a:ext cx="1043608" cy="744875"/>
          </a:xfrm>
          <a:prstGeom prst="rect">
            <a:avLst/>
          </a:prstGeom>
          <a:noFill/>
        </p:spPr>
      </p:pic>
      <p:pic>
        <p:nvPicPr>
          <p:cNvPr id="15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492896"/>
            <a:ext cx="1043608" cy="744875"/>
          </a:xfrm>
          <a:prstGeom prst="rect">
            <a:avLst/>
          </a:prstGeom>
          <a:noFill/>
        </p:spPr>
      </p:pic>
      <p:pic>
        <p:nvPicPr>
          <p:cNvPr id="16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88840"/>
            <a:ext cx="1043608" cy="744875"/>
          </a:xfrm>
          <a:prstGeom prst="rect">
            <a:avLst/>
          </a:prstGeom>
          <a:noFill/>
        </p:spPr>
      </p:pic>
      <p:pic>
        <p:nvPicPr>
          <p:cNvPr id="17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1043608" cy="744875"/>
          </a:xfrm>
          <a:prstGeom prst="rect">
            <a:avLst/>
          </a:prstGeom>
          <a:noFill/>
        </p:spPr>
      </p:pic>
      <p:pic>
        <p:nvPicPr>
          <p:cNvPr id="18" name="Picture 2" descr="Картинка 29 из 68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289"/>
            <a:ext cx="1043608" cy="836712"/>
          </a:xfrm>
          <a:prstGeom prst="rect">
            <a:avLst/>
          </a:prstGeom>
          <a:noFill/>
        </p:spPr>
      </p:pic>
      <p:pic>
        <p:nvPicPr>
          <p:cNvPr id="19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13125"/>
            <a:ext cx="1043608" cy="744875"/>
          </a:xfrm>
          <a:prstGeom prst="rect">
            <a:avLst/>
          </a:prstGeom>
          <a:noFill/>
        </p:spPr>
      </p:pic>
      <p:pic>
        <p:nvPicPr>
          <p:cNvPr id="20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589240"/>
            <a:ext cx="1043608" cy="744875"/>
          </a:xfrm>
          <a:prstGeom prst="rect">
            <a:avLst/>
          </a:prstGeom>
          <a:noFill/>
        </p:spPr>
      </p:pic>
      <p:pic>
        <p:nvPicPr>
          <p:cNvPr id="21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4941168"/>
            <a:ext cx="1043608" cy="744875"/>
          </a:xfrm>
          <a:prstGeom prst="rect">
            <a:avLst/>
          </a:prstGeom>
          <a:noFill/>
        </p:spPr>
      </p:pic>
      <p:pic>
        <p:nvPicPr>
          <p:cNvPr id="22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4365104"/>
            <a:ext cx="1043608" cy="744875"/>
          </a:xfrm>
          <a:prstGeom prst="rect">
            <a:avLst/>
          </a:prstGeom>
          <a:noFill/>
        </p:spPr>
      </p:pic>
      <p:pic>
        <p:nvPicPr>
          <p:cNvPr id="23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3717032"/>
            <a:ext cx="1043608" cy="744875"/>
          </a:xfrm>
          <a:prstGeom prst="rect">
            <a:avLst/>
          </a:prstGeom>
          <a:noFill/>
        </p:spPr>
      </p:pic>
      <p:pic>
        <p:nvPicPr>
          <p:cNvPr id="24" name="Picture 2" descr="Картинка 29 из 68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01208"/>
            <a:ext cx="1043608" cy="864096"/>
          </a:xfrm>
          <a:prstGeom prst="rect">
            <a:avLst/>
          </a:prstGeom>
          <a:noFill/>
        </p:spPr>
      </p:pic>
      <p:pic>
        <p:nvPicPr>
          <p:cNvPr id="25" name="Picture 2" descr="Картинка 29 из 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1043608" cy="744875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611560" y="1844824"/>
            <a:ext cx="8136905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УСТНОЕ НАРОДНОЕ ТВОРЧЕСТВО </a:t>
            </a:r>
            <a:b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ОБРЯДОВЫЙ ФОЛЬКЛОР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b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 КАЛЕНДАРНО-ОБРЯДОВЫЕ ПЕСНИ </a:t>
            </a:r>
          </a:p>
        </p:txBody>
      </p:sp>
      <p:pic>
        <p:nvPicPr>
          <p:cNvPr id="28" name="Рисунок 27" descr="хохлом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33282" cy="6858000"/>
          </a:xfrm>
          <a:prstGeom prst="rect">
            <a:avLst/>
          </a:prstGeom>
        </p:spPr>
      </p:pic>
      <p:sp>
        <p:nvSpPr>
          <p:cNvPr id="29" name="Горизонтальный свиток 28"/>
          <p:cNvSpPr/>
          <p:nvPr/>
        </p:nvSpPr>
        <p:spPr>
          <a:xfrm>
            <a:off x="1214414" y="642918"/>
            <a:ext cx="7425530" cy="507209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Устное народное творчество в развитии речи младших дошкольников</a:t>
            </a:r>
          </a:p>
          <a:p>
            <a:pPr algn="ctr"/>
            <a:endParaRPr lang="ru-RU" sz="28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Суворова Надежда Валерьевна</a:t>
            </a:r>
          </a:p>
          <a:p>
            <a:pPr algn="r"/>
            <a: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Румянцева Елене Константиновна</a:t>
            </a:r>
          </a:p>
          <a:p>
            <a:pPr algn="ctr"/>
            <a:endParaRPr lang="ru-RU" sz="28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8794" y="1571612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Центр развития ребенка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Детский сад №13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70009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Музыкальный фольклор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Колыбельные песни, песенки,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попевки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Народные песни делятся на лирические, исторические и обрядовые, которые, в свою очередь, бывают бытовыми и календарными.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Колыбельные песни по сюжету и тематикам довольно разнообразны.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35769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429000"/>
            <a:ext cx="166956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571876"/>
            <a:ext cx="157163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6215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Роль художественных промыслов и художников иллюстраторов в развитии речи детей младшего возраста 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2071702" cy="137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714488"/>
            <a:ext cx="1857388" cy="13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ttp://allday1.com/imagedb/62/b/5167669f2aa88fa44503dda4466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72008"/>
            <a:ext cx="1643074" cy="2061593"/>
          </a:xfrm>
          <a:prstGeom prst="rect">
            <a:avLst/>
          </a:prstGeom>
          <a:noFill/>
        </p:spPr>
      </p:pic>
      <p:pic>
        <p:nvPicPr>
          <p:cNvPr id="6" name="Picture 8" descr="https://i.pinimg.com/736x/83/62/ff/8362ff1cd8a8fd4c7e4809630e732864--fairy-tales-arts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572008"/>
            <a:ext cx="1617003" cy="2000264"/>
          </a:xfrm>
          <a:prstGeom prst="rect">
            <a:avLst/>
          </a:prstGeom>
          <a:noFill/>
        </p:spPr>
      </p:pic>
      <p:pic>
        <p:nvPicPr>
          <p:cNvPr id="7" name="Picture 2" descr="http://a1919.phobos.apple.com/us/r30/Purple/v4/01/51/28/015128c7-e4b2-bf2f-06fb-bf4ea189a1d3/mzl.zeajvjm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572008"/>
            <a:ext cx="1785950" cy="2071702"/>
          </a:xfrm>
          <a:prstGeom prst="rect">
            <a:avLst/>
          </a:prstGeom>
          <a:noFill/>
        </p:spPr>
      </p:pic>
      <p:pic>
        <p:nvPicPr>
          <p:cNvPr id="8" name="Picture 4" descr="http://izzhizni.ucoz.ru/_fr/0/36356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500570"/>
            <a:ext cx="1714512" cy="207739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3071810"/>
            <a:ext cx="13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2214554"/>
            <a:ext cx="148965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928934"/>
            <a:ext cx="13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2976" y="285728"/>
            <a:ext cx="69294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Народные игры 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их роль в развитии речи детей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714884"/>
            <a:ext cx="2418142" cy="167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2025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86256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00174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Использование малых фольклорных форм в разных видах деятельности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На лепке и рисовании</a:t>
            </a:r>
          </a:p>
          <a:p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Конструирование на свободную тему или обыгрывание сказок</a:t>
            </a:r>
          </a:p>
          <a:p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прогулке,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подвижные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игры, народные игры</a:t>
            </a:r>
            <a:endParaRPr lang="ru-RU" sz="3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Культурно-гигиенические навыки</a:t>
            </a:r>
          </a:p>
          <a:p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Одевание на прогулку</a:t>
            </a:r>
          </a:p>
          <a:p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Укладывание спать</a:t>
            </a:r>
          </a:p>
          <a:p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Прием пищи</a:t>
            </a:r>
          </a:p>
          <a:p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</a:rPr>
              <a:t>В свободной игровой деятельности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hivurokov.ru/multiurok/html/2017/05/06/s_590dff534c82d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00092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50004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СПАСИБО ЗА ВНИМАНИЕ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1"/>
            <a:ext cx="6000792" cy="4579462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а 160 из 10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66998"/>
            <a:ext cx="9144000" cy="7124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Актуальность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800" b="1" dirty="0" smtClean="0">
                <a:solidFill>
                  <a:schemeClr val="accent4">
                    <a:lumMod val="50000"/>
                  </a:schemeClr>
                </a:solidFill>
              </a:rPr>
              <a:t>Русское народное творчество не перестаёт восхищать и удивлять своим глубоким содержанием и совершенной формой. Родная речь, звучащая в сказках, </a:t>
            </a:r>
            <a:r>
              <a:rPr lang="ru-RU" sz="3800" b="1" dirty="0" err="1" smtClean="0">
                <a:solidFill>
                  <a:schemeClr val="accent4">
                    <a:lumMod val="50000"/>
                  </a:schemeClr>
                </a:solidFill>
              </a:rPr>
              <a:t>потешках</a:t>
            </a:r>
            <a:r>
              <a:rPr lang="ru-RU" sz="3800" b="1" dirty="0" smtClean="0">
                <a:solidFill>
                  <a:schemeClr val="accent4">
                    <a:lumMod val="50000"/>
                  </a:schemeClr>
                </a:solidFill>
              </a:rPr>
              <a:t> являются незаменимым средством воспитания любви к Родине, к окружающей природе, с которой встречается ребёнок с малых лет. Трудно найти более ценный материал для развития художественного восприятия, чем увлекательные русские сказки. </a:t>
            </a:r>
          </a:p>
          <a:p>
            <a:r>
              <a:rPr lang="ru-RU" sz="3800" b="1" dirty="0" smtClean="0">
                <a:solidFill>
                  <a:schemeClr val="accent4">
                    <a:lumMod val="50000"/>
                  </a:schemeClr>
                </a:solidFill>
              </a:rPr>
              <a:t>Использование в работе с детьми устного народного творчества создает уникальные условия для развития речи, мышления детей, мотивации поведения, накопления положительного морального опыта в межличностных отношениях.</a:t>
            </a:r>
          </a:p>
          <a:p>
            <a:r>
              <a:rPr lang="ru-RU" sz="3800" b="1" dirty="0" smtClean="0">
                <a:solidFill>
                  <a:schemeClr val="accent4">
                    <a:lumMod val="50000"/>
                  </a:schemeClr>
                </a:solidFill>
              </a:rPr>
              <a:t>Через устное народное творчество ребёнок овладевает родным языком, осваивает его красоту, лаконичность, приобщается к культуре своего народа, получает первое впечатление о 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143800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Устное народное творчество представляет собой прекрасный речевой материал, который можно использовать, как в организованной образовательной деятельности, так и в совместно-партнерской	 деятельности детей младшего возраста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 его помощью можно развивать: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500034" y="2143116"/>
            <a:ext cx="1928826" cy="17145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7709826">
            <a:off x="2318281" y="2869253"/>
            <a:ext cx="1807589" cy="186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43372" y="3714752"/>
            <a:ext cx="1928826" cy="17859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72198" y="4286256"/>
            <a:ext cx="1785950" cy="17145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1472" y="250030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Фонематический слух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328612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Грамматический строй речи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4143380"/>
            <a:ext cx="135732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Звуковую культуру речи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4714884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Обогащать словарь детей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4414" y="357166"/>
            <a:ext cx="65722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Цель:</a:t>
            </a:r>
            <a:r>
              <a:rPr lang="ru-RU" sz="2000" b="1" dirty="0" smtClean="0"/>
              <a:t>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развитие различных способностей детей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 процессе знакомства с малыми фольклорными формами.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использование произведений народного фольклора как возможность развития речи детей младшего возраста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Задачи:</a:t>
            </a:r>
          </a:p>
          <a:p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1. Освоение разговорной речи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2. Расширение словарного запаса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3. Воспитание звуковой культуры речи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4. Формирование связной речи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5. Расширение представлений детей о разных формах фольклора</a:t>
            </a:r>
          </a:p>
          <a:p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Устный фольклор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728" y="1214422"/>
            <a:ext cx="2786082" cy="142876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57356" y="2714620"/>
            <a:ext cx="2071702" cy="1357322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2357430"/>
            <a:ext cx="2000264" cy="1285884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14942" y="1214422"/>
            <a:ext cx="2857520" cy="1428760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57884" y="2643182"/>
            <a:ext cx="2000264" cy="1214446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14480" y="142873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Сказки, загадки, былины, народные сказания, легенды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86446" y="142873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Потешки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, прибаутки,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пестушки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307181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Приговоры,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заклички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2198" y="285749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Считалки, небылицы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264318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Пословицы и поговорки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343964"/>
            <a:ext cx="2928958" cy="23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AutoShape 8" descr="https://krot.info/uploads/posts/2017-09/1506533227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http://savepic.org/41664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42976" y="28572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Русские народные сказки и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цель их использования для развития речи детей</a:t>
            </a: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428868"/>
            <a:ext cx="245700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85992"/>
            <a:ext cx="1577644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786322"/>
            <a:ext cx="179765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57174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714884"/>
            <a:ext cx="145785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714884"/>
            <a:ext cx="1296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83568" y="214290"/>
            <a:ext cx="7603208" cy="3000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/>
              <a:t>     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357166"/>
            <a:ext cx="72152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Разные виды театрализованной деятельности с использованием фольклора в развитии речи детей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71448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785926"/>
            <a:ext cx="13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0050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929066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00050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Z7KFWENHHMJR-1336-3235</_dlc_DocId>
    <_dlc_DocIdUrl xmlns="134c83b0-daba-48ad-8a7d-75e8d548d543">
      <Url>http://www.eduportal44.ru/Galich/ds13galich/_layouts/15/DocIdRedir.aspx?ID=Z7KFWENHHMJR-1336-3235</Url>
      <Description>Z7KFWENHHMJR-1336-3235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DE8B8C8-EDF3-4585-BF9E-834B473C3C73}"/>
</file>

<file path=customXml/itemProps2.xml><?xml version="1.0" encoding="utf-8"?>
<ds:datastoreItem xmlns:ds="http://schemas.openxmlformats.org/officeDocument/2006/customXml" ds:itemID="{6CEB266E-86B7-4852-B8BF-40993D9EF4C4}"/>
</file>

<file path=customXml/itemProps3.xml><?xml version="1.0" encoding="utf-8"?>
<ds:datastoreItem xmlns:ds="http://schemas.openxmlformats.org/officeDocument/2006/customXml" ds:itemID="{6EBF80B3-A01E-4449-B046-FA02E0BD8E5E}"/>
</file>

<file path=customXml/itemProps4.xml><?xml version="1.0" encoding="utf-8"?>
<ds:datastoreItem xmlns:ds="http://schemas.openxmlformats.org/officeDocument/2006/customXml" ds:itemID="{116BDB2E-D251-4040-B231-3D68C60144F3}"/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194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Актуальность</vt:lpstr>
      <vt:lpstr>Устное народное творчество представляет собой прекрасный речевой материал, который можно использовать, как в организованной образовательной деятельности, так и в совместно-партнерской  деятельности детей младшего возраста С его помощью можно развивать:  </vt:lpstr>
      <vt:lpstr>Слайд 6</vt:lpstr>
      <vt:lpstr>Устный фольклор</vt:lpstr>
      <vt:lpstr>Слайд 8</vt:lpstr>
      <vt:lpstr>Слайд 9</vt:lpstr>
      <vt:lpstr>Слайд 10</vt:lpstr>
      <vt:lpstr>Слайд 11</vt:lpstr>
      <vt:lpstr>Слайд 12</vt:lpstr>
      <vt:lpstr>Использование малых фольклорных форм в разных видах деятельности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user</cp:lastModifiedBy>
  <cp:revision>30</cp:revision>
  <dcterms:created xsi:type="dcterms:W3CDTF">2012-09-01T18:50:09Z</dcterms:created>
  <dcterms:modified xsi:type="dcterms:W3CDTF">2017-11-15T06:57:19Z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1807737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ContentTypeId">
    <vt:lpwstr>0x010100466FD0A4444FED4BB496490CD564CBCA</vt:lpwstr>
  </property>
  <property fmtid="{D5CDD505-2E9C-101B-9397-08002B2CF9AE}" pid="6" name="_dlc_DocIdItemGuid">
    <vt:lpwstr>cd277f01-d484-4765-bd4e-0600fdf3b1d3</vt:lpwstr>
  </property>
</Properties>
</file>