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74" r:id="rId13"/>
    <p:sldId id="266" r:id="rId14"/>
    <p:sldId id="267" r:id="rId15"/>
    <p:sldId id="268" r:id="rId16"/>
    <p:sldId id="277" r:id="rId17"/>
    <p:sldId id="269" r:id="rId18"/>
    <p:sldId id="271" r:id="rId19"/>
    <p:sldId id="270" r:id="rId20"/>
    <p:sldId id="276" r:id="rId21"/>
    <p:sldId id="272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B3305"/>
    <a:srgbClr val="F6AD8C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9B98A-62AA-4073-B0DC-E1C7C4DD56E4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A835D-A60B-4EB9-ADEC-8917EB95A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A835D-A60B-4EB9-ADEC-8917EB95AB7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0FF7-7CC9-4667-909F-F50A49B4AF29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4410-BC16-4366-A915-F135A1C90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0FF7-7CC9-4667-909F-F50A49B4AF29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4410-BC16-4366-A915-F135A1C90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0FF7-7CC9-4667-909F-F50A49B4AF29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4410-BC16-4366-A915-F135A1C90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0FF7-7CC9-4667-909F-F50A49B4AF29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4410-BC16-4366-A915-F135A1C90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0FF7-7CC9-4667-909F-F50A49B4AF29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4410-BC16-4366-A915-F135A1C90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0FF7-7CC9-4667-909F-F50A49B4AF29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4410-BC16-4366-A915-F135A1C90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0FF7-7CC9-4667-909F-F50A49B4AF29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4410-BC16-4366-A915-F135A1C90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0FF7-7CC9-4667-909F-F50A49B4AF29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4410-BC16-4366-A915-F135A1C90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0FF7-7CC9-4667-909F-F50A49B4AF29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4410-BC16-4366-A915-F135A1C90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0FF7-7CC9-4667-909F-F50A49B4AF29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4410-BC16-4366-A915-F135A1C90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0FF7-7CC9-4667-909F-F50A49B4AF29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34410-BC16-4366-A915-F135A1C90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90FF7-7CC9-4667-909F-F50A49B4AF29}" type="datetimeFigureOut">
              <a:rPr lang="ru-RU" smtClean="0"/>
              <a:pPr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34410-BC16-4366-A915-F135A1C90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404664"/>
            <a:ext cx="8352928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Муниципальное дошкольное образовательное учреждение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« Центр развития ребёнка – детский сад № 13»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городского округа – город Галич Костромской области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Schoolbook"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Schoolbook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Schoolbook"/>
                <a:ea typeface="+mj-ea"/>
                <a:cs typeface="+mj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Schoolbook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Презентация опыта работы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по теме: «Ознакомление детей с художественной литературой с применением элементов развивающих технологий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entury Schoolbook"/>
                <a:ea typeface="+mj-ea"/>
                <a:cs typeface="+mj-cs"/>
              </a:rPr>
              <a:t>»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7838" y="5589588"/>
            <a:ext cx="620554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Воспитатель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Румянцева Елена Константиновна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16793" r="2973"/>
          <a:stretch>
            <a:fillRect/>
          </a:stretch>
        </p:blipFill>
        <p:spPr bwMode="auto">
          <a:xfrm>
            <a:off x="3357554" y="2643182"/>
            <a:ext cx="2571768" cy="2940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25" y="427038"/>
            <a:ext cx="6432550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Восприятие 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художественного произведения</a:t>
            </a:r>
            <a:r>
              <a:rPr lang="ru-RU" sz="2800" dirty="0"/>
              <a:t> </a:t>
            </a:r>
          </a:p>
        </p:txBody>
      </p:sp>
      <p:pic>
        <p:nvPicPr>
          <p:cNvPr id="2050" name="Picture 2" descr="D:\ЛЕНА\ФОТО\ФОТО ДЕТСАД\SAM_1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619525" cy="2714644"/>
          </a:xfrm>
          <a:prstGeom prst="rect">
            <a:avLst/>
          </a:prstGeom>
          <a:noFill/>
        </p:spPr>
      </p:pic>
      <p:pic>
        <p:nvPicPr>
          <p:cNvPr id="2051" name="Picture 3" descr="D:\ЛЕНА\ФОТО\ФОТО ДЕТСАД\SAM_14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429000"/>
            <a:ext cx="361952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500042"/>
            <a:ext cx="3341687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Мнемотаблицы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5362" name="Picture 2" descr="http://ndou222.narod.ru/jpg/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7643866" cy="5357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350" y="404813"/>
            <a:ext cx="662463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Использование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развивающих технологий</a:t>
            </a:r>
          </a:p>
        </p:txBody>
      </p:sp>
      <p:pic>
        <p:nvPicPr>
          <p:cNvPr id="6146" name="Picture 2" descr="D:\ЛЕНА\ФОТО\ФОТО ДЕТСАД\SAM_16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2736000" cy="2052000"/>
          </a:xfrm>
          <a:prstGeom prst="rect">
            <a:avLst/>
          </a:prstGeom>
          <a:noFill/>
        </p:spPr>
      </p:pic>
      <p:pic>
        <p:nvPicPr>
          <p:cNvPr id="6147" name="Picture 3" descr="D:\ЛЕНА\ФОТО\ФОТО ДЕТСАД\SAM_16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143380"/>
            <a:ext cx="2400000" cy="1800000"/>
          </a:xfrm>
          <a:prstGeom prst="rect">
            <a:avLst/>
          </a:prstGeom>
          <a:noFill/>
        </p:spPr>
      </p:pic>
      <p:pic>
        <p:nvPicPr>
          <p:cNvPr id="6148" name="Picture 4" descr="D:\ЛЕНА\ФОТО\ФОТО ДЕТСАД\SAM_17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357694"/>
            <a:ext cx="2399999" cy="1800000"/>
          </a:xfrm>
          <a:prstGeom prst="rect">
            <a:avLst/>
          </a:prstGeo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714752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1428736"/>
            <a:ext cx="2736000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1428736"/>
            <a:ext cx="2736000" cy="20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3714752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357166"/>
            <a:ext cx="43577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Развивающая среда</a:t>
            </a:r>
            <a:r>
              <a:rPr lang="ru-RU" sz="2800" dirty="0"/>
              <a:t> </a:t>
            </a:r>
          </a:p>
        </p:txBody>
      </p:sp>
      <p:pic>
        <p:nvPicPr>
          <p:cNvPr id="3074" name="Picture 2" descr="D:\ЛЕНА\ФОТО\ФОТО ДЕТСАД\SAM_1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5072074"/>
            <a:ext cx="1920000" cy="144000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5072074"/>
            <a:ext cx="1919999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D:\ЛЕНА\ФОТО\ФОТО ДЕТСАД\SAM_12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928670"/>
            <a:ext cx="2393210" cy="1794908"/>
          </a:xfrm>
          <a:prstGeom prst="rect">
            <a:avLst/>
          </a:prstGeom>
          <a:noFill/>
        </p:spPr>
      </p:pic>
      <p:pic>
        <p:nvPicPr>
          <p:cNvPr id="3077" name="Picture 5" descr="D:\ЛЕНА\ФОТО\ФОТО ДЕТСАД\SAM_12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928670"/>
            <a:ext cx="2393210" cy="1794908"/>
          </a:xfrm>
          <a:prstGeom prst="rect">
            <a:avLst/>
          </a:prstGeom>
          <a:noFill/>
        </p:spPr>
      </p:pic>
      <p:pic>
        <p:nvPicPr>
          <p:cNvPr id="3079" name="Picture 7" descr="D:\ЛЕНА\ФОТО\ФОТО ДЕТСАД\SAM_12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714356"/>
            <a:ext cx="1607355" cy="2143140"/>
          </a:xfrm>
          <a:prstGeom prst="rect">
            <a:avLst/>
          </a:prstGeom>
          <a:noFill/>
        </p:spPr>
      </p:pic>
      <p:pic>
        <p:nvPicPr>
          <p:cNvPr id="3080" name="Picture 8" descr="D:\ЛЕНА\ФОТО\ФОТО ДЕТСАД\SAM_128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719029"/>
            <a:ext cx="1643074" cy="2190764"/>
          </a:xfrm>
          <a:prstGeom prst="rect">
            <a:avLst/>
          </a:prstGeom>
          <a:noFill/>
        </p:spPr>
      </p:pic>
      <p:pic>
        <p:nvPicPr>
          <p:cNvPr id="3081" name="Picture 9" descr="D:\ЛЕНА\ФОТО\ФОТО ДЕТСАД\SAM_52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71670" y="3214686"/>
            <a:ext cx="2352000" cy="1764000"/>
          </a:xfrm>
          <a:prstGeom prst="rect">
            <a:avLst/>
          </a:prstGeom>
          <a:noFill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6644" y="3429000"/>
            <a:ext cx="1593000" cy="21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-80400" y="3652244"/>
            <a:ext cx="2357456" cy="1768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3438" y="3214686"/>
            <a:ext cx="2352000" cy="17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42844" y="2857496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Полочка - красоты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5786454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коллажи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3306" y="6286520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Развивающие игры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86612" y="5643578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Мини-музей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2330" y="3000372"/>
            <a:ext cx="2071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Полочка умных книг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7554" y="2786058"/>
            <a:ext cx="2428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Различные виды театров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2786058"/>
            <a:ext cx="4004686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Драматизация,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обыгрывание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сцены.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643182"/>
            <a:ext cx="2064000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642918"/>
            <a:ext cx="240000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4572008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 descr="F:\В гостях у дедушки Корнея\SAM_08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642918"/>
            <a:ext cx="2400000" cy="1800000"/>
          </a:xfrm>
          <a:prstGeom prst="rect">
            <a:avLst/>
          </a:prstGeom>
          <a:noFill/>
        </p:spPr>
      </p:pic>
      <p:pic>
        <p:nvPicPr>
          <p:cNvPr id="8199" name="Picture 7" descr="D:\ЛЕНА\ФОТО\ФОТО МЕРОПРИЯТИЯ\S63036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4572008"/>
            <a:ext cx="2400000" cy="1800000"/>
          </a:xfrm>
          <a:prstGeom prst="rect">
            <a:avLst/>
          </a:prstGeom>
          <a:noFill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4572008"/>
            <a:ext cx="239999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2643182"/>
            <a:ext cx="216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813" y="474663"/>
            <a:ext cx="6291262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Взаимодействие с родителями </a:t>
            </a:r>
            <a:r>
              <a:rPr lang="ru-RU" sz="2800" dirty="0"/>
              <a:t> </a:t>
            </a:r>
          </a:p>
        </p:txBody>
      </p:sp>
      <p:pic>
        <p:nvPicPr>
          <p:cNvPr id="1026" name="Picture 2" descr="D:\ЛЕНА\ФОТО\ФОТО ДЕТСАД\SAM_0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1" y="1071546"/>
            <a:ext cx="2400000" cy="1800000"/>
          </a:xfrm>
          <a:prstGeom prst="rect">
            <a:avLst/>
          </a:prstGeom>
          <a:noFill/>
        </p:spPr>
      </p:pic>
      <p:pic>
        <p:nvPicPr>
          <p:cNvPr id="1027" name="Picture 3" descr="D:\ЛЕНА\ФОТО\ФОТО ДЕТСАД\SAM_08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071545"/>
            <a:ext cx="2399999" cy="1800000"/>
          </a:xfrm>
          <a:prstGeom prst="rect">
            <a:avLst/>
          </a:prstGeom>
          <a:noFill/>
        </p:spPr>
      </p:pic>
      <p:pic>
        <p:nvPicPr>
          <p:cNvPr id="1028" name="Picture 4" descr="D:\ЛЕНА\ФОТО\ФОТО ДЕТСАД\SAM_08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3" y="1071545"/>
            <a:ext cx="2400000" cy="1800000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786190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3786190"/>
            <a:ext cx="239999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3786190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500166" y="3071810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6B3305"/>
                </a:solidFill>
              </a:rPr>
              <a:t>С мамой мастерить гораздо интересней…</a:t>
            </a:r>
            <a:endParaRPr lang="ru-RU" sz="2800" dirty="0">
              <a:solidFill>
                <a:srgbClr val="6B330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813" y="474663"/>
            <a:ext cx="6291262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Взаимодействие с родителями </a:t>
            </a:r>
            <a:r>
              <a:rPr lang="ru-RU" sz="2800" dirty="0"/>
              <a:t> 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2640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F:\день матери\SAM_03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142984"/>
            <a:ext cx="2640000" cy="1980000"/>
          </a:xfrm>
          <a:prstGeom prst="rect">
            <a:avLst/>
          </a:prstGeom>
          <a:noFill/>
        </p:spPr>
      </p:pic>
      <p:pic>
        <p:nvPicPr>
          <p:cNvPr id="5" name="Picture 2" descr="D:\ЛЕНА\ФОТО\ФОТО ДЕТСАД\SAM_13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142984"/>
            <a:ext cx="2639999" cy="1980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000504"/>
            <a:ext cx="2640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 descr="F:\день пожилого человека 7 группа\SAM_34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4000504"/>
            <a:ext cx="2640000" cy="1980000"/>
          </a:xfrm>
          <a:prstGeom prst="rect">
            <a:avLst/>
          </a:prstGeom>
          <a:noFill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4000504"/>
            <a:ext cx="2639999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428860" y="3286124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6B3305"/>
                </a:solidFill>
              </a:rPr>
              <a:t>Совместные мероприятия</a:t>
            </a:r>
            <a:endParaRPr lang="ru-RU" sz="2800" dirty="0">
              <a:solidFill>
                <a:srgbClr val="6B330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357166"/>
            <a:ext cx="5675312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Взаимодействие с социумом</a:t>
            </a:r>
          </a:p>
        </p:txBody>
      </p:sp>
      <p:pic>
        <p:nvPicPr>
          <p:cNvPr id="7170" name="Picture 2" descr="D:\ЛЕНА\ФОТО\ФОТО ДЕТСАД\SDC11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928670"/>
            <a:ext cx="2160000" cy="1620000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928670"/>
            <a:ext cx="216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4643446"/>
            <a:ext cx="2159999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3143248"/>
            <a:ext cx="1776600" cy="2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3143248"/>
            <a:ext cx="216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32" y="4714884"/>
            <a:ext cx="216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 descr="F:\Для газеты\SAM_127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3143248"/>
            <a:ext cx="2214578" cy="1620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7158" y="1000107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6B3305"/>
                </a:solidFill>
              </a:rPr>
              <a:t>В</a:t>
            </a:r>
          </a:p>
          <a:p>
            <a:pPr algn="ctr"/>
            <a:r>
              <a:rPr lang="ru-RU" sz="2400" dirty="0" smtClean="0">
                <a:solidFill>
                  <a:srgbClr val="6B3305"/>
                </a:solidFill>
              </a:rPr>
              <a:t> краеведческом музее</a:t>
            </a:r>
            <a:endParaRPr lang="ru-RU" sz="2400" dirty="0">
              <a:solidFill>
                <a:srgbClr val="6B330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0166" y="2643182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6B3305"/>
                </a:solidFill>
              </a:rPr>
              <a:t>В детской библиотеке им. Я.Акима</a:t>
            </a:r>
            <a:endParaRPr lang="ru-RU" sz="3200" dirty="0">
              <a:solidFill>
                <a:srgbClr val="6B330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357166"/>
            <a:ext cx="4764087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Совместное творчество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детей и воспитателя</a:t>
            </a:r>
          </a:p>
        </p:txBody>
      </p:sp>
      <p:pic>
        <p:nvPicPr>
          <p:cNvPr id="3" name="Picture 2" descr="F:\поделки\зима\SAM_07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2880000" cy="2160000"/>
          </a:xfrm>
          <a:prstGeom prst="rect">
            <a:avLst/>
          </a:prstGeom>
          <a:noFill/>
        </p:spPr>
      </p:pic>
      <p:pic>
        <p:nvPicPr>
          <p:cNvPr id="12290" name="Picture 2" descr="F:\поделки\книгоиздательство\SAM_06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357298"/>
            <a:ext cx="2880000" cy="2160000"/>
          </a:xfrm>
          <a:prstGeom prst="rect">
            <a:avLst/>
          </a:prstGeom>
          <a:noFill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000240"/>
            <a:ext cx="214314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071942"/>
            <a:ext cx="288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071942"/>
            <a:ext cx="2880001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9175" y="404813"/>
            <a:ext cx="4765675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Совместное творчество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детей и воспитателя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1782000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357298"/>
            <a:ext cx="216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786190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857232"/>
            <a:ext cx="1782000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1357298"/>
            <a:ext cx="216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t="6898" r="1702"/>
          <a:stretch>
            <a:fillRect/>
          </a:stretch>
        </p:blipFill>
        <p:spPr bwMode="auto">
          <a:xfrm>
            <a:off x="5572132" y="3786190"/>
            <a:ext cx="251417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428596" y="714356"/>
            <a:ext cx="835824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Содержание образовательной </a:t>
            </a:r>
            <a:r>
              <a:rPr lang="ru-RU" sz="2400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lang="ru-RU" sz="2400" b="1" dirty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«Художественно – эстетическое развитие» </a:t>
            </a:r>
            <a:r>
              <a:rPr lang="ru-RU" sz="2400" b="1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направлено на формирование интереса и потребности в чтении.</a:t>
            </a:r>
            <a:endParaRPr lang="ru-RU" sz="2400" b="1" dirty="0">
              <a:solidFill>
                <a:srgbClr val="6B330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rgbClr val="6B330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Восприятие </a:t>
            </a:r>
            <a:r>
              <a:rPr lang="ru-RU" sz="2400" dirty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книг дошкольниками происходит через решение следующих </a:t>
            </a:r>
            <a:r>
              <a:rPr lang="ru-RU" sz="2400" b="1" dirty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задач:</a:t>
            </a:r>
          </a:p>
          <a:p>
            <a:pPr algn="just"/>
            <a:r>
              <a:rPr lang="ru-RU" sz="2400" b="1" dirty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•  формирование целостной картины мира, в том числе первичных ценностных представлений;</a:t>
            </a:r>
          </a:p>
          <a:p>
            <a:pPr algn="just"/>
            <a:r>
              <a:rPr lang="ru-RU" sz="2400" b="1" dirty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•   развитие литературной речи</a:t>
            </a:r>
            <a:r>
              <a:rPr lang="ru-RU" sz="2400" b="1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; обогащение словаря.</a:t>
            </a:r>
            <a:endParaRPr lang="ru-RU" sz="2400" b="1" dirty="0">
              <a:solidFill>
                <a:srgbClr val="6B330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• приобщение к словесному искусству, в том числе развитие художественного восприятия и эстетического вкуса.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ЛЕНА\ФОТО\ФОТО ДЕТСАД\SAM_1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955487"/>
            <a:ext cx="2639999" cy="198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428604"/>
            <a:ext cx="447263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Тематические выставки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4101" name="Picture 5" descr="F:\библтотека №7\SAM_3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214686"/>
            <a:ext cx="2640000" cy="19800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357562"/>
            <a:ext cx="2639999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1619237"/>
            <a:ext cx="2000264" cy="266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1000108"/>
            <a:ext cx="2640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8064500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857496"/>
            <a:ext cx="7652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357158" y="428604"/>
            <a:ext cx="80645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dirty="0" smtClean="0"/>
              <a:t>       </a:t>
            </a:r>
            <a:r>
              <a:rPr lang="ru-RU" sz="2400" b="1" dirty="0" err="1" smtClean="0">
                <a:solidFill>
                  <a:srgbClr val="6B3305"/>
                </a:solidFill>
              </a:rPr>
              <a:t>Грэм</a:t>
            </a:r>
            <a:r>
              <a:rPr lang="ru-RU" sz="2400" b="1" dirty="0" smtClean="0">
                <a:solidFill>
                  <a:srgbClr val="6B3305"/>
                </a:solidFill>
              </a:rPr>
              <a:t> </a:t>
            </a:r>
            <a:r>
              <a:rPr lang="ru-RU" sz="2400" b="1" dirty="0">
                <a:solidFill>
                  <a:srgbClr val="6B3305"/>
                </a:solidFill>
              </a:rPr>
              <a:t>Грин писал: </a:t>
            </a:r>
            <a:endParaRPr lang="en-US" sz="2400" b="1" dirty="0">
              <a:solidFill>
                <a:srgbClr val="6B3305"/>
              </a:solidFill>
            </a:endParaRPr>
          </a:p>
          <a:p>
            <a:pPr algn="ctr"/>
            <a:r>
              <a:rPr lang="ru-RU" sz="2400" b="1" dirty="0">
                <a:solidFill>
                  <a:srgbClr val="6B3305"/>
                </a:solidFill>
              </a:rPr>
              <a:t>«Только в детстве, может быть, книга действительно влияет на нашу жизнь. Дальше мы восхищаемся ей, получаем от нее удовольствие, возможно, меняем благодаря ей некоторые свои взгляды, но главным образом находим в книге лишь подтверждение тому, что уже в нас заложено»</a:t>
            </a:r>
          </a:p>
        </p:txBody>
      </p:sp>
      <p:pic>
        <p:nvPicPr>
          <p:cNvPr id="33794" name="Picture 2" descr="Потешки для ребёнка 2, 3 л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071810"/>
            <a:ext cx="314327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4612" y="214290"/>
            <a:ext cx="43016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Содержание ФГОС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834260"/>
          <a:ext cx="8786874" cy="5962780"/>
        </p:xfrm>
        <a:graphic>
          <a:graphicData uri="http://schemas.openxmlformats.org/drawingml/2006/table">
            <a:tbl>
              <a:tblPr/>
              <a:tblGrid>
                <a:gridCol w="1857388"/>
                <a:gridCol w="6929486"/>
              </a:tblGrid>
              <a:tr h="17477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dirty="0">
                          <a:latin typeface="Arial" pitchFamily="34" charset="0"/>
                          <a:cs typeface="Arial" pitchFamily="34" charset="0"/>
                        </a:rPr>
                        <a:t>Образовательные   области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991" marR="18991" marT="18991" marB="18991">
                    <a:lnL w="9525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Задачи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991" marR="18991" marT="18991" marB="18991">
                    <a:lnL w="9525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9807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Социально-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коммуникативное развитие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t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t"/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t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t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«Речевое»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l" fontAlgn="t"/>
                      <a:endParaRPr lang="ru-RU" sz="14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t"/>
                      <a:endParaRPr lang="ru-RU" sz="14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t"/>
                      <a:endParaRPr lang="ru-RU" sz="14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t"/>
                      <a:endParaRPr lang="ru-RU" sz="14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t"/>
                      <a:endParaRPr lang="ru-RU" sz="14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t"/>
                      <a:endParaRPr lang="ru-RU" sz="14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t"/>
                      <a:endParaRPr lang="ru-RU" sz="14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t"/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Познавательное»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t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t"/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t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t"/>
                      <a:r>
                        <a:rPr lang="ru-RU" sz="1400" dirty="0">
                          <a:latin typeface="Arial" pitchFamily="34" charset="0"/>
                          <a:cs typeface="Arial" pitchFamily="34" charset="0"/>
                        </a:rPr>
                        <a:t>«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Художественно-эстетическое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развитие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</a:p>
                    <a:p>
                      <a:pPr algn="l" fontAlgn="t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t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«Физическое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развитие</a:t>
                      </a: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991" marR="18991" marT="18991" marB="18991">
                    <a:lnL w="9525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Развитие общения и взаимодействия ребёнка со взрослыми и сверстниками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Развитие социального и эмоционального интеллекта, эмоциональной отзывчивости, сопереживания</a:t>
                      </a:r>
                    </a:p>
                    <a:p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Формирование уважительного отношения и чувства принадлежности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 своей семье и сообществу детей и взрослых в организации</a:t>
                      </a:r>
                    </a:p>
                    <a:p>
                      <a:endParaRPr lang="ru-RU" sz="1400" b="0" i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Формирование позитивных установок к различным видам труда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творчества</a:t>
                      </a:r>
                    </a:p>
                    <a:p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Владение речью как средством общения;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Обогащение активного словаря</a:t>
                      </a:r>
                    </a:p>
                    <a:p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Развитие связной,  грамматически правильной диалогической и монологической речи</a:t>
                      </a:r>
                    </a:p>
                    <a:p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Развитие речевого творчества</a:t>
                      </a:r>
                    </a:p>
                    <a:p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Знакомство с книжной культурой, детской литературой, понимание на слух текстов различных жанров детской литературы</a:t>
                      </a:r>
                    </a:p>
                    <a:p>
                      <a:endParaRPr lang="ru-RU" sz="1400" b="0" i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Познавательное развитие предполагает развитие интересов детей, любознательности и познавательной мотивации; формирование познавательных действий, становление сознания; развитие воображения и творческой активности; </a:t>
                      </a:r>
                    </a:p>
                    <a:p>
                      <a:endParaRPr lang="ru-RU" sz="1400" b="0" i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Восприятие музыки, художественной литературы, фольклора</a:t>
                      </a:r>
                    </a:p>
                    <a:p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Стимулирование сопереживания персонажам художественных произведений</a:t>
                      </a:r>
                    </a:p>
                    <a:p>
                      <a:endParaRPr lang="ru-RU" sz="1400" b="0" i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ru-RU" sz="1400" b="0" i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Воспитание культурно-гигиенических навыков;</a:t>
                      </a:r>
                    </a:p>
                    <a:p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Формирование начальных представлений о здоровом образе жизни.</a:t>
                      </a:r>
                    </a:p>
                    <a:p>
                      <a:pPr algn="l" fontAlgn="t"/>
                      <a:endParaRPr lang="ru-RU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8991" marR="18991" marT="18991" marB="18991">
                    <a:lnL w="9525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494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3213" y="476250"/>
            <a:ext cx="36290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Содержание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642910" y="1428736"/>
            <a:ext cx="34290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dirty="0"/>
              <a:t>Декламация, чтение наизусть индивидуально, в паре, в группе.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29058" y="1643050"/>
            <a:ext cx="285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86050" y="2928934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/>
              <a:t>Многократное чтение, рассказывание в разных условиях</a:t>
            </a:r>
            <a:endParaRPr lang="ru-RU" alt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4214818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/>
              <a:t>Оживление иллюстрации, проигрывание сцены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57752" y="1428736"/>
            <a:ext cx="3500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/>
              <a:t>Свободное рассказывание, </a:t>
            </a:r>
          </a:p>
          <a:p>
            <a:pPr algn="ctr"/>
            <a:r>
              <a:rPr lang="ru-RU" altLang="ru-RU" dirty="0" smtClean="0"/>
              <a:t>пересказы с использованием </a:t>
            </a:r>
          </a:p>
          <a:p>
            <a:pPr algn="ctr"/>
            <a:r>
              <a:rPr lang="ru-RU" altLang="ru-RU" dirty="0" smtClean="0"/>
              <a:t>иллюстраций и иных зрительных опор  </a:t>
            </a:r>
            <a:endParaRPr lang="ru-RU" alt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72066" y="4143380"/>
            <a:ext cx="3643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/>
              <a:t>Совместное обсуждение </a:t>
            </a:r>
          </a:p>
          <a:p>
            <a:pPr algn="ctr"/>
            <a:r>
              <a:rPr lang="ru-RU" altLang="ru-RU" dirty="0" smtClean="0"/>
              <a:t>услышанного, прочитанного,</a:t>
            </a:r>
          </a:p>
          <a:p>
            <a:pPr algn="ctr"/>
            <a:r>
              <a:rPr lang="ru-RU" altLang="ru-RU" dirty="0" smtClean="0"/>
              <a:t>Диалог с детьми</a:t>
            </a:r>
            <a:endParaRPr lang="ru-RU" alt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857488" y="5429264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/>
              <a:t>Озвучивание, иллюстрирование, конструирование и прочее</a:t>
            </a:r>
            <a:endParaRPr lang="ru-RU" dirty="0"/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2786050" y="5000636"/>
            <a:ext cx="3714776" cy="1571636"/>
          </a:xfrm>
          <a:prstGeom prst="snip2Diag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4786314" y="1214422"/>
            <a:ext cx="3714776" cy="1571636"/>
          </a:xfrm>
          <a:prstGeom prst="snip2Diag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с двумя вырезанными противолежащими углами 19"/>
          <p:cNvSpPr/>
          <p:nvPr/>
        </p:nvSpPr>
        <p:spPr>
          <a:xfrm>
            <a:off x="2714612" y="2571744"/>
            <a:ext cx="3714776" cy="1571636"/>
          </a:xfrm>
          <a:prstGeom prst="snip2Diag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вырезанными противолежащими углами 20"/>
          <p:cNvSpPr/>
          <p:nvPr/>
        </p:nvSpPr>
        <p:spPr>
          <a:xfrm>
            <a:off x="214282" y="3714752"/>
            <a:ext cx="3714776" cy="1571636"/>
          </a:xfrm>
          <a:prstGeom prst="snip2Diag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вырезанными противолежащими углами 21"/>
          <p:cNvSpPr/>
          <p:nvPr/>
        </p:nvSpPr>
        <p:spPr>
          <a:xfrm>
            <a:off x="5072066" y="3714752"/>
            <a:ext cx="3714776" cy="1571636"/>
          </a:xfrm>
          <a:prstGeom prst="snip2Diag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с двумя вырезанными противолежащими углами 22"/>
          <p:cNvSpPr/>
          <p:nvPr/>
        </p:nvSpPr>
        <p:spPr>
          <a:xfrm>
            <a:off x="571472" y="1214422"/>
            <a:ext cx="3714776" cy="1571636"/>
          </a:xfrm>
          <a:prstGeom prst="snip2Diag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4213" y="387350"/>
            <a:ext cx="8131175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Возрастные особенности детей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восприятия литературных произведений</a:t>
            </a:r>
          </a:p>
        </p:txBody>
      </p:sp>
      <p:sp>
        <p:nvSpPr>
          <p:cNvPr id="7" name="Овал 6"/>
          <p:cNvSpPr/>
          <p:nvPr/>
        </p:nvSpPr>
        <p:spPr>
          <a:xfrm rot="5400000">
            <a:off x="4158515" y="556337"/>
            <a:ext cx="936104" cy="2823778"/>
          </a:xfrm>
          <a:prstGeom prst="ellipse">
            <a:avLst/>
          </a:prstGeom>
          <a:solidFill>
            <a:schemeClr val="accent3">
              <a:lumMod val="40000"/>
              <a:lumOff val="60000"/>
              <a:alpha val="79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entury Schoolbook" panose="02040604050505020304" pitchFamily="18" charset="0"/>
              </a:rPr>
              <a:t>3 – 4 года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474788" y="2276475"/>
            <a:ext cx="6307137" cy="3436938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>
                <a:latin typeface="Century Schoolbook" panose="02040604050505020304" pitchFamily="18" charset="0"/>
              </a:rPr>
              <a:t>Зависимость понимания текста от личного опыта ребёнка;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>
                <a:latin typeface="Century Schoolbook" panose="02040604050505020304" pitchFamily="18" charset="0"/>
              </a:rPr>
              <a:t>Установление легко осознаваемых связей, когда события следуют друг за другом                ( при этом дети чаще всего не понимают переживания и мотивы поступков главного персонажа 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4213" y="387350"/>
            <a:ext cx="8131175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Возрастные особенности детей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восприятия литературных произведений</a:t>
            </a:r>
          </a:p>
        </p:txBody>
      </p:sp>
      <p:sp>
        <p:nvSpPr>
          <p:cNvPr id="5" name="Овал 4"/>
          <p:cNvSpPr/>
          <p:nvPr/>
        </p:nvSpPr>
        <p:spPr>
          <a:xfrm rot="5400000">
            <a:off x="3968753" y="560429"/>
            <a:ext cx="864096" cy="244827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4 – 5 лет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643042" y="2143116"/>
            <a:ext cx="6192837" cy="3889375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Установление простых причинных связей в сюжете, в целом правильное оценивание поступков персонажей;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Появление реакции на слово и интерес  к нему, стремление неоднократно воспроизводить его, обыгрывать, осмысливать.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4213" y="387350"/>
            <a:ext cx="8131175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Возрастные особенности детей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восприятия литературных произведений</a:t>
            </a:r>
          </a:p>
        </p:txBody>
      </p:sp>
      <p:sp>
        <p:nvSpPr>
          <p:cNvPr id="5" name="Овал 4"/>
          <p:cNvSpPr/>
          <p:nvPr/>
        </p:nvSpPr>
        <p:spPr>
          <a:xfrm rot="5400000">
            <a:off x="4160490" y="463422"/>
            <a:ext cx="936104" cy="2808312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40000"/>
                  <a:lumOff val="60000"/>
                </a:schemeClr>
              </a:gs>
              <a:gs pos="50000">
                <a:srgbClr val="7EA87C">
                  <a:tint val="44500"/>
                  <a:satMod val="160000"/>
                </a:srgbClr>
              </a:gs>
              <a:gs pos="100000">
                <a:srgbClr val="7EA87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5 – 6 лет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547664" y="2335630"/>
            <a:ext cx="6017740" cy="3757666"/>
          </a:xfrm>
          <a:prstGeom prst="horizontalScroll">
            <a:avLst/>
          </a:prstGeom>
          <a:gradFill flip="none" rotWithShape="1">
            <a:gsLst>
              <a:gs pos="0">
                <a:srgbClr val="7EA87C">
                  <a:tint val="66000"/>
                  <a:satMod val="160000"/>
                </a:srgbClr>
              </a:gs>
              <a:gs pos="50000">
                <a:srgbClr val="7EA87C">
                  <a:tint val="44500"/>
                  <a:satMod val="160000"/>
                </a:srgbClr>
              </a:gs>
              <a:gs pos="100000">
                <a:srgbClr val="7EA87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- Появляется интерес не только к поступкам героев, но и мотивам поступков, переживаниям, чувствам;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Усложняется понимание литературного героя;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- Осознаются некоторые особенности формы произведения ( устойчивые обороты в сказке, ритм, рифма 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8100" y="333375"/>
            <a:ext cx="6932613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Модель организации деятельности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entury Schoolbook" panose="02040604050505020304" pitchFamily="18" charset="0"/>
              </a:rPr>
              <a:t>взрослых и детей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2428860" y="1428736"/>
            <a:ext cx="6480175" cy="4608513"/>
            <a:chOff x="2484438" y="1412875"/>
            <a:chExt cx="6480175" cy="460851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987675" y="1412875"/>
              <a:ext cx="3384550" cy="57626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  <a:latin typeface="Century Schoolbook" panose="02040604050505020304" pitchFamily="18" charset="0"/>
                </a:rPr>
                <a:t>Совместная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859338" y="2349500"/>
              <a:ext cx="4105275" cy="3671888"/>
            </a:xfrm>
            <a:prstGeom prst="rect">
              <a:avLst/>
            </a:prstGeom>
            <a:gradFill flip="none" rotWithShape="1">
              <a:gsLst>
                <a:gs pos="0">
                  <a:srgbClr val="CBBC4B">
                    <a:tint val="66000"/>
                    <a:satMod val="160000"/>
                  </a:srgbClr>
                </a:gs>
                <a:gs pos="50000">
                  <a:srgbClr val="CBBC4B">
                    <a:tint val="44500"/>
                    <a:satMod val="160000"/>
                  </a:srgbClr>
                </a:gs>
                <a:gs pos="100000">
                  <a:srgbClr val="CBBC4B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  <a:latin typeface="Century Schoolbook" panose="020406040505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Century Schoolbook" panose="02040604050505020304" pitchFamily="18" charset="0"/>
                </a:rPr>
                <a:t>Образовательная деятельность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Century Schoolbook" panose="02040604050505020304" pitchFamily="18" charset="0"/>
                </a:rPr>
                <a:t>в ходе режима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ru-RU" dirty="0">
                  <a:solidFill>
                    <a:schemeClr val="tx1"/>
                  </a:solidFill>
                  <a:latin typeface="Century Schoolbook" panose="02040604050505020304" pitchFamily="18" charset="0"/>
                </a:rPr>
                <a:t>Коммуникативная деятельность (разговор с детьми, сочинение сказок);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ru-RU" dirty="0">
                  <a:solidFill>
                    <a:schemeClr val="tx1"/>
                  </a:solidFill>
                  <a:latin typeface="Century Schoolbook" panose="02040604050505020304" pitchFamily="18" charset="0"/>
                </a:rPr>
                <a:t>Проблемные ситуации;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ru-RU" dirty="0">
                  <a:solidFill>
                    <a:schemeClr val="tx1"/>
                  </a:solidFill>
                  <a:latin typeface="Century Schoolbook" panose="02040604050505020304" pitchFamily="18" charset="0"/>
                </a:rPr>
                <a:t>Игровая деятельность (театрализованные, с/р игры, режиссёрские);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ru-RU" dirty="0">
                  <a:solidFill>
                    <a:schemeClr val="tx1"/>
                  </a:solidFill>
                  <a:latin typeface="Century Schoolbook" panose="02040604050505020304" pitchFamily="18" charset="0"/>
                </a:rPr>
                <a:t>Продуктивная деятельность;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ru-RU" dirty="0">
                  <a:solidFill>
                    <a:schemeClr val="tx1"/>
                  </a:solidFill>
                  <a:latin typeface="Century Schoolbook" panose="02040604050505020304" pitchFamily="18" charset="0"/>
                </a:rPr>
                <a:t>Музыкально – художественная деятельность (различные виды театров)</a:t>
              </a:r>
            </a:p>
            <a:p>
              <a:pPr marL="285750" indent="-285750" algn="ctr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endParaRPr lang="ru-RU" dirty="0">
                <a:solidFill>
                  <a:schemeClr val="tx1"/>
                </a:solidFill>
                <a:latin typeface="Century Schoolbook" panose="02040604050505020304" pitchFamily="18" charset="0"/>
              </a:endParaRPr>
            </a:p>
          </p:txBody>
        </p:sp>
        <p:cxnSp>
          <p:nvCxnSpPr>
            <p:cNvPr id="9" name="Соединительная линия уступом 8"/>
            <p:cNvCxnSpPr>
              <a:endCxn id="8" idx="0"/>
            </p:cNvCxnSpPr>
            <p:nvPr/>
          </p:nvCxnSpPr>
          <p:spPr>
            <a:xfrm rot="16200000" flipH="1">
              <a:off x="6317456" y="1754982"/>
              <a:ext cx="649287" cy="539750"/>
            </a:xfrm>
            <a:prstGeom prst="bentConnector3">
              <a:avLst>
                <a:gd name="adj1" fmla="val -3999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Соединительная линия уступом 13"/>
            <p:cNvCxnSpPr>
              <a:stCxn id="7" idx="1"/>
            </p:cNvCxnSpPr>
            <p:nvPr/>
          </p:nvCxnSpPr>
          <p:spPr>
            <a:xfrm rot="10800000" flipV="1">
              <a:off x="2484438" y="1700213"/>
              <a:ext cx="503237" cy="649287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Прямоугольник 15"/>
          <p:cNvSpPr/>
          <p:nvPr/>
        </p:nvSpPr>
        <p:spPr>
          <a:xfrm>
            <a:off x="215900" y="2349500"/>
            <a:ext cx="4103688" cy="3671888"/>
          </a:xfrm>
          <a:prstGeom prst="rect">
            <a:avLst/>
          </a:prstGeom>
          <a:gradFill flip="none" rotWithShape="1">
            <a:gsLst>
              <a:gs pos="0">
                <a:srgbClr val="CBBC4B">
                  <a:tint val="66000"/>
                  <a:satMod val="160000"/>
                </a:srgbClr>
              </a:gs>
              <a:gs pos="50000">
                <a:srgbClr val="CBBC4B">
                  <a:tint val="44500"/>
                  <a:satMod val="160000"/>
                </a:srgbClr>
              </a:gs>
              <a:gs pos="100000">
                <a:srgbClr val="CBBC4B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Непосредственно образовательная деятельность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Игровая деятельность;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Коммуникативная деятельность   (беседы, рассказы, обсуждения);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Чтение;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Музыкально – художественная деятельность (</a:t>
            </a:r>
            <a:r>
              <a:rPr lang="ru-RU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инсценирование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);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Познавательная деятельность (викторины).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Z7KFWENHHMJR-1336-926</_dlc_DocId>
    <_dlc_DocIdUrl xmlns="134c83b0-daba-48ad-8a7d-75e8d548d543">
      <Url>http://www.eduportal44.ru/Galich/ds13galich/_layouts/15/DocIdRedir.aspx?ID=Z7KFWENHHMJR-1336-926</Url>
      <Description>Z7KFWENHHMJR-1336-926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66FD0A4444FED4BB496490CD564CBCA" ma:contentTypeVersion="1" ma:contentTypeDescription="Создание документа." ma:contentTypeScope="" ma:versionID="2368e3fa2ec5134dcb4fd2c4aa87cb96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643cda1be1e5a7ad8304c0b010a3b144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B6CC3EC-155A-457C-9107-3C5E73052601}"/>
</file>

<file path=customXml/itemProps2.xml><?xml version="1.0" encoding="utf-8"?>
<ds:datastoreItem xmlns:ds="http://schemas.openxmlformats.org/officeDocument/2006/customXml" ds:itemID="{4F7D76E6-3A54-43AA-BC8E-94699EC0FEDC}"/>
</file>

<file path=customXml/itemProps3.xml><?xml version="1.0" encoding="utf-8"?>
<ds:datastoreItem xmlns:ds="http://schemas.openxmlformats.org/officeDocument/2006/customXml" ds:itemID="{2714714B-10BD-4CB2-B741-83A3B9B58831}"/>
</file>

<file path=customXml/itemProps4.xml><?xml version="1.0" encoding="utf-8"?>
<ds:datastoreItem xmlns:ds="http://schemas.openxmlformats.org/officeDocument/2006/customXml" ds:itemID="{25E3275B-9000-4F55-A40E-1AA5AAF867BB}"/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525</Words>
  <Application>Microsoft Office PowerPoint</Application>
  <PresentationFormat>Экран (4:3)</PresentationFormat>
  <Paragraphs>125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27</cp:revision>
  <dcterms:created xsi:type="dcterms:W3CDTF">2015-03-23T16:46:51Z</dcterms:created>
  <dcterms:modified xsi:type="dcterms:W3CDTF">2015-04-17T06:43:21Z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0x010100466FD0A4444FED4BB496490CD564CBCA</vt:lpwstr>
  </property>
  <property fmtid="{D5CDD505-2E9C-101B-9397-08002B2CF9AE}" pid="3" name="_dlc_DocIdItemGuid">
    <vt:lpwstr>cec2948d-36b1-41f3-a3cc-f1b9368bfe36</vt:lpwstr>
  </property>
</Properties>
</file>