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Layouts/slideLayout2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tags/tag2.xml" ContentType="application/vnd.openxmlformats-officedocument.presentationml.tag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ags/tag4.xml" ContentType="application/vnd.openxmlformats-officedocument.presentationml.tags+xml"/>
  <Override PartName="/ppt/tags/tag1.xml" ContentType="application/vnd.openxmlformats-officedocument.presentationml.tags+xml"/>
  <Override PartName="/ppt/tags/tag3.xml" ContentType="application/vnd.openxmlformats-officedocument.presentationml.tag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C22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customXml" Target="../customXml/item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20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customXml" Target="../customXml/item3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01925" y="2130425"/>
            <a:ext cx="48006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94AAAC6D-98EB-4543-84B6-5021CADA9EC6}" type="datetimeFigureOut">
              <a:rPr lang="ru-RU" smtClean="0"/>
              <a:pPr/>
              <a:t>15.06.2016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C6216BF9-8D1C-452C-9263-4C59C30EB7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AAAC6D-98EB-4543-84B6-5021CADA9EC6}" type="datetimeFigureOut">
              <a:rPr lang="ru-RU" smtClean="0"/>
              <a:pPr/>
              <a:t>15.06.2016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216BF9-8D1C-452C-9263-4C59C30EB7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AAAC6D-98EB-4543-84B6-5021CADA9EC6}" type="datetimeFigureOut">
              <a:rPr lang="ru-RU" smtClean="0"/>
              <a:pPr/>
              <a:t>15.06.2016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216BF9-8D1C-452C-9263-4C59C30EB7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55613" y="2130425"/>
            <a:ext cx="7313612" cy="1470025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55613" y="3886200"/>
            <a:ext cx="7313612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1DFAFC0-361D-47BC-9379-E7CD0DED14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E82150-81F0-4CBD-92E5-271307FF00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FDD383-DC33-4764-9228-5F7E5F900F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5613" y="1600200"/>
            <a:ext cx="40370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D0572C-DC35-412D-AE22-C516FC0CCE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52A09C-463E-42D5-8CFE-9848F57889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7F3E3D-4706-4247-BBC2-2B44322447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C7EF42-DE4A-46B4-BDBE-48DFE28F71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6371DE-D62F-43F6-8DBF-F4E6791596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AAAC6D-98EB-4543-84B6-5021CADA9EC6}" type="datetimeFigureOut">
              <a:rPr lang="ru-RU" smtClean="0"/>
              <a:pPr/>
              <a:t>15.06.2016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216BF9-8D1C-452C-9263-4C59C30EB7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320E4E-8547-493C-A7CF-5412440270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243B64-F402-413E-B9FF-7F26A7B970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6225" y="274638"/>
            <a:ext cx="2055813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5613" y="274638"/>
            <a:ext cx="6018212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AFB80E-5972-4881-965E-7D099ACD3D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AAAC6D-98EB-4543-84B6-5021CADA9EC6}" type="datetimeFigureOut">
              <a:rPr lang="ru-RU" smtClean="0"/>
              <a:pPr/>
              <a:t>15.06.2016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216BF9-8D1C-452C-9263-4C59C30EB7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AAAC6D-98EB-4543-84B6-5021CADA9EC6}" type="datetimeFigureOut">
              <a:rPr lang="ru-RU" smtClean="0"/>
              <a:pPr/>
              <a:t>15.06.2016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216BF9-8D1C-452C-9263-4C59C30EB7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AAAC6D-98EB-4543-84B6-5021CADA9EC6}" type="datetimeFigureOut">
              <a:rPr lang="ru-RU" smtClean="0"/>
              <a:pPr/>
              <a:t>15.06.2016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216BF9-8D1C-452C-9263-4C59C30EB7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AAAC6D-98EB-4543-84B6-5021CADA9EC6}" type="datetimeFigureOut">
              <a:rPr lang="ru-RU" smtClean="0"/>
              <a:pPr/>
              <a:t>15.06.2016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216BF9-8D1C-452C-9263-4C59C30EB7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AAAC6D-98EB-4543-84B6-5021CADA9EC6}" type="datetimeFigureOut">
              <a:rPr lang="ru-RU" smtClean="0"/>
              <a:pPr/>
              <a:t>15.06.2016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216BF9-8D1C-452C-9263-4C59C30EB7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AAAC6D-98EB-4543-84B6-5021CADA9EC6}" type="datetimeFigureOut">
              <a:rPr lang="ru-RU" smtClean="0"/>
              <a:pPr/>
              <a:t>15.06.2016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216BF9-8D1C-452C-9263-4C59C30EB7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AAAC6D-98EB-4543-84B6-5021CADA9EC6}" type="datetimeFigureOut">
              <a:rPr lang="ru-RU" smtClean="0"/>
              <a:pPr/>
              <a:t>15.06.2016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216BF9-8D1C-452C-9263-4C59C30EB7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ags" Target="../tags/tag3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fld id="{94AAAC6D-98EB-4543-84B6-5021CADA9EC6}" type="datetimeFigureOut">
              <a:rPr lang="ru-RU" smtClean="0"/>
              <a:pPr/>
              <a:t>15.06.2016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fld id="{C6216BF9-8D1C-452C-9263-4C59C30EB78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455613" y="274638"/>
            <a:ext cx="82264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455613" y="1600200"/>
            <a:ext cx="822642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CE81464E-CAAE-4326-A134-45DD16A06C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image" Target="../media/image10.jpeg"/><Relationship Id="rId7" Type="http://schemas.openxmlformats.org/officeDocument/2006/relationships/image" Target="../media/image14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428596" y="357166"/>
            <a:ext cx="821537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20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Муниципальное дошкольное образовательное учреждение         </a:t>
            </a:r>
          </a:p>
          <a:p>
            <a:pPr algn="ctr">
              <a:buNone/>
            </a:pPr>
            <a:r>
              <a:rPr lang="ru-RU" sz="20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«Центр развития ребёнка – детский сад №13»</a:t>
            </a:r>
          </a:p>
          <a:p>
            <a:pPr algn="ctr">
              <a:buNone/>
            </a:pPr>
            <a:r>
              <a:rPr lang="ru-RU" sz="20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городского </a:t>
            </a:r>
            <a:r>
              <a:rPr lang="ru-RU" sz="20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округа – город Галич Костромской области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357290" y="1928802"/>
            <a:ext cx="64807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информационно</a:t>
            </a:r>
            <a:r>
              <a:rPr kumimoji="0" lang="ru-RU" sz="2400" b="1" i="1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исследовательский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проект</a:t>
            </a:r>
            <a:endParaRPr kumimoji="0" lang="ru-RU" sz="2400" b="1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285984" y="3143248"/>
            <a:ext cx="462799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28575">
                  <a:solidFill>
                    <a:srgbClr val="FF0000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«Транспорт»</a:t>
            </a:r>
            <a:endParaRPr lang="ru-RU" sz="5400" b="1" spc="50" dirty="0">
              <a:ln w="28575">
                <a:solidFill>
                  <a:srgbClr val="FF0000"/>
                </a:solidFill>
              </a:ln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86116" y="5500702"/>
            <a:ext cx="5653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Кудрявцева Светлана Владимировна – воспитатель,</a:t>
            </a:r>
          </a:p>
          <a:p>
            <a:r>
              <a:rPr lang="ru-RU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Свирко</a:t>
            </a:r>
            <a:r>
              <a:rPr lang="ru-RU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Елена Валерьевна – воспитатель </a:t>
            </a:r>
            <a:endParaRPr lang="ru-RU" b="1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23928" y="6381328"/>
            <a:ext cx="12961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2014год</a:t>
            </a:r>
            <a:endParaRPr lang="ru-RU" sz="1400" b="1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2214546" y="4429132"/>
            <a:ext cx="500066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Срок реализации: краткосрочный (недельный)</a:t>
            </a:r>
            <a:endParaRPr kumimoji="0" lang="ru-RU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71604" y="5643578"/>
            <a:ext cx="61436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Спасибо за внимание! </a:t>
            </a:r>
            <a:endParaRPr lang="ru-RU" sz="4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332656"/>
            <a:ext cx="4896544" cy="3744416"/>
          </a:xfrm>
          <a:prstGeom prst="rect">
            <a:avLst/>
          </a:prstGeom>
          <a:blipFill>
            <a:blip r:embed="rId2" cstate="email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923928" y="1772816"/>
            <a:ext cx="4896544" cy="3744416"/>
          </a:xfrm>
          <a:prstGeom prst="rect">
            <a:avLst/>
          </a:prstGeom>
          <a:blipFill>
            <a:blip r:embed="rId3" cstate="email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857224" y="500042"/>
            <a:ext cx="750099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Цель проекта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расширить представления детей о 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видах </a:t>
            </a:r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транспорта, как о средствах передвижения; формировать исследовательскую деятельность детей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2357422" y="3500438"/>
            <a:ext cx="4286280" cy="2857520"/>
          </a:xfrm>
          <a:prstGeom prst="rect">
            <a:avLst/>
          </a:prstGeom>
          <a:blipFill>
            <a:blip r:embed="rId2" cstate="email"/>
            <a:stretch>
              <a:fillRect/>
            </a:stretch>
          </a:blip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500034" y="500042"/>
            <a:ext cx="8215370" cy="5755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Задачи проекта: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познакомить с разными видами транспорта (наземный, водный, воздушный);                                                                                                                   - уточнить и расширить представления детей об основных видах транспорта (автобус, поезд, автомобиль, трамвай, троллейбус);                                                                                                                                                                                                                                                                        - расширить знания детей о профессии «водитель»: пилот, машинист, тракторист.                                                                                                                       - учить сравнивать между собой разные виды транспорта;                                                                                                                                                   -систематизировать и закреплять знания детей о правилах безопасного поведения в транспорте и около него;                                                                                                                                                                                                                                           способствовать развитию речевой активности, творческого воображения.</a:t>
            </a:r>
            <a:endParaRPr kumimoji="0" lang="ru-RU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None/>
              <a:tabLst/>
              <a:defRPr/>
            </a:pPr>
            <a:r>
              <a:rPr kumimoji="0" lang="ru-RU" sz="32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Непосредственно – образовательная деятельность </a:t>
            </a:r>
            <a:endParaRPr kumimoji="0" lang="ru-RU" sz="32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5984" y="1428736"/>
            <a:ext cx="45720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«Виды транспорта»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143108" y="2643182"/>
            <a:ext cx="4786346" cy="3143272"/>
          </a:xfrm>
          <a:prstGeom prst="rect">
            <a:avLst/>
          </a:prstGeom>
          <a:blipFill>
            <a:blip r:embed="rId2" cstate="email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None/>
              <a:tabLst/>
              <a:defRPr/>
            </a:pPr>
            <a:r>
              <a:rPr kumimoji="0" lang="ru-RU" sz="32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Непосредственно – образовательная деятельность </a:t>
            </a:r>
            <a:endParaRPr kumimoji="0" lang="ru-RU" sz="32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14414" y="1571613"/>
            <a:ext cx="70009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«Составление описательного рассказа о легковом(грузовом) автомобиле».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143108" y="2708920"/>
            <a:ext cx="4786346" cy="3291848"/>
          </a:xfrm>
          <a:prstGeom prst="rect">
            <a:avLst/>
          </a:prstGeom>
          <a:blipFill>
            <a:blip r:embed="rId2" cstate="email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500042"/>
            <a:ext cx="678661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Беседы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«Что такое транспорт», «Поговорим о наземном транспорте», «Летучий корабль», «По морям, по волнам», «Специальные машины».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143108" y="3071810"/>
            <a:ext cx="4786346" cy="3143272"/>
          </a:xfrm>
          <a:prstGeom prst="rect">
            <a:avLst/>
          </a:prstGeom>
          <a:blipFill>
            <a:blip r:embed="rId2" cstate="email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4348" y="428604"/>
            <a:ext cx="785818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Чтение художественной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литературы</a:t>
            </a:r>
          </a:p>
          <a:p>
            <a:pPr algn="ctr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Я.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Тайц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«Поезд», М.В. Исаковский «Поезжай за моря-океаны», И.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Токмакова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«Поиграем», А. Раскин «Как папа бросил мяч под автомобиль».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143108" y="2636912"/>
            <a:ext cx="4786346" cy="3292418"/>
          </a:xfrm>
          <a:prstGeom prst="rect">
            <a:avLst/>
          </a:prstGeom>
          <a:blipFill>
            <a:blip r:embed="rId2" cstate="email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71604" y="500042"/>
            <a:ext cx="626434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i="1" dirty="0">
                <a:latin typeface="Times New Roman" pitchFamily="18" charset="0"/>
                <a:cs typeface="Times New Roman" pitchFamily="18" charset="0"/>
              </a:rPr>
              <a:t>Художественное творчество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691680" y="1700808"/>
            <a:ext cx="5904656" cy="4248472"/>
          </a:xfrm>
          <a:prstGeom prst="rect">
            <a:avLst/>
          </a:prstGeom>
          <a:blipFill>
            <a:blip r:embed="rId2" cstate="email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23728" y="260648"/>
            <a:ext cx="46129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i="1" dirty="0">
                <a:latin typeface="Times New Roman" pitchFamily="18" charset="0"/>
                <a:cs typeface="Times New Roman" pitchFamily="18" charset="0"/>
              </a:rPr>
              <a:t>Дидактические игры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475656" y="980728"/>
            <a:ext cx="2952328" cy="1872208"/>
          </a:xfrm>
          <a:prstGeom prst="rect">
            <a:avLst/>
          </a:prstGeom>
          <a:blipFill>
            <a:blip r:embed="rId2" cstate="email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2348880"/>
            <a:ext cx="2952328" cy="1872208"/>
          </a:xfrm>
          <a:prstGeom prst="rect">
            <a:avLst/>
          </a:prstGeom>
          <a:blipFill>
            <a:blip r:embed="rId3" cstate="email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043608" y="3933056"/>
            <a:ext cx="2952328" cy="1872208"/>
          </a:xfrm>
          <a:prstGeom prst="rect">
            <a:avLst/>
          </a:prstGeom>
          <a:blipFill>
            <a:blip r:embed="rId4" cstate="email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419872" y="4797152"/>
            <a:ext cx="2952328" cy="1872208"/>
          </a:xfrm>
          <a:prstGeom prst="rect">
            <a:avLst/>
          </a:prstGeom>
          <a:blipFill>
            <a:blip r:embed="rId5" cstate="email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220072" y="3933056"/>
            <a:ext cx="2952328" cy="1872208"/>
          </a:xfrm>
          <a:prstGeom prst="rect">
            <a:avLst/>
          </a:prstGeom>
          <a:blipFill>
            <a:blip r:embed="rId6" cstate="email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6012160" y="2348880"/>
            <a:ext cx="2952328" cy="1872208"/>
          </a:xfrm>
          <a:prstGeom prst="rect">
            <a:avLst/>
          </a:prstGeom>
          <a:blipFill>
            <a:blip r:embed="rId7" cstate="email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572000" y="980728"/>
            <a:ext cx="2952328" cy="1872208"/>
          </a:xfrm>
          <a:prstGeom prst="rect">
            <a:avLst/>
          </a:prstGeom>
          <a:blipFill>
            <a:blip r:embed="rId8" cstate="email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ext"/>
</p:tagLst>
</file>

<file path=ppt/theme/theme1.xml><?xml version="1.0" encoding="utf-8"?>
<a:theme xmlns:a="http://schemas.openxmlformats.org/drawingml/2006/main" name="niebieska kostka">
  <a:themeElements>
    <a:clrScheme name="Другая 2">
      <a:dk1>
        <a:srgbClr val="7F7F7F"/>
      </a:dk1>
      <a:lt1>
        <a:srgbClr val="00CCFF"/>
      </a:lt1>
      <a:dk2>
        <a:srgbClr val="595959"/>
      </a:dk2>
      <a:lt2>
        <a:srgbClr val="CCCCCC"/>
      </a:lt2>
      <a:accent1>
        <a:srgbClr val="6DFF6A"/>
      </a:accent1>
      <a:accent2>
        <a:srgbClr val="20579F"/>
      </a:accent2>
      <a:accent3>
        <a:srgbClr val="AAE2FF"/>
      </a:accent3>
      <a:accent4>
        <a:srgbClr val="000000"/>
      </a:accent4>
      <a:accent5>
        <a:srgbClr val="AAC4AA"/>
      </a:accent5>
      <a:accent6>
        <a:srgbClr val="5F96DE"/>
      </a:accent6>
      <a:hlink>
        <a:srgbClr val="757500"/>
      </a:hlink>
      <a:folHlink>
        <a:srgbClr val="CCDBCC"/>
      </a:folHlink>
    </a:clrScheme>
    <a:fontScheme name="Тема 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00CCFF"/>
        </a:lt1>
        <a:dk2>
          <a:srgbClr val="000000"/>
        </a:dk2>
        <a:lt2>
          <a:srgbClr val="CCCCCC"/>
        </a:lt2>
        <a:accent1>
          <a:srgbClr val="0087A8"/>
        </a:accent1>
        <a:accent2>
          <a:srgbClr val="1B6070"/>
        </a:accent2>
        <a:accent3>
          <a:srgbClr val="AAE2FF"/>
        </a:accent3>
        <a:accent4>
          <a:srgbClr val="000000"/>
        </a:accent4>
        <a:accent5>
          <a:srgbClr val="AAC3D1"/>
        </a:accent5>
        <a:accent6>
          <a:srgbClr val="175665"/>
        </a:accent6>
        <a:hlink>
          <a:srgbClr val="30798A"/>
        </a:hlink>
        <a:folHlink>
          <a:srgbClr val="004E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00CCFF"/>
        </a:lt1>
        <a:dk2>
          <a:srgbClr val="000000"/>
        </a:dk2>
        <a:lt2>
          <a:srgbClr val="CCCCCC"/>
        </a:lt2>
        <a:accent1>
          <a:srgbClr val="038A00"/>
        </a:accent1>
        <a:accent2>
          <a:srgbClr val="20579F"/>
        </a:accent2>
        <a:accent3>
          <a:srgbClr val="AAE2FF"/>
        </a:accent3>
        <a:accent4>
          <a:srgbClr val="000000"/>
        </a:accent4>
        <a:accent5>
          <a:srgbClr val="AAC4AA"/>
        </a:accent5>
        <a:accent6>
          <a:srgbClr val="1C4E90"/>
        </a:accent6>
        <a:hlink>
          <a:srgbClr val="757500"/>
        </a:hlink>
        <a:folHlink>
          <a:srgbClr val="005C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00CCFF"/>
        </a:lt1>
        <a:dk2>
          <a:srgbClr val="000000"/>
        </a:dk2>
        <a:lt2>
          <a:srgbClr val="CCCCCC"/>
        </a:lt2>
        <a:accent1>
          <a:srgbClr val="873637"/>
        </a:accent1>
        <a:accent2>
          <a:srgbClr val="8A5B15"/>
        </a:accent2>
        <a:accent3>
          <a:srgbClr val="AAE2FF"/>
        </a:accent3>
        <a:accent4>
          <a:srgbClr val="000000"/>
        </a:accent4>
        <a:accent5>
          <a:srgbClr val="C3AEAE"/>
        </a:accent5>
        <a:accent6>
          <a:srgbClr val="7D5212"/>
        </a:accent6>
        <a:hlink>
          <a:srgbClr val="005A7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00CCFF"/>
        </a:lt1>
        <a:dk2>
          <a:srgbClr val="000000"/>
        </a:dk2>
        <a:lt2>
          <a:srgbClr val="CCCCCC"/>
        </a:lt2>
        <a:accent1>
          <a:srgbClr val="005A70"/>
        </a:accent1>
        <a:accent2>
          <a:srgbClr val="8A4D28"/>
        </a:accent2>
        <a:accent3>
          <a:srgbClr val="AAE2FF"/>
        </a:accent3>
        <a:accent4>
          <a:srgbClr val="000000"/>
        </a:accent4>
        <a:accent5>
          <a:srgbClr val="AAB5BB"/>
        </a:accent5>
        <a:accent6>
          <a:srgbClr val="7D4523"/>
        </a:accent6>
        <a:hlink>
          <a:srgbClr val="68407D"/>
        </a:hlink>
        <a:folHlink>
          <a:srgbClr val="66660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0087A8"/>
        </a:accent1>
        <a:accent2>
          <a:srgbClr val="1B6070"/>
        </a:accent2>
        <a:accent3>
          <a:srgbClr val="FFFFFF"/>
        </a:accent3>
        <a:accent4>
          <a:srgbClr val="000000"/>
        </a:accent4>
        <a:accent5>
          <a:srgbClr val="AAC3D1"/>
        </a:accent5>
        <a:accent6>
          <a:srgbClr val="175665"/>
        </a:accent6>
        <a:hlink>
          <a:srgbClr val="30798A"/>
        </a:hlink>
        <a:folHlink>
          <a:srgbClr val="004E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038A00"/>
        </a:accent1>
        <a:accent2>
          <a:srgbClr val="20579F"/>
        </a:accent2>
        <a:accent3>
          <a:srgbClr val="FFFFFF"/>
        </a:accent3>
        <a:accent4>
          <a:srgbClr val="000000"/>
        </a:accent4>
        <a:accent5>
          <a:srgbClr val="AAC4AA"/>
        </a:accent5>
        <a:accent6>
          <a:srgbClr val="1C4E90"/>
        </a:accent6>
        <a:hlink>
          <a:srgbClr val="757500"/>
        </a:hlink>
        <a:folHlink>
          <a:srgbClr val="005C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873637"/>
        </a:accent1>
        <a:accent2>
          <a:srgbClr val="8A5B15"/>
        </a:accent2>
        <a:accent3>
          <a:srgbClr val="FFFFFF"/>
        </a:accent3>
        <a:accent4>
          <a:srgbClr val="000000"/>
        </a:accent4>
        <a:accent5>
          <a:srgbClr val="C3AEAE"/>
        </a:accent5>
        <a:accent6>
          <a:srgbClr val="7D5212"/>
        </a:accent6>
        <a:hlink>
          <a:srgbClr val="005A7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005A70"/>
        </a:accent1>
        <a:accent2>
          <a:srgbClr val="8A4D28"/>
        </a:accent2>
        <a:accent3>
          <a:srgbClr val="FFFFFF"/>
        </a:accent3>
        <a:accent4>
          <a:srgbClr val="000000"/>
        </a:accent4>
        <a:accent5>
          <a:srgbClr val="AAB5BB"/>
        </a:accent5>
        <a:accent6>
          <a:srgbClr val="7D4523"/>
        </a:accent6>
        <a:hlink>
          <a:srgbClr val="68407D"/>
        </a:hlink>
        <a:folHlink>
          <a:srgbClr val="66660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00CCFF"/>
      </a:lt1>
      <a:dk2>
        <a:srgbClr val="000000"/>
      </a:dk2>
      <a:lt2>
        <a:srgbClr val="CCCCCC"/>
      </a:lt2>
      <a:accent1>
        <a:srgbClr val="0087A8"/>
      </a:accent1>
      <a:accent2>
        <a:srgbClr val="1B6070"/>
      </a:accent2>
      <a:accent3>
        <a:srgbClr val="AAE2FF"/>
      </a:accent3>
      <a:accent4>
        <a:srgbClr val="000000"/>
      </a:accent4>
      <a:accent5>
        <a:srgbClr val="AAC3D1"/>
      </a:accent5>
      <a:accent6>
        <a:srgbClr val="175665"/>
      </a:accent6>
      <a:hlink>
        <a:srgbClr val="30798A"/>
      </a:hlink>
      <a:folHlink>
        <a:srgbClr val="004E6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00CCFF"/>
        </a:lt1>
        <a:dk2>
          <a:srgbClr val="000000"/>
        </a:dk2>
        <a:lt2>
          <a:srgbClr val="CCCCCC"/>
        </a:lt2>
        <a:accent1>
          <a:srgbClr val="0087A8"/>
        </a:accent1>
        <a:accent2>
          <a:srgbClr val="1B6070"/>
        </a:accent2>
        <a:accent3>
          <a:srgbClr val="AAE2FF"/>
        </a:accent3>
        <a:accent4>
          <a:srgbClr val="000000"/>
        </a:accent4>
        <a:accent5>
          <a:srgbClr val="AAC3D1"/>
        </a:accent5>
        <a:accent6>
          <a:srgbClr val="175665"/>
        </a:accent6>
        <a:hlink>
          <a:srgbClr val="30798A"/>
        </a:hlink>
        <a:folHlink>
          <a:srgbClr val="004E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00CCFF"/>
        </a:lt1>
        <a:dk2>
          <a:srgbClr val="000000"/>
        </a:dk2>
        <a:lt2>
          <a:srgbClr val="CCCCCC"/>
        </a:lt2>
        <a:accent1>
          <a:srgbClr val="038A00"/>
        </a:accent1>
        <a:accent2>
          <a:srgbClr val="20579F"/>
        </a:accent2>
        <a:accent3>
          <a:srgbClr val="AAE2FF"/>
        </a:accent3>
        <a:accent4>
          <a:srgbClr val="000000"/>
        </a:accent4>
        <a:accent5>
          <a:srgbClr val="AAC4AA"/>
        </a:accent5>
        <a:accent6>
          <a:srgbClr val="1C4E90"/>
        </a:accent6>
        <a:hlink>
          <a:srgbClr val="757500"/>
        </a:hlink>
        <a:folHlink>
          <a:srgbClr val="005C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00CCFF"/>
        </a:lt1>
        <a:dk2>
          <a:srgbClr val="000000"/>
        </a:dk2>
        <a:lt2>
          <a:srgbClr val="CCCCCC"/>
        </a:lt2>
        <a:accent1>
          <a:srgbClr val="873637"/>
        </a:accent1>
        <a:accent2>
          <a:srgbClr val="8A5B15"/>
        </a:accent2>
        <a:accent3>
          <a:srgbClr val="AAE2FF"/>
        </a:accent3>
        <a:accent4>
          <a:srgbClr val="000000"/>
        </a:accent4>
        <a:accent5>
          <a:srgbClr val="C3AEAE"/>
        </a:accent5>
        <a:accent6>
          <a:srgbClr val="7D5212"/>
        </a:accent6>
        <a:hlink>
          <a:srgbClr val="005A7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00CCFF"/>
        </a:lt1>
        <a:dk2>
          <a:srgbClr val="000000"/>
        </a:dk2>
        <a:lt2>
          <a:srgbClr val="CCCCCC"/>
        </a:lt2>
        <a:accent1>
          <a:srgbClr val="005A70"/>
        </a:accent1>
        <a:accent2>
          <a:srgbClr val="8A4D28"/>
        </a:accent2>
        <a:accent3>
          <a:srgbClr val="AAE2FF"/>
        </a:accent3>
        <a:accent4>
          <a:srgbClr val="000000"/>
        </a:accent4>
        <a:accent5>
          <a:srgbClr val="AAB5BB"/>
        </a:accent5>
        <a:accent6>
          <a:srgbClr val="7D4523"/>
        </a:accent6>
        <a:hlink>
          <a:srgbClr val="68407D"/>
        </a:hlink>
        <a:folHlink>
          <a:srgbClr val="66660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0087A8"/>
        </a:accent1>
        <a:accent2>
          <a:srgbClr val="1B6070"/>
        </a:accent2>
        <a:accent3>
          <a:srgbClr val="FFFFFF"/>
        </a:accent3>
        <a:accent4>
          <a:srgbClr val="000000"/>
        </a:accent4>
        <a:accent5>
          <a:srgbClr val="AAC3D1"/>
        </a:accent5>
        <a:accent6>
          <a:srgbClr val="175665"/>
        </a:accent6>
        <a:hlink>
          <a:srgbClr val="30798A"/>
        </a:hlink>
        <a:folHlink>
          <a:srgbClr val="004E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038A00"/>
        </a:accent1>
        <a:accent2>
          <a:srgbClr val="20579F"/>
        </a:accent2>
        <a:accent3>
          <a:srgbClr val="FFFFFF"/>
        </a:accent3>
        <a:accent4>
          <a:srgbClr val="000000"/>
        </a:accent4>
        <a:accent5>
          <a:srgbClr val="AAC4AA"/>
        </a:accent5>
        <a:accent6>
          <a:srgbClr val="1C4E90"/>
        </a:accent6>
        <a:hlink>
          <a:srgbClr val="757500"/>
        </a:hlink>
        <a:folHlink>
          <a:srgbClr val="005C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873637"/>
        </a:accent1>
        <a:accent2>
          <a:srgbClr val="8A5B15"/>
        </a:accent2>
        <a:accent3>
          <a:srgbClr val="FFFFFF"/>
        </a:accent3>
        <a:accent4>
          <a:srgbClr val="000000"/>
        </a:accent4>
        <a:accent5>
          <a:srgbClr val="C3AEAE"/>
        </a:accent5>
        <a:accent6>
          <a:srgbClr val="7D5212"/>
        </a:accent6>
        <a:hlink>
          <a:srgbClr val="005A7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005A70"/>
        </a:accent1>
        <a:accent2>
          <a:srgbClr val="8A4D28"/>
        </a:accent2>
        <a:accent3>
          <a:srgbClr val="FFFFFF"/>
        </a:accent3>
        <a:accent4>
          <a:srgbClr val="000000"/>
        </a:accent4>
        <a:accent5>
          <a:srgbClr val="AAB5BB"/>
        </a:accent5>
        <a:accent6>
          <a:srgbClr val="7D4523"/>
        </a:accent6>
        <a:hlink>
          <a:srgbClr val="68407D"/>
        </a:hlink>
        <a:folHlink>
          <a:srgbClr val="66660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134c83b0-daba-48ad-8a7d-75e8d548d543">Z7KFWENHHMJR-1336-2028</_dlc_DocId>
    <_dlc_DocIdUrl xmlns="134c83b0-daba-48ad-8a7d-75e8d548d543">
      <Url>http://www.eduportal44.ru/Galich/ds13galich/_layouts/15/DocIdRedir.aspx?ID=Z7KFWENHHMJR-1336-2028</Url>
      <Description>Z7KFWENHHMJR-1336-2028</Description>
    </_dlc_DocIdUrl>
  </documentManagement>
</p:properti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466FD0A4444FED4BB496490CD564CBCA" ma:contentTypeVersion="1" ma:contentTypeDescription="Создание документа." ma:contentTypeScope="" ma:versionID="2368e3fa2ec5134dcb4fd2c4aa87cb96">
  <xsd:schema xmlns:xsd="http://www.w3.org/2001/XMLSchema" xmlns:xs="http://www.w3.org/2001/XMLSchema" xmlns:p="http://schemas.microsoft.com/office/2006/metadata/properties" xmlns:ns2="134c83b0-daba-48ad-8a7d-75e8d548d543" targetNamespace="http://schemas.microsoft.com/office/2006/metadata/properties" ma:root="true" ma:fieldsID="643cda1be1e5a7ad8304c0b010a3b144" ns2:_="">
    <xsd:import namespace="134c83b0-daba-48ad-8a7d-75e8d548d543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4c83b0-daba-48ad-8a7d-75e8d548d543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  <xsd:element name="SharedWithUsers" ma:index="11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91A1070-D627-4F2C-B36C-98B58757733C}"/>
</file>

<file path=customXml/itemProps2.xml><?xml version="1.0" encoding="utf-8"?>
<ds:datastoreItem xmlns:ds="http://schemas.openxmlformats.org/officeDocument/2006/customXml" ds:itemID="{437085D2-4609-487D-9C8B-B83E19255225}"/>
</file>

<file path=customXml/itemProps3.xml><?xml version="1.0" encoding="utf-8"?>
<ds:datastoreItem xmlns:ds="http://schemas.openxmlformats.org/officeDocument/2006/customXml" ds:itemID="{2123E611-A1D9-442C-BFAC-003E0C56E5BC}"/>
</file>

<file path=customXml/itemProps4.xml><?xml version="1.0" encoding="utf-8"?>
<ds:datastoreItem xmlns:ds="http://schemas.openxmlformats.org/officeDocument/2006/customXml" ds:itemID="{764314E4-EE68-43A2-8FA1-0F739C99F4D4}"/>
</file>

<file path=docProps/app.xml><?xml version="1.0" encoding="utf-8"?>
<Properties xmlns="http://schemas.openxmlformats.org/officeDocument/2006/extended-properties" xmlns:vt="http://schemas.openxmlformats.org/officeDocument/2006/docPropsVTypes">
  <Template>09</Template>
  <TotalTime>293</TotalTime>
  <Words>242</Words>
  <Application>Microsoft Office PowerPoint</Application>
  <PresentationFormat>Экран (4:3)</PresentationFormat>
  <Paragraphs>23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10</vt:i4>
      </vt:variant>
    </vt:vector>
  </HeadingPairs>
  <TitlesOfParts>
    <vt:vector size="12" baseType="lpstr">
      <vt:lpstr>niebieska kostka</vt:lpstr>
      <vt:lpstr>1_Default Design</vt:lpstr>
      <vt:lpstr>Муниципальное дошкольное образовательное учреждение          «Центр развития ребёнка – детский сад №13» городского округа – город Галич Костромской области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пк</dc:creator>
  <cp:lastModifiedBy>User</cp:lastModifiedBy>
  <cp:revision>11</cp:revision>
  <dcterms:created xsi:type="dcterms:W3CDTF">2015-01-07T13:36:19Z</dcterms:created>
  <dcterms:modified xsi:type="dcterms:W3CDTF">2016-06-15T16:19:21Z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0x010100466FD0A4444FED4BB496490CD564CBCA</vt:lpwstr>
  </property>
  <property fmtid="{D5CDD505-2E9C-101B-9397-08002B2CF9AE}" pid="3" name="_dlc_DocIdItemGuid">
    <vt:lpwstr>7f9adc4d-02cd-4b83-95c7-371f7a4f0da9</vt:lpwstr>
  </property>
</Properties>
</file>