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4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9" r:id="rId11"/>
    <p:sldId id="265" r:id="rId12"/>
    <p:sldId id="266" r:id="rId13"/>
    <p:sldId id="277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3893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893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243E103-EB95-47C5-96D2-6BFD7A86CD29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6F954-42E5-4D98-8E15-91581F714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43E103-EB95-47C5-96D2-6BFD7A86CD29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96F954-42E5-4D98-8E15-91581F714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43E103-EB95-47C5-96D2-6BFD7A86CD29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96F954-42E5-4D98-8E15-91581F714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43E103-EB95-47C5-96D2-6BFD7A86CD29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96F954-42E5-4D98-8E15-91581F714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43E103-EB95-47C5-96D2-6BFD7A86CD29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96F954-42E5-4D98-8E15-91581F714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43E103-EB95-47C5-96D2-6BFD7A86CD29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96F954-42E5-4D98-8E15-91581F714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43E103-EB95-47C5-96D2-6BFD7A86CD29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96F954-42E5-4D98-8E15-91581F714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43E103-EB95-47C5-96D2-6BFD7A86CD29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96F954-42E5-4D98-8E15-91581F714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43E103-EB95-47C5-96D2-6BFD7A86CD29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96F954-42E5-4D98-8E15-91581F714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43E103-EB95-47C5-96D2-6BFD7A86CD29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96F954-42E5-4D98-8E15-91581F714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43E103-EB95-47C5-96D2-6BFD7A86CD29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96F954-42E5-4D98-8E15-91581F714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43E103-EB95-47C5-96D2-6BFD7A86CD29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96F954-42E5-4D98-8E15-91581F714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43E103-EB95-47C5-96D2-6BFD7A86CD29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96F954-42E5-4D98-8E15-91581F714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43E103-EB95-47C5-96D2-6BFD7A86CD29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96F954-42E5-4D98-8E15-91581F714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43E103-EB95-47C5-96D2-6BFD7A86CD29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96F954-42E5-4D98-8E15-91581F714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37891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7892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7893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7894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7895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7896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7897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7898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7899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7900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7901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7902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7903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7904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7905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7906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7907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7908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3790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791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791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2243E103-EB95-47C5-96D2-6BFD7A86CD29}" type="datetimeFigureOut">
              <a:rPr lang="ru-RU" smtClean="0"/>
              <a:pPr/>
              <a:t>15.06.2016</a:t>
            </a:fld>
            <a:endParaRPr lang="ru-RU"/>
          </a:p>
        </p:txBody>
      </p:sp>
      <p:sp>
        <p:nvSpPr>
          <p:cNvPr id="3791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791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DD96F954-42E5-4D98-8E15-91581F714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Relationship Id="rId9" Type="http://schemas.openxmlformats.org/officeDocument/2006/relationships/image" Target="../media/image6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88640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        </a:t>
            </a:r>
          </a:p>
          <a:p>
            <a:pPr algn="ctr">
              <a:buNone/>
            </a:pP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«Центр развития ребёнка – детский сад №13»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городского </a:t>
            </a: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округа – город Галич Костромской области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67336" y="5661248"/>
            <a:ext cx="5653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Кудрявцева Светлана Владимировна – воспитатель,</a:t>
            </a:r>
          </a:p>
          <a:p>
            <a:r>
              <a:rPr lang="ru-RU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Свирко</a:t>
            </a: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Елена Валерьевна – воспитатель </a:t>
            </a:r>
            <a:endParaRPr lang="ru-RU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3928" y="6381328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2014год</a:t>
            </a:r>
            <a:endParaRPr lang="ru-RU" sz="14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403648" y="2420888"/>
            <a:ext cx="64807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исследовательско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творческий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1059" y="2967335"/>
            <a:ext cx="7861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905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«Осень – славная пора»</a:t>
            </a:r>
            <a:endParaRPr lang="ru-RU" sz="5400" b="1" spc="50" dirty="0">
              <a:ln w="19050">
                <a:solidFill>
                  <a:srgbClr val="FF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93733"/>
          </a:xfrm>
        </p:spPr>
        <p:txBody>
          <a:bodyPr/>
          <a:lstStyle/>
          <a:p>
            <a:r>
              <a:rPr lang="ru-RU" sz="3600" i="1" dirty="0" smtClean="0">
                <a:solidFill>
                  <a:srgbClr val="000000"/>
                </a:solidFill>
                <a:effectLst/>
              </a:rPr>
              <a:t>Дидактические игры</a:t>
            </a:r>
            <a:endParaRPr lang="ru-RU" sz="3600" i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214422"/>
            <a:ext cx="3643338" cy="52322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0000"/>
                </a:solidFill>
              </a:rPr>
              <a:t>«Когда это бывает?»</a:t>
            </a:r>
            <a:endParaRPr lang="ru-RU" sz="2800" b="1" i="1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628" y="1571612"/>
            <a:ext cx="3500462" cy="52322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0000"/>
                </a:solidFill>
              </a:rPr>
              <a:t>«Что где растёт?» </a:t>
            </a:r>
            <a:endParaRPr lang="ru-RU" sz="2800" b="1" i="1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3429000"/>
            <a:ext cx="4643470" cy="52322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0000"/>
                </a:solidFill>
              </a:rPr>
              <a:t>«С какого дерева листок?»</a:t>
            </a:r>
            <a:endParaRPr lang="ru-RU" sz="2800" b="1" i="1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7818" y="4214818"/>
            <a:ext cx="3429024" cy="52322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0000"/>
                </a:solidFill>
              </a:rPr>
              <a:t>«Вершки-корешки» </a:t>
            </a:r>
            <a:endParaRPr lang="ru-RU" sz="2800" b="1" i="1" dirty="0">
              <a:solidFill>
                <a:srgbClr val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1844824"/>
            <a:ext cx="2173350" cy="1441300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4293096"/>
            <a:ext cx="2741434" cy="1944216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012160" y="4941168"/>
            <a:ext cx="2428892" cy="1728192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436096" y="2276872"/>
            <a:ext cx="2564928" cy="1728192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i="1" dirty="0" smtClean="0">
                <a:solidFill>
                  <a:srgbClr val="000000"/>
                </a:solidFill>
                <a:effectLst/>
              </a:rPr>
              <a:t>Экскурсии в осенний парк</a:t>
            </a:r>
            <a:endParaRPr lang="ru-RU" sz="3200" i="1" dirty="0">
              <a:solidFill>
                <a:srgbClr val="000000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40530" y="1428736"/>
            <a:ext cx="3388936" cy="2444852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4000504"/>
            <a:ext cx="3357586" cy="2380254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4000504"/>
            <a:ext cx="3388936" cy="2444852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786314" y="1428736"/>
            <a:ext cx="3388936" cy="2444852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93733"/>
          </a:xfrm>
        </p:spPr>
        <p:txBody>
          <a:bodyPr/>
          <a:lstStyle/>
          <a:p>
            <a:r>
              <a:rPr lang="ru-RU" sz="3200" i="1" dirty="0" smtClean="0">
                <a:solidFill>
                  <a:srgbClr val="000000"/>
                </a:solidFill>
                <a:effectLst/>
              </a:rPr>
              <a:t>Целевые прогулки вокруг детского сада</a:t>
            </a:r>
            <a:endParaRPr lang="ru-RU" sz="3200" i="1" dirty="0">
              <a:solidFill>
                <a:srgbClr val="00000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1571612"/>
            <a:ext cx="2428892" cy="1643074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3000372"/>
            <a:ext cx="2428892" cy="1643074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00100" y="4500570"/>
            <a:ext cx="2428892" cy="1643074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286116" y="5214926"/>
            <a:ext cx="2428892" cy="1643074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429256" y="4500570"/>
            <a:ext cx="2428892" cy="1643074"/>
          </a:xfrm>
          <a:prstGeom prst="rect">
            <a:avLst/>
          </a:prstGeom>
          <a:blipFill>
            <a:blip r:embed="rId6" cstate="email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429388" y="3143248"/>
            <a:ext cx="2428892" cy="1643074"/>
          </a:xfrm>
          <a:prstGeom prst="rect">
            <a:avLst/>
          </a:prstGeom>
          <a:blipFill>
            <a:blip r:embed="rId7" cstate="email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572132" y="1643050"/>
            <a:ext cx="2428892" cy="1643074"/>
          </a:xfrm>
          <a:prstGeom prst="rect">
            <a:avLst/>
          </a:prstGeom>
          <a:blipFill>
            <a:blip r:embed="rId8" cstate="email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214678" y="1142984"/>
            <a:ext cx="2428892" cy="1643074"/>
          </a:xfrm>
          <a:prstGeom prst="rect">
            <a:avLst/>
          </a:prstGeom>
          <a:blipFill>
            <a:blip r:embed="rId9" cstate="email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i="1" dirty="0" smtClean="0">
                <a:solidFill>
                  <a:srgbClr val="000000"/>
                </a:solidFill>
                <a:effectLst/>
              </a:rPr>
              <a:t>Осенний труд </a:t>
            </a:r>
            <a:br>
              <a:rPr lang="ru-RU" sz="3600" i="1" dirty="0" smtClean="0">
                <a:solidFill>
                  <a:srgbClr val="000000"/>
                </a:solidFill>
                <a:effectLst/>
              </a:rPr>
            </a:br>
            <a:r>
              <a:rPr lang="ru-RU" sz="3600" i="1" dirty="0" smtClean="0">
                <a:solidFill>
                  <a:srgbClr val="000000"/>
                </a:solidFill>
                <a:effectLst/>
              </a:rPr>
              <a:t>« Мы дворники!»</a:t>
            </a:r>
            <a:endParaRPr lang="ru-RU" sz="3600" i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428736"/>
            <a:ext cx="2357454" cy="1714512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  <a:ln>
            <a:solidFill>
              <a:srgbClr val="FFFF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3214686"/>
            <a:ext cx="2357454" cy="1643074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>
            <a:solidFill>
              <a:srgbClr val="FFFF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43108" y="5000636"/>
            <a:ext cx="2357454" cy="1571636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  <a:ln>
            <a:solidFill>
              <a:srgbClr val="FFFF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714876" y="5000636"/>
            <a:ext cx="2286016" cy="1571636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  <a:ln>
            <a:solidFill>
              <a:srgbClr val="FFFF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286512" y="3214686"/>
            <a:ext cx="2357454" cy="1643074"/>
          </a:xfrm>
          <a:prstGeom prst="rect">
            <a:avLst/>
          </a:prstGeom>
          <a:blipFill>
            <a:blip r:embed="rId6" cstate="email"/>
            <a:stretch>
              <a:fillRect/>
            </a:stretch>
          </a:blipFill>
          <a:ln>
            <a:solidFill>
              <a:srgbClr val="FFFF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286512" y="1428736"/>
            <a:ext cx="2357454" cy="1714512"/>
          </a:xfrm>
          <a:prstGeom prst="rect">
            <a:avLst/>
          </a:prstGeom>
          <a:blipFill>
            <a:blip r:embed="rId7" cstate="email"/>
            <a:stretch>
              <a:fillRect/>
            </a:stretch>
          </a:blipFill>
          <a:ln>
            <a:solidFill>
              <a:srgbClr val="FFFF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428992" y="1643050"/>
            <a:ext cx="2214578" cy="1500198"/>
          </a:xfrm>
          <a:prstGeom prst="rect">
            <a:avLst/>
          </a:prstGeom>
          <a:blipFill>
            <a:blip r:embed="rId8" cstate="email"/>
            <a:stretch>
              <a:fillRect/>
            </a:stretch>
          </a:blipFill>
          <a:ln>
            <a:solidFill>
              <a:srgbClr val="FFFF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428992" y="3214686"/>
            <a:ext cx="2214578" cy="1500198"/>
          </a:xfrm>
          <a:prstGeom prst="rect">
            <a:avLst/>
          </a:prstGeom>
          <a:blipFill>
            <a:blip r:embed="rId9" cstate="email"/>
            <a:stretch>
              <a:fillRect/>
            </a:stretch>
          </a:blipFill>
          <a:ln>
            <a:solidFill>
              <a:srgbClr val="FFFF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i="1" dirty="0" smtClean="0">
                <a:solidFill>
                  <a:srgbClr val="000000"/>
                </a:solidFill>
                <a:effectLst/>
              </a:rPr>
              <a:t>Творческие выставки</a:t>
            </a:r>
            <a:endParaRPr lang="ru-RU" sz="3200" i="1" dirty="0">
              <a:solidFill>
                <a:srgbClr val="000000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1714488"/>
            <a:ext cx="6286544" cy="4286280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0000"/>
                </a:solidFill>
                <a:effectLst/>
              </a:rPr>
              <a:t>Художественная выставка </a:t>
            </a:r>
          </a:p>
          <a:p>
            <a:pPr algn="ctr"/>
            <a:r>
              <a:rPr lang="ru-RU" sz="3200" b="1" i="1" dirty="0" smtClean="0">
                <a:solidFill>
                  <a:srgbClr val="000000"/>
                </a:solidFill>
                <a:effectLst/>
              </a:rPr>
              <a:t>«Осень – славная пора». </a:t>
            </a:r>
            <a:endParaRPr lang="ru-RU" sz="3200" b="1" i="1" dirty="0">
              <a:solidFill>
                <a:srgbClr val="000000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1785926"/>
            <a:ext cx="6072230" cy="4000528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  <a:ln>
            <a:solidFill>
              <a:srgbClr val="FFFF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i="1" dirty="0" smtClean="0">
                <a:solidFill>
                  <a:srgbClr val="000000"/>
                </a:solidFill>
                <a:effectLst/>
              </a:rPr>
              <a:t>«Осенний листопад» </a:t>
            </a:r>
            <a:endParaRPr lang="ru-RU" sz="3600" i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1714488"/>
            <a:ext cx="6215106" cy="4143404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  <a:ln>
            <a:solidFill>
              <a:srgbClr val="FFFF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i="1" dirty="0" smtClean="0">
                <a:solidFill>
                  <a:srgbClr val="000000"/>
                </a:solidFill>
                <a:effectLst/>
              </a:rPr>
              <a:t>Художественная выставка</a:t>
            </a:r>
            <a:br>
              <a:rPr lang="ru-RU" sz="3600" i="1" dirty="0" smtClean="0">
                <a:solidFill>
                  <a:srgbClr val="000000"/>
                </a:solidFill>
                <a:effectLst/>
              </a:rPr>
            </a:br>
            <a:r>
              <a:rPr lang="ru-RU" sz="3600" i="1" dirty="0" smtClean="0">
                <a:solidFill>
                  <a:srgbClr val="000000"/>
                </a:solidFill>
                <a:effectLst/>
              </a:rPr>
              <a:t>«Портреты осени»</a:t>
            </a:r>
            <a:endParaRPr lang="ru-RU" sz="3600" i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28860" y="1500174"/>
            <a:ext cx="4214842" cy="5214974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  <a:ln>
            <a:solidFill>
              <a:srgbClr val="FFFF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i="1" dirty="0" smtClean="0">
                <a:solidFill>
                  <a:srgbClr val="000000"/>
                </a:solidFill>
                <a:effectLst/>
              </a:rPr>
              <a:t>Творческая выставка </a:t>
            </a:r>
            <a:br>
              <a:rPr lang="ru-RU" sz="3600" i="1" dirty="0" smtClean="0">
                <a:solidFill>
                  <a:srgbClr val="000000"/>
                </a:solidFill>
                <a:effectLst/>
              </a:rPr>
            </a:br>
            <a:r>
              <a:rPr lang="ru-RU" sz="3600" i="1" dirty="0" smtClean="0">
                <a:solidFill>
                  <a:srgbClr val="000000"/>
                </a:solidFill>
                <a:effectLst/>
              </a:rPr>
              <a:t>«Дары осени» </a:t>
            </a:r>
            <a:endParaRPr lang="ru-RU" sz="3600" i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1857364"/>
            <a:ext cx="6215106" cy="4143404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  <a:ln>
            <a:solidFill>
              <a:srgbClr val="FFFF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143000"/>
          </a:xfrm>
        </p:spPr>
        <p:txBody>
          <a:bodyPr/>
          <a:lstStyle/>
          <a:p>
            <a:r>
              <a:rPr lang="ru-RU" sz="3600" i="1" dirty="0" smtClean="0">
                <a:solidFill>
                  <a:srgbClr val="000000"/>
                </a:solidFill>
                <a:effectLst/>
              </a:rPr>
              <a:t>Выставка поделок из фруктов и овощей  «Осенние фантазии».</a:t>
            </a:r>
            <a:endParaRPr lang="ru-RU" sz="3600" i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643050"/>
            <a:ext cx="2143140" cy="1428760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3214686"/>
            <a:ext cx="2143140" cy="142876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4786322"/>
            <a:ext cx="2143140" cy="1428760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00430" y="4786322"/>
            <a:ext cx="2143140" cy="1428760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500826" y="4786322"/>
            <a:ext cx="2143140" cy="1428760"/>
          </a:xfrm>
          <a:prstGeom prst="rect">
            <a:avLst/>
          </a:prstGeom>
          <a:blipFill>
            <a:blip r:embed="rId6" cstate="email"/>
            <a:stretch>
              <a:fillRect/>
            </a:stretch>
          </a:blipFill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500826" y="3214686"/>
            <a:ext cx="2143140" cy="1428760"/>
          </a:xfrm>
          <a:prstGeom prst="rect">
            <a:avLst/>
          </a:prstGeom>
          <a:blipFill>
            <a:blip r:embed="rId7" cstate="email"/>
            <a:stretch>
              <a:fillRect/>
            </a:stretch>
          </a:blipFill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500826" y="1643050"/>
            <a:ext cx="2143140" cy="1428760"/>
          </a:xfrm>
          <a:prstGeom prst="rect">
            <a:avLst/>
          </a:prstGeom>
          <a:blipFill>
            <a:blip r:embed="rId8" cstate="email"/>
            <a:stretch>
              <a:fillRect/>
            </a:stretch>
          </a:blipFill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286116" y="1714488"/>
            <a:ext cx="2571768" cy="2928958"/>
          </a:xfrm>
          <a:prstGeom prst="rect">
            <a:avLst/>
          </a:prstGeom>
          <a:blipFill>
            <a:blip r:embed="rId9" cstate="email"/>
            <a:stretch>
              <a:fillRect/>
            </a:stretch>
          </a:blipFill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277812"/>
            <a:ext cx="4546848" cy="6391548"/>
          </a:xfrm>
        </p:spPr>
        <p:txBody>
          <a:bodyPr/>
          <a:lstStyle/>
          <a:p>
            <a:r>
              <a:rPr lang="ru-RU" sz="2400" i="1" dirty="0" smtClean="0">
                <a:solidFill>
                  <a:srgbClr val="000000"/>
                </a:solidFill>
                <a:effectLst/>
              </a:rPr>
              <a:t>Осень</a:t>
            </a:r>
            <a:br>
              <a:rPr lang="ru-RU" sz="2400" i="1" dirty="0" smtClean="0">
                <a:solidFill>
                  <a:srgbClr val="000000"/>
                </a:solidFill>
                <a:effectLst/>
              </a:rPr>
            </a:br>
            <a:r>
              <a:rPr lang="ru-RU" sz="2400" i="1" dirty="0" smtClean="0">
                <a:solidFill>
                  <a:srgbClr val="000000"/>
                </a:solidFill>
                <a:effectLst/>
              </a:rPr>
              <a:t>Осень на опушке краски разводила,</a:t>
            </a:r>
            <a:br>
              <a:rPr lang="ru-RU" sz="2400" i="1" dirty="0" smtClean="0">
                <a:solidFill>
                  <a:srgbClr val="000000"/>
                </a:solidFill>
                <a:effectLst/>
              </a:rPr>
            </a:br>
            <a:r>
              <a:rPr lang="ru-RU" sz="2400" i="1" dirty="0" smtClean="0">
                <a:solidFill>
                  <a:srgbClr val="000000"/>
                </a:solidFill>
                <a:effectLst/>
              </a:rPr>
              <a:t>По листве тихонько кистью проводила:</a:t>
            </a:r>
            <a:br>
              <a:rPr lang="ru-RU" sz="2400" i="1" dirty="0" smtClean="0">
                <a:solidFill>
                  <a:srgbClr val="000000"/>
                </a:solidFill>
                <a:effectLst/>
              </a:rPr>
            </a:br>
            <a:r>
              <a:rPr lang="ru-RU" sz="2400" i="1" dirty="0" smtClean="0">
                <a:solidFill>
                  <a:srgbClr val="000000"/>
                </a:solidFill>
                <a:effectLst/>
              </a:rPr>
              <a:t>Пожелтел орешник и зарделись клены,</a:t>
            </a:r>
            <a:br>
              <a:rPr lang="ru-RU" sz="2400" i="1" dirty="0" smtClean="0">
                <a:solidFill>
                  <a:srgbClr val="000000"/>
                </a:solidFill>
                <a:effectLst/>
              </a:rPr>
            </a:br>
            <a:r>
              <a:rPr lang="ru-RU" sz="2400" i="1" dirty="0" smtClean="0">
                <a:solidFill>
                  <a:srgbClr val="000000"/>
                </a:solidFill>
                <a:effectLst/>
              </a:rPr>
              <a:t>В пурпуре осеннем только дуб зеленый.</a:t>
            </a:r>
            <a:br>
              <a:rPr lang="ru-RU" sz="2400" i="1" dirty="0" smtClean="0">
                <a:solidFill>
                  <a:srgbClr val="000000"/>
                </a:solidFill>
                <a:effectLst/>
              </a:rPr>
            </a:br>
            <a:r>
              <a:rPr lang="ru-RU" sz="2400" i="1" dirty="0" smtClean="0">
                <a:solidFill>
                  <a:srgbClr val="000000"/>
                </a:solidFill>
                <a:effectLst/>
              </a:rPr>
              <a:t>Утешает осень:</a:t>
            </a:r>
            <a:br>
              <a:rPr lang="ru-RU" sz="2400" i="1" dirty="0" smtClean="0">
                <a:solidFill>
                  <a:srgbClr val="000000"/>
                </a:solidFill>
                <a:effectLst/>
              </a:rPr>
            </a:br>
            <a:r>
              <a:rPr lang="ru-RU" sz="2400" i="1" dirty="0" smtClean="0">
                <a:solidFill>
                  <a:srgbClr val="000000"/>
                </a:solidFill>
                <a:effectLst/>
              </a:rPr>
              <a:t>- Не жалейте лето!</a:t>
            </a:r>
            <a:br>
              <a:rPr lang="ru-RU" sz="2400" i="1" dirty="0" smtClean="0">
                <a:solidFill>
                  <a:srgbClr val="000000"/>
                </a:solidFill>
                <a:effectLst/>
              </a:rPr>
            </a:br>
            <a:r>
              <a:rPr lang="ru-RU" sz="2400" i="1" dirty="0" smtClean="0">
                <a:solidFill>
                  <a:srgbClr val="000000"/>
                </a:solidFill>
                <a:effectLst/>
              </a:rPr>
              <a:t>Посмотрите - роща золотом одета!</a:t>
            </a:r>
            <a:br>
              <a:rPr lang="ru-RU" sz="2400" i="1" dirty="0" smtClean="0">
                <a:solidFill>
                  <a:srgbClr val="000000"/>
                </a:solidFill>
                <a:effectLst/>
              </a:rPr>
            </a:br>
            <a:r>
              <a:rPr lang="ru-RU" sz="2400" i="1" dirty="0" smtClean="0">
                <a:solidFill>
                  <a:srgbClr val="000000"/>
                </a:solidFill>
                <a:effectLst/>
              </a:rPr>
              <a:t>3. Федоровская</a:t>
            </a:r>
            <a:br>
              <a:rPr lang="ru-RU" sz="2400" i="1" dirty="0" smtClean="0">
                <a:solidFill>
                  <a:srgbClr val="000000"/>
                </a:solidFill>
                <a:effectLst/>
              </a:rPr>
            </a:br>
            <a:endParaRPr lang="ru-RU" sz="2400" i="1" dirty="0">
              <a:solidFill>
                <a:srgbClr val="000000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268760"/>
            <a:ext cx="3024336" cy="4104456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i="1" dirty="0" smtClean="0">
                <a:solidFill>
                  <a:srgbClr val="000000"/>
                </a:solidFill>
                <a:effectLst/>
              </a:rPr>
              <a:t>Литературный час </a:t>
            </a:r>
            <a:br>
              <a:rPr lang="ru-RU" sz="3600" i="1" dirty="0" smtClean="0">
                <a:solidFill>
                  <a:srgbClr val="000000"/>
                </a:solidFill>
                <a:effectLst/>
              </a:rPr>
            </a:br>
            <a:r>
              <a:rPr lang="ru-RU" sz="3600" i="1" dirty="0" smtClean="0">
                <a:solidFill>
                  <a:srgbClr val="000000"/>
                </a:solidFill>
                <a:effectLst/>
              </a:rPr>
              <a:t>«Осень в творчестве поэтов» </a:t>
            </a:r>
            <a:endParaRPr lang="ru-RU" sz="3600" i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1844824"/>
            <a:ext cx="6048672" cy="4214842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071545"/>
          </a:xfrm>
        </p:spPr>
        <p:txBody>
          <a:bodyPr/>
          <a:lstStyle/>
          <a:p>
            <a:r>
              <a:rPr lang="ru-RU" sz="3600" i="1" dirty="0" smtClean="0">
                <a:solidFill>
                  <a:srgbClr val="000000"/>
                </a:solidFill>
                <a:effectLst/>
              </a:rPr>
              <a:t>Развлечение «Осенний праздник»</a:t>
            </a:r>
            <a:endParaRPr lang="ru-RU" sz="3600" i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500306"/>
            <a:ext cx="3071834" cy="2214578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071802" y="4357694"/>
            <a:ext cx="3071834" cy="2285992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57884" y="2500306"/>
            <a:ext cx="3071834" cy="2214578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071802" y="1071546"/>
            <a:ext cx="3071834" cy="2143140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2"/>
            <a:ext cx="8229600" cy="1650989"/>
          </a:xfrm>
        </p:spPr>
        <p:txBody>
          <a:bodyPr/>
          <a:lstStyle/>
          <a:p>
            <a:r>
              <a:rPr lang="ru-RU" sz="3600" i="1" dirty="0" smtClean="0">
                <a:solidFill>
                  <a:srgbClr val="000000"/>
                </a:solidFill>
                <a:effectLst/>
              </a:rPr>
              <a:t>Встреча в детско-родительском клубе «Мастерская творчества»</a:t>
            </a:r>
            <a:endParaRPr lang="ru-RU" sz="3600" i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714488"/>
            <a:ext cx="2143140" cy="1428760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3286124"/>
            <a:ext cx="2143140" cy="142876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4929198"/>
            <a:ext cx="2143140" cy="1428760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71868" y="4929198"/>
            <a:ext cx="2143140" cy="1428760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000760" y="4929198"/>
            <a:ext cx="2143140" cy="1428760"/>
          </a:xfrm>
          <a:prstGeom prst="rect">
            <a:avLst/>
          </a:prstGeom>
          <a:blipFill>
            <a:blip r:embed="rId6" cstate="email"/>
            <a:stretch>
              <a:fillRect/>
            </a:stretch>
          </a:blipFill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286512" y="3286124"/>
            <a:ext cx="2143140" cy="1428760"/>
          </a:xfrm>
          <a:prstGeom prst="rect">
            <a:avLst/>
          </a:prstGeom>
          <a:blipFill>
            <a:blip r:embed="rId7" cstate="email"/>
            <a:stretch>
              <a:fillRect/>
            </a:stretch>
          </a:blipFill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572264" y="1714488"/>
            <a:ext cx="2143140" cy="1428760"/>
          </a:xfrm>
          <a:prstGeom prst="rect">
            <a:avLst/>
          </a:prstGeom>
          <a:blipFill>
            <a:blip r:embed="rId8" cstate="email"/>
            <a:stretch>
              <a:fillRect/>
            </a:stretch>
          </a:blipFill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143240" y="2000240"/>
            <a:ext cx="3000396" cy="2214578"/>
          </a:xfrm>
          <a:prstGeom prst="rect">
            <a:avLst/>
          </a:prstGeom>
          <a:blipFill>
            <a:blip r:embed="rId9" cstate="email"/>
            <a:stretch>
              <a:fillRect/>
            </a:stretch>
          </a:blipFill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95736" y="476672"/>
            <a:ext cx="482453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Нивы сжаты, рощи голы,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От воды туман и сырость.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Колесом за сини горы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Солнце тихое скатилось.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Дремлет взрытая дорога.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Ей сегодня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примечталось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Что совсем-совсем немного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Ждать зимы седой осталось.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Ах, и сам я в чаще звонкой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Увидал вчера в тумане: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Рыжий месяц жеребенком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Запрягался в наши сани.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С. Есенин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47664" y="5949280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0000"/>
                </a:solidFill>
              </a:rPr>
              <a:t>Спасибо за внимание!</a:t>
            </a:r>
            <a:endParaRPr lang="ru-RU" sz="3200" b="1" i="1" dirty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04664"/>
            <a:ext cx="7992888" cy="5256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4015283"/>
          </a:xfrm>
        </p:spPr>
        <p:txBody>
          <a:bodyPr/>
          <a:lstStyle/>
          <a:p>
            <a:r>
              <a:rPr lang="ru-RU" sz="2400" i="1" dirty="0" smtClean="0">
                <a:solidFill>
                  <a:srgbClr val="000000"/>
                </a:solidFill>
                <a:effectLst/>
              </a:rPr>
              <a:t>Актуальность: </a:t>
            </a:r>
            <a:r>
              <a:rPr lang="ru-RU" sz="2400" b="0" i="1" dirty="0" smtClean="0">
                <a:solidFill>
                  <a:srgbClr val="000000"/>
                </a:solidFill>
                <a:effectLst/>
              </a:rPr>
              <a:t>Мир природы не может не тронуть человека любознательного. Задача педагогов – помочь ребёнку открыть мир окружающей природы. Любой проект – это результат раздумий и поисков интересных форм совместной деятельности взрослых и детей. Это отражение мировоззрения участников проекта, в том числе творческого и экологического.</a:t>
            </a:r>
            <a:r>
              <a:rPr lang="ru-RU" sz="2400" b="0" i="1" dirty="0" smtClean="0">
                <a:solidFill>
                  <a:srgbClr val="000000"/>
                </a:solidFill>
              </a:rPr>
              <a:t/>
            </a:r>
            <a:br>
              <a:rPr lang="ru-RU" sz="2400" b="0" i="1" dirty="0" smtClean="0">
                <a:solidFill>
                  <a:srgbClr val="000000"/>
                </a:solidFill>
              </a:rPr>
            </a:br>
            <a:endParaRPr lang="ru-RU" sz="2400" b="0" i="1" dirty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3645024"/>
            <a:ext cx="4824536" cy="2880320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7813"/>
            <a:ext cx="8784976" cy="4159299"/>
          </a:xfrm>
        </p:spPr>
        <p:txBody>
          <a:bodyPr/>
          <a:lstStyle/>
          <a:p>
            <a:r>
              <a:rPr lang="ru-RU" sz="2800" i="1" dirty="0" smtClean="0">
                <a:solidFill>
                  <a:srgbClr val="000000"/>
                </a:solidFill>
                <a:effectLst/>
              </a:rPr>
              <a:t>Проблема: </a:t>
            </a:r>
            <a:r>
              <a:rPr lang="ru-RU" sz="2800" b="0" i="1" dirty="0" smtClean="0">
                <a:solidFill>
                  <a:srgbClr val="000000"/>
                </a:solidFill>
                <a:effectLst/>
              </a:rPr>
              <a:t>У детей недостаточно представлений о предметах и явлениях природы, о правильном отношении к окружающему миру природы, о взаимодействии с ней.                                                             Осень – это не только слякоть и холод, осень – это </a:t>
            </a:r>
            <a:r>
              <a:rPr lang="ru-RU" sz="2800" b="0" i="1" dirty="0" err="1" smtClean="0">
                <a:solidFill>
                  <a:srgbClr val="000000"/>
                </a:solidFill>
                <a:effectLst/>
              </a:rPr>
              <a:t>разноцветие</a:t>
            </a:r>
            <a:r>
              <a:rPr lang="ru-RU" sz="2800" b="0" i="1" dirty="0" smtClean="0">
                <a:solidFill>
                  <a:srgbClr val="000000"/>
                </a:solidFill>
                <a:effectLst/>
              </a:rPr>
              <a:t> красок, шуршание листьев. А сколько всего интересного можно узнать благодаря этой удивительной поре! Сколько чудного и необычного приносит осень детям и взрослым.</a:t>
            </a:r>
            <a:br>
              <a:rPr lang="ru-RU" sz="2800" b="0" i="1" dirty="0" smtClean="0">
                <a:solidFill>
                  <a:srgbClr val="000000"/>
                </a:solidFill>
                <a:effectLst/>
              </a:rPr>
            </a:br>
            <a:endParaRPr lang="ru-RU" sz="2800" b="0" i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4149080"/>
            <a:ext cx="3672408" cy="2520280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277812"/>
            <a:ext cx="5400600" cy="6391548"/>
          </a:xfrm>
        </p:spPr>
        <p:txBody>
          <a:bodyPr/>
          <a:lstStyle/>
          <a:p>
            <a:r>
              <a:rPr lang="ru-RU" sz="4000" i="1" dirty="0" smtClean="0">
                <a:solidFill>
                  <a:srgbClr val="000000"/>
                </a:solidFill>
                <a:effectLst/>
              </a:rPr>
              <a:t>Цель: создать условия для развития познавательных и творческих способностей у детей; расширить представления об осени, как о времени года.</a:t>
            </a:r>
            <a:br>
              <a:rPr lang="ru-RU" sz="4000" i="1" dirty="0" smtClean="0">
                <a:solidFill>
                  <a:srgbClr val="000000"/>
                </a:solidFill>
                <a:effectLst/>
              </a:rPr>
            </a:br>
            <a:endParaRPr lang="ru-RU" sz="4000" i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484784"/>
            <a:ext cx="2952328" cy="4032448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3888432"/>
          </a:xfrm>
        </p:spPr>
        <p:txBody>
          <a:bodyPr/>
          <a:lstStyle/>
          <a:p>
            <a:pPr algn="l"/>
            <a:r>
              <a:rPr lang="ru-RU" sz="2400" i="1" dirty="0" smtClean="0">
                <a:solidFill>
                  <a:srgbClr val="000000"/>
                </a:solidFill>
                <a:effectLst/>
              </a:rPr>
              <a:t>Задачи:                                                                                                                                                                                                    </a:t>
            </a:r>
            <a:r>
              <a:rPr lang="ru-RU" sz="2000" dirty="0" smtClean="0">
                <a:solidFill>
                  <a:srgbClr val="000000"/>
                </a:solidFill>
                <a:effectLst/>
              </a:rPr>
              <a:t>- углубить представления детей об изменениях в природе осенью;                                                                    </a:t>
            </a:r>
            <a:br>
              <a:rPr lang="ru-RU" sz="2000" dirty="0" smtClean="0">
                <a:solidFill>
                  <a:srgbClr val="000000"/>
                </a:solidFill>
                <a:effectLst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</a:rPr>
              <a:t>- развивать умение наблюдать за живыми объектами и явлениями неживой природы;                           </a:t>
            </a:r>
            <a:br>
              <a:rPr lang="ru-RU" sz="2000" dirty="0" smtClean="0">
                <a:solidFill>
                  <a:srgbClr val="000000"/>
                </a:solidFill>
                <a:effectLst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</a:rPr>
              <a:t> - привлечь внимание к окружающим природным объектам;                                                                                         - развивать умение видеть красоту окружающего природного мира;                                                                    - пополнить и обогатить знания детей по лексическим темам: «Осень», «Овощи», «Фрукты»;                                                                                                                                                                                            - воспитывать нравственные и духовные качества детей во время общения с природой.</a:t>
            </a:r>
            <a:r>
              <a:rPr lang="ru-RU" sz="2400" dirty="0" smtClean="0">
                <a:solidFill>
                  <a:srgbClr val="000000"/>
                </a:solidFill>
                <a:effectLst/>
              </a:rPr>
              <a:t/>
            </a:r>
            <a:br>
              <a:rPr lang="ru-RU" sz="2400" dirty="0" smtClean="0">
                <a:solidFill>
                  <a:srgbClr val="000000"/>
                </a:solidFill>
                <a:effectLst/>
              </a:rPr>
            </a:br>
            <a:endParaRPr lang="ru-RU" sz="2400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3573016"/>
            <a:ext cx="4824536" cy="30243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0000"/>
                </a:solidFill>
                <a:effectLst/>
              </a:rPr>
              <a:t>Этапы реализации проекта</a:t>
            </a:r>
            <a:br>
              <a:rPr lang="ru-RU" i="1" dirty="0" smtClean="0">
                <a:solidFill>
                  <a:srgbClr val="000000"/>
                </a:solidFill>
                <a:effectLst/>
              </a:rPr>
            </a:br>
            <a:endParaRPr lang="ru-RU" i="1" dirty="0">
              <a:solidFill>
                <a:srgbClr val="000000"/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484784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I </a:t>
            </a:r>
            <a:r>
              <a:rPr lang="ru-RU" sz="2800" dirty="0" smtClean="0">
                <a:solidFill>
                  <a:srgbClr val="000000"/>
                </a:solidFill>
              </a:rPr>
              <a:t>этап: организационно-подготовительный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9632" y="2492896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II </a:t>
            </a:r>
            <a:r>
              <a:rPr lang="ru-RU" sz="2800" dirty="0" smtClean="0">
                <a:solidFill>
                  <a:srgbClr val="000000"/>
                </a:solidFill>
              </a:rPr>
              <a:t>этап: практический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1760" y="3284984"/>
            <a:ext cx="5940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III </a:t>
            </a:r>
            <a:r>
              <a:rPr lang="ru-RU" sz="2800" dirty="0" smtClean="0">
                <a:solidFill>
                  <a:srgbClr val="000000"/>
                </a:solidFill>
              </a:rPr>
              <a:t>этап: рефлексивно-обобщающий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39752" y="4293096"/>
            <a:ext cx="4248472" cy="2232248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2"/>
            <a:ext cx="8229600" cy="1062956"/>
          </a:xfrm>
        </p:spPr>
        <p:txBody>
          <a:bodyPr/>
          <a:lstStyle/>
          <a:p>
            <a:r>
              <a:rPr lang="ru-RU" sz="3200" i="1" dirty="0" smtClean="0">
                <a:solidFill>
                  <a:srgbClr val="0000FF"/>
                </a:solidFill>
                <a:effectLst/>
              </a:rPr>
              <a:t>Реализация практического этапа проекта</a:t>
            </a:r>
            <a:br>
              <a:rPr lang="ru-RU" sz="3200" i="1" dirty="0" smtClean="0">
                <a:solidFill>
                  <a:srgbClr val="0000FF"/>
                </a:solidFill>
                <a:effectLst/>
              </a:rPr>
            </a:br>
            <a:endParaRPr lang="ru-RU" sz="3200" i="1" dirty="0">
              <a:solidFill>
                <a:srgbClr val="0000FF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908720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0000"/>
                </a:solidFill>
              </a:rPr>
              <a:t>Рассматривание репродукций картин, иллюстраций</a:t>
            </a:r>
            <a:endParaRPr lang="ru-RU" sz="2400" b="1" i="1" dirty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628800"/>
            <a:ext cx="3312368" cy="2232248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987824" y="2852936"/>
            <a:ext cx="3312368" cy="2232248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508104" y="4365104"/>
            <a:ext cx="3312368" cy="2232248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i="1" dirty="0" smtClean="0">
                <a:solidFill>
                  <a:srgbClr val="000000"/>
                </a:solidFill>
                <a:effectLst/>
              </a:rPr>
              <a:t>Непосредственно – образовательная деятельность </a:t>
            </a:r>
            <a:endParaRPr lang="ru-RU" sz="3200" i="1" dirty="0">
              <a:solidFill>
                <a:srgbClr val="000000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728" y="1357298"/>
            <a:ext cx="60722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0000"/>
                </a:solidFill>
              </a:rPr>
              <a:t>познание </a:t>
            </a:r>
          </a:p>
          <a:p>
            <a:pPr algn="ctr"/>
            <a:r>
              <a:rPr lang="ru-RU" sz="3200" b="1" i="1" dirty="0" smtClean="0">
                <a:solidFill>
                  <a:srgbClr val="000000"/>
                </a:solidFill>
              </a:rPr>
              <a:t>«Откуда овощи в магазине»</a:t>
            </a:r>
            <a:endParaRPr lang="ru-RU" sz="3200" b="1" i="1" dirty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852936"/>
            <a:ext cx="2560938" cy="1720212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4725144"/>
            <a:ext cx="2560938" cy="1720212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932040" y="4725144"/>
            <a:ext cx="2560938" cy="1720212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68144" y="2852936"/>
            <a:ext cx="2560938" cy="1720212"/>
          </a:xfrm>
          <a:prstGeom prst="rect">
            <a:avLst/>
          </a:prstGeom>
          <a:blipFill>
            <a:blip r:embed="rId5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851920" y="2492896"/>
            <a:ext cx="1656184" cy="2088232"/>
          </a:xfrm>
          <a:prstGeom prst="rect">
            <a:avLst/>
          </a:prstGeom>
          <a:blipFill>
            <a:blip r:embed="rId6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лен">
  <a:themeElements>
    <a:clrScheme name="Клен 2">
      <a:dk1>
        <a:srgbClr val="EA9306"/>
      </a:dk1>
      <a:lt1>
        <a:srgbClr val="FFFFFF"/>
      </a:lt1>
      <a:dk2>
        <a:srgbClr val="FAC120"/>
      </a:dk2>
      <a:lt2>
        <a:srgbClr val="FFFDD1"/>
      </a:lt2>
      <a:accent1>
        <a:srgbClr val="CC6600"/>
      </a:accent1>
      <a:accent2>
        <a:srgbClr val="FF9933"/>
      </a:accent2>
      <a:accent3>
        <a:srgbClr val="FCDDAB"/>
      </a:accent3>
      <a:accent4>
        <a:srgbClr val="DADADA"/>
      </a:accent4>
      <a:accent5>
        <a:srgbClr val="E2B8AA"/>
      </a:accent5>
      <a:accent6>
        <a:srgbClr val="E78A2D"/>
      </a:accent6>
      <a:hlink>
        <a:srgbClr val="A50021"/>
      </a:hlink>
      <a:folHlink>
        <a:srgbClr val="666633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66FD0A4444FED4BB496490CD564CBCA" ma:contentTypeVersion="1" ma:contentTypeDescription="Создание документа." ma:contentTypeScope="" ma:versionID="2368e3fa2ec5134dcb4fd2c4aa87cb96">
  <xsd:schema xmlns:xsd="http://www.w3.org/2001/XMLSchema" xmlns:xs="http://www.w3.org/2001/XMLSchema" xmlns:p="http://schemas.microsoft.com/office/2006/metadata/properties" xmlns:ns2="134c83b0-daba-48ad-8a7d-75e8d548d543" targetNamespace="http://schemas.microsoft.com/office/2006/metadata/properties" ma:root="true" ma:fieldsID="643cda1be1e5a7ad8304c0b010a3b144" ns2:_="">
    <xsd:import namespace="134c83b0-daba-48ad-8a7d-75e8d548d54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4c83b0-daba-48ad-8a7d-75e8d548d54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34c83b0-daba-48ad-8a7d-75e8d548d543">Z7KFWENHHMJR-1336-2031</_dlc_DocId>
    <_dlc_DocIdUrl xmlns="134c83b0-daba-48ad-8a7d-75e8d548d543">
      <Url>http://www.eduportal44.ru/Galich/ds13galich/_layouts/15/DocIdRedir.aspx?ID=Z7KFWENHHMJR-1336-2031</Url>
      <Description>Z7KFWENHHMJR-1336-2031</Description>
    </_dlc_DocIdUrl>
  </documentManagement>
</p:properties>
</file>

<file path=customXml/itemProps1.xml><?xml version="1.0" encoding="utf-8"?>
<ds:datastoreItem xmlns:ds="http://schemas.openxmlformats.org/officeDocument/2006/customXml" ds:itemID="{AAD7C8C5-A43E-49DE-B2F8-8DB4E9348FAD}"/>
</file>

<file path=customXml/itemProps2.xml><?xml version="1.0" encoding="utf-8"?>
<ds:datastoreItem xmlns:ds="http://schemas.openxmlformats.org/officeDocument/2006/customXml" ds:itemID="{300F8B00-1E75-4E31-98EF-206FAAE4F839}"/>
</file>

<file path=customXml/itemProps3.xml><?xml version="1.0" encoding="utf-8"?>
<ds:datastoreItem xmlns:ds="http://schemas.openxmlformats.org/officeDocument/2006/customXml" ds:itemID="{9AE0F1AB-FD6E-4611-90A4-E9C3545AFA90}"/>
</file>

<file path=customXml/itemProps4.xml><?xml version="1.0" encoding="utf-8"?>
<ds:datastoreItem xmlns:ds="http://schemas.openxmlformats.org/officeDocument/2006/customXml" ds:itemID="{C34FC053-6E0F-49BF-B25E-CBD01CFB063C}"/>
</file>

<file path=docProps/app.xml><?xml version="1.0" encoding="utf-8"?>
<Properties xmlns="http://schemas.openxmlformats.org/officeDocument/2006/extended-properties" xmlns:vt="http://schemas.openxmlformats.org/officeDocument/2006/docPropsVTypes">
  <Template>566263</Template>
  <TotalTime>390</TotalTime>
  <Words>323</Words>
  <Application>Microsoft Office PowerPoint</Application>
  <PresentationFormat>Экран (4:3)</PresentationFormat>
  <Paragraphs>56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Клен</vt:lpstr>
      <vt:lpstr>Слайд 1</vt:lpstr>
      <vt:lpstr>Осень Осень на опушке краски разводила, По листве тихонько кистью проводила: Пожелтел орешник и зарделись клены, В пурпуре осеннем только дуб зеленый. Утешает осень: - Не жалейте лето! Посмотрите - роща золотом одета! 3. Федоровская </vt:lpstr>
      <vt:lpstr>Актуальность: Мир природы не может не тронуть человека любознательного. Задача педагогов – помочь ребёнку открыть мир окружающей природы. Любой проект – это результат раздумий и поисков интересных форм совместной деятельности взрослых и детей. Это отражение мировоззрения участников проекта, в том числе творческого и экологического. </vt:lpstr>
      <vt:lpstr>Проблема: У детей недостаточно представлений о предметах и явлениях природы, о правильном отношении к окружающему миру природы, о взаимодействии с ней.                                                             Осень – это не только слякоть и холод, осень – это разноцветие красок, шуршание листьев. А сколько всего интересного можно узнать благодаря этой удивительной поре! Сколько чудного и необычного приносит осень детям и взрослым. </vt:lpstr>
      <vt:lpstr>Цель: создать условия для развития познавательных и творческих способностей у детей; расширить представления об осени, как о времени года. </vt:lpstr>
      <vt:lpstr>Задачи:                                                                                                                                                                                                    - углубить представления детей об изменениях в природе осенью;                                                                     - развивать умение наблюдать за живыми объектами и явлениями неживой природы;                             - привлечь внимание к окружающим природным объектам;                                                                                         - развивать умение видеть красоту окружающего природного мира;                                                                    - пополнить и обогатить знания детей по лексическим темам: «Осень», «Овощи», «Фрукты»;                                                                                                                                                                                            - воспитывать нравственные и духовные качества детей во время общения с природой. </vt:lpstr>
      <vt:lpstr>Этапы реализации проекта </vt:lpstr>
      <vt:lpstr>Реализация практического этапа проекта </vt:lpstr>
      <vt:lpstr>Непосредственно – образовательная деятельность </vt:lpstr>
      <vt:lpstr>Дидактические игры</vt:lpstr>
      <vt:lpstr>Экскурсии в осенний парк</vt:lpstr>
      <vt:lpstr>Целевые прогулки вокруг детского сада</vt:lpstr>
      <vt:lpstr>Осенний труд  « Мы дворники!»</vt:lpstr>
      <vt:lpstr>Творческие выставки</vt:lpstr>
      <vt:lpstr>Художественная выставка  «Осень – славная пора». </vt:lpstr>
      <vt:lpstr>«Осенний листопад» </vt:lpstr>
      <vt:lpstr>Художественная выставка «Портреты осени»</vt:lpstr>
      <vt:lpstr>Творческая выставка  «Дары осени» </vt:lpstr>
      <vt:lpstr>Выставка поделок из фруктов и овощей  «Осенние фантазии».</vt:lpstr>
      <vt:lpstr>Литературный час  «Осень в творчестве поэтов» </vt:lpstr>
      <vt:lpstr>Развлечение «Осенний праздник»</vt:lpstr>
      <vt:lpstr>Встреча в детско-родительском клубе «Мастерская творчества»</vt:lpstr>
      <vt:lpstr>Слайд 23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46</cp:revision>
  <dcterms:created xsi:type="dcterms:W3CDTF">2015-01-06T07:45:17Z</dcterms:created>
  <dcterms:modified xsi:type="dcterms:W3CDTF">2016-06-15T16:14:31Z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0x010100466FD0A4444FED4BB496490CD564CBCA</vt:lpwstr>
  </property>
  <property fmtid="{D5CDD505-2E9C-101B-9397-08002B2CF9AE}" pid="3" name="_dlc_DocIdItemGuid">
    <vt:lpwstr>fcb29cf4-6515-4251-8ee3-9340eecdfd9e</vt:lpwstr>
  </property>
</Properties>
</file>