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86" r:id="rId12"/>
    <p:sldId id="264" r:id="rId13"/>
    <p:sldId id="267" r:id="rId14"/>
    <p:sldId id="275" r:id="rId15"/>
    <p:sldId id="289" r:id="rId16"/>
    <p:sldId id="288" r:id="rId17"/>
    <p:sldId id="287" r:id="rId18"/>
    <p:sldId id="274" r:id="rId19"/>
    <p:sldId id="273" r:id="rId20"/>
    <p:sldId id="272" r:id="rId21"/>
    <p:sldId id="271" r:id="rId22"/>
    <p:sldId id="270" r:id="rId23"/>
    <p:sldId id="269" r:id="rId24"/>
    <p:sldId id="268" r:id="rId25"/>
    <p:sldId id="276" r:id="rId26"/>
    <p:sldId id="284" r:id="rId27"/>
    <p:sldId id="283" r:id="rId28"/>
    <p:sldId id="290" r:id="rId29"/>
    <p:sldId id="282" r:id="rId30"/>
    <p:sldId id="281" r:id="rId31"/>
    <p:sldId id="280" r:id="rId32"/>
    <p:sldId id="291" r:id="rId33"/>
    <p:sldId id="278" r:id="rId34"/>
    <p:sldId id="277" r:id="rId35"/>
    <p:sldId id="26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90E"/>
    <a:srgbClr val="0202BA"/>
    <a:srgbClr val="0FB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60648"/>
            <a:ext cx="5256584" cy="3672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0FB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5537448"/>
            <a:ext cx="9505056" cy="1320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«Центр развития ребёнка  - детский сад №13»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г.Галич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2015год.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33265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предметно-развивающей среды группы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2"/>
            <a:ext cx="3168352" cy="216024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077072"/>
            <a:ext cx="3168352" cy="216024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556792"/>
            <a:ext cx="3168352" cy="216024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1656184" cy="223224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4005064"/>
            <a:ext cx="1656184" cy="223224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33265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предметно-развивающей среды группы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12776"/>
            <a:ext cx="4608512" cy="338437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4149080"/>
            <a:ext cx="1656184" cy="22322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412776"/>
            <a:ext cx="1656184" cy="223224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013176"/>
            <a:ext cx="2232248" cy="144016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013176"/>
            <a:ext cx="2160240" cy="144016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54868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нтеграция разных видов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3168352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933056"/>
            <a:ext cx="3168352" cy="23042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412776"/>
            <a:ext cx="3168352" cy="23042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совместной деятельности педагога с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556792"/>
            <a:ext cx="2592288" cy="172819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429000"/>
            <a:ext cx="2592288" cy="172819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437112"/>
            <a:ext cx="2592288" cy="17281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356992"/>
            <a:ext cx="2592288" cy="172819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56792"/>
            <a:ext cx="2592288" cy="172819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657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кружка «Умелые ручки»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268760"/>
            <a:ext cx="3384376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268760"/>
            <a:ext cx="3384376" cy="23042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789040"/>
            <a:ext cx="3384376" cy="23042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789040"/>
            <a:ext cx="3384376" cy="230425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657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кружка «Умелые ручки»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12776"/>
            <a:ext cx="3024336" cy="41044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412776"/>
            <a:ext cx="2880320" cy="194421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501008"/>
            <a:ext cx="2880320" cy="201622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657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кружка «Умелые ручки»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0"/>
            <a:ext cx="3456384" cy="252028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933056"/>
            <a:ext cx="3456384" cy="252028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268760"/>
            <a:ext cx="3456384" cy="252028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933056"/>
            <a:ext cx="3456384" cy="252028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657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кружка «Умелые ручки»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3384376" cy="23762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933056"/>
            <a:ext cx="3384376" cy="237626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933056"/>
            <a:ext cx="3384376" cy="237626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340768"/>
            <a:ext cx="3384376" cy="237626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6118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овместная работа с родителями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16832"/>
            <a:ext cx="3168352" cy="216024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916832"/>
            <a:ext cx="3168352" cy="216024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221088"/>
            <a:ext cx="3168352" cy="216024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202BA"/>
                </a:solidFill>
                <a:latin typeface="+mn-lt"/>
              </a:rPr>
              <a:t>Для реализации цели и задачи в своей работе я использую следующие </a:t>
            </a:r>
            <a:r>
              <a:rPr lang="ru-RU" sz="3200" b="1" i="1" u="sng" dirty="0" smtClean="0">
                <a:solidFill>
                  <a:srgbClr val="0202BA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принципы: </a:t>
            </a:r>
            <a:r>
              <a:rPr lang="ru-RU" sz="3200" dirty="0" smtClean="0">
                <a:solidFill>
                  <a:srgbClr val="0202BA"/>
                </a:solidFill>
              </a:rPr>
              <a:t>:</a:t>
            </a:r>
            <a:br>
              <a:rPr lang="ru-RU" sz="3200" dirty="0" smtClean="0">
                <a:solidFill>
                  <a:srgbClr val="0202BA"/>
                </a:solidFill>
              </a:rPr>
            </a:br>
            <a:endParaRPr lang="ru-RU" sz="3200" dirty="0">
              <a:solidFill>
                <a:srgbClr val="0202BA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916832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принцип отсутствия образца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572000" y="2348880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3933056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5517232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653136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3528" y="3284984"/>
            <a:ext cx="4032448" cy="1080120"/>
          </a:xfrm>
          <a:prstGeom prst="ellipse">
            <a:avLst/>
          </a:prstGeom>
          <a:gradFill flip="none" rotWithShape="1">
            <a:gsLst>
              <a:gs pos="0">
                <a:srgbClr val="09D90E">
                  <a:tint val="66000"/>
                  <a:satMod val="160000"/>
                </a:srgbClr>
              </a:gs>
              <a:gs pos="50000">
                <a:srgbClr val="09D90E">
                  <a:tint val="44500"/>
                  <a:satMod val="160000"/>
                </a:srgbClr>
              </a:gs>
              <a:gs pos="100000">
                <a:srgbClr val="09D90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2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4048" y="25649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принцип психологической комфортности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принцип деятельности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41490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принцип эмоциональной вовлечённости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принцип комбинирования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57332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принцип интегрированного подхода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54726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9D90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Кудрявцева Светлана </a:t>
            </a:r>
          </a:p>
          <a:p>
            <a:pPr algn="ctr"/>
            <a:r>
              <a:rPr lang="ru-RU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9D90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Владимировна</a:t>
            </a:r>
            <a:endParaRPr lang="ru-RU" sz="5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9D90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769171"/>
          </a:xfrm>
        </p:spPr>
        <p:txBody>
          <a:bodyPr>
            <a:normAutofit lnSpcReduction="10000"/>
          </a:bodyPr>
          <a:lstStyle/>
          <a:p>
            <a:pPr indent="450850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Образование</a:t>
            </a:r>
            <a:r>
              <a:rPr lang="ru-RU" sz="1600" i="1" u="sng" dirty="0" smtClean="0">
                <a:solidFill>
                  <a:schemeClr val="tx1"/>
                </a:solidFill>
              </a:rPr>
              <a:t>:</a:t>
            </a:r>
            <a:r>
              <a:rPr lang="ru-RU" sz="1600" i="1" dirty="0" smtClean="0">
                <a:solidFill>
                  <a:schemeClr val="tx1"/>
                </a:solidFill>
              </a:rPr>
              <a:t> Государственное образовательное учреждение среднего    профессионального образования,  Галичский педагогический колледж. 2003г.</a:t>
            </a:r>
          </a:p>
          <a:p>
            <a:pPr indent="450850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Специальность</a:t>
            </a:r>
            <a:r>
              <a:rPr lang="ru-RU" sz="1600" i="1" dirty="0" smtClean="0">
                <a:solidFill>
                  <a:schemeClr val="tx1"/>
                </a:solidFill>
              </a:rPr>
              <a:t>: преподавание в начальных классах, присвоена квалификация- учитель начальных классов.</a:t>
            </a:r>
          </a:p>
          <a:p>
            <a:pPr indent="450850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Общий стаж работы  в данном учреждении:  </a:t>
            </a:r>
            <a:r>
              <a:rPr lang="ru-RU" sz="1600" i="1" dirty="0" smtClean="0">
                <a:solidFill>
                  <a:schemeClr val="tx1"/>
                </a:solidFill>
              </a:rPr>
              <a:t>28 лет.</a:t>
            </a:r>
          </a:p>
          <a:p>
            <a:pPr indent="450850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Педагогический стаж </a:t>
            </a:r>
            <a:r>
              <a:rPr lang="ru-RU" sz="1600" i="1" u="sng" dirty="0" smtClean="0">
                <a:solidFill>
                  <a:schemeClr val="tx1"/>
                </a:solidFill>
              </a:rPr>
              <a:t>:</a:t>
            </a:r>
            <a:r>
              <a:rPr lang="ru-RU" sz="1600" i="1" dirty="0" smtClean="0">
                <a:solidFill>
                  <a:schemeClr val="tx1"/>
                </a:solidFill>
              </a:rPr>
              <a:t> 13 лет.</a:t>
            </a:r>
          </a:p>
          <a:p>
            <a:pPr indent="450850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Должность: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воспитатель детского сада.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S6305077"/>
          <p:cNvPicPr/>
          <p:nvPr/>
        </p:nvPicPr>
        <p:blipFill>
          <a:blip r:embed="rId2" cstate="email"/>
          <a:srcRect t="8131" r="39418"/>
          <a:stretch>
            <a:fillRect/>
          </a:stretch>
        </p:blipFill>
        <p:spPr bwMode="auto">
          <a:xfrm>
            <a:off x="5940152" y="188640"/>
            <a:ext cx="2888559" cy="3444949"/>
          </a:xfrm>
          <a:prstGeom prst="rect">
            <a:avLst/>
          </a:prstGeom>
          <a:noFill/>
          <a:ln>
            <a:solidFill>
              <a:srgbClr val="09D90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704856" cy="16421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202BA"/>
                </a:solidFill>
                <a:latin typeface="+mn-lt"/>
              </a:rPr>
              <a:t>Для успешного развития творческих способностей детей мне помогают различные </a:t>
            </a:r>
            <a:r>
              <a:rPr lang="ru-RU" sz="3200" b="1" i="1" u="sng" dirty="0" smtClean="0">
                <a:solidFill>
                  <a:srgbClr val="0202BA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средства</a:t>
            </a:r>
            <a:r>
              <a:rPr lang="ru-RU" sz="3200" b="1" i="1" dirty="0" smtClean="0">
                <a:solidFill>
                  <a:srgbClr val="0202BA"/>
                </a:solidFill>
                <a:latin typeface="+mn-lt"/>
              </a:rPr>
              <a:t>:</a:t>
            </a:r>
            <a:r>
              <a:rPr lang="ru-RU" sz="2800" dirty="0" smtClean="0">
                <a:solidFill>
                  <a:srgbClr val="0202BA"/>
                </a:solidFill>
              </a:rPr>
              <a:t/>
            </a:r>
            <a:br>
              <a:rPr lang="ru-RU" sz="2800" dirty="0" smtClean="0">
                <a:solidFill>
                  <a:srgbClr val="0202BA"/>
                </a:solidFill>
              </a:rPr>
            </a:br>
            <a:endParaRPr lang="ru-RU" sz="2800" dirty="0">
              <a:solidFill>
                <a:srgbClr val="0202BA"/>
              </a:solidFill>
              <a:latin typeface="+mn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2348880"/>
            <a:ext cx="78123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развивающие игры;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сюжетно - ролевые игры;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произведения художественной литературы;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уголок творчества;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мини-музеи;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- тематические выставки.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82595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202BA"/>
                </a:solidFill>
                <a:latin typeface="+mn-lt"/>
              </a:rPr>
              <a:t>методы и приёмы</a:t>
            </a:r>
            <a:endParaRPr lang="ru-RU" sz="3200" dirty="0">
              <a:solidFill>
                <a:srgbClr val="0202BA"/>
              </a:solidFill>
              <a:latin typeface="+mn-lt"/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1979712" y="1628800"/>
            <a:ext cx="6840760" cy="408623"/>
          </a:xfrm>
          <a:prstGeom prst="roundRect">
            <a:avLst/>
          </a:prstGeom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наглядный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132856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словесный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636912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игровой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140968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практический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3645024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экспериментирование с изобразительными материалами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149080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практическое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дорисовывание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4653136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нетрадиционные техники рисования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157192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сочетание разных  материалов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5661248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использование приёма коллективных работ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6165304"/>
            <a:ext cx="6840760" cy="408623"/>
          </a:xfrm>
          <a:prstGeom prst="roundRect">
            <a:avLst/>
          </a:prstGeom>
          <a:noFill/>
          <a:ln>
            <a:solidFill>
              <a:srgbClr val="09D9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проблемный метод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0201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202BA"/>
                </a:solidFill>
                <a:latin typeface="+mn-lt"/>
              </a:rPr>
              <a:t>Взаимодействие с родителями</a:t>
            </a:r>
            <a:br>
              <a:rPr lang="ru-RU" sz="3200" b="1" i="1" dirty="0" smtClean="0">
                <a:solidFill>
                  <a:srgbClr val="0202BA"/>
                </a:solidFill>
                <a:latin typeface="+mn-lt"/>
              </a:rPr>
            </a:br>
            <a:endParaRPr lang="ru-RU" sz="3200" b="1" i="1" dirty="0">
              <a:solidFill>
                <a:srgbClr val="0202BA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84784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беседы, консультации, родительские собрания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конкурсы семейных работ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выставки детских работ для родителей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выставки совместных работ детей и  родителей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дизайн участков, группы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настенные газеты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800" i="1" dirty="0" smtClean="0">
                <a:ea typeface="Calibri" pitchFamily="34" charset="0"/>
                <a:cs typeface="Times New Roman" pitchFamily="18" charset="0"/>
              </a:rPr>
              <a:t>  папки-раскладушки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8640"/>
            <a:ext cx="507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Беседы, консультации,</a:t>
            </a:r>
          </a:p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       родительские собрания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40768"/>
            <a:ext cx="3096344" cy="216024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780928"/>
            <a:ext cx="3096344" cy="216024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293096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293096"/>
            <a:ext cx="3096344" cy="216024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20688"/>
            <a:ext cx="4834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Конкурсы семейных работ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3240360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05064"/>
            <a:ext cx="3240360" cy="23042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412776"/>
            <a:ext cx="3240360" cy="23042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7140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Выставки детских работ для родителей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3312368" cy="223224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412776"/>
            <a:ext cx="3312368" cy="22322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789040"/>
            <a:ext cx="1944216" cy="259228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89040"/>
            <a:ext cx="1944216" cy="259228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789040"/>
            <a:ext cx="1944216" cy="259228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Выставки совместных работ</a:t>
            </a:r>
          </a:p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                    детей и  родителей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3312368" cy="252028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365104"/>
            <a:ext cx="2664296" cy="20162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00808"/>
            <a:ext cx="3384376" cy="252028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4365104"/>
            <a:ext cx="2520280" cy="201622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365104"/>
            <a:ext cx="2664296" cy="201622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476672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Дизайн участков, группы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2592288" cy="18002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24944"/>
            <a:ext cx="2592288" cy="1800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97152"/>
            <a:ext cx="2592288" cy="1800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196752"/>
            <a:ext cx="1872208" cy="259228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869160"/>
            <a:ext cx="2592288" cy="18002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96952"/>
            <a:ext cx="2592288" cy="180020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124744"/>
            <a:ext cx="2592288" cy="180020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933056"/>
            <a:ext cx="1872208" cy="259228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476672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Дизайн участков, группы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2592288" cy="18002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24944"/>
            <a:ext cx="2592288" cy="1800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97152"/>
            <a:ext cx="2592288" cy="1800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196752"/>
            <a:ext cx="1872208" cy="259228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869160"/>
            <a:ext cx="2592288" cy="18002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96952"/>
            <a:ext cx="2592288" cy="180020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124744"/>
            <a:ext cx="2592288" cy="180020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933056"/>
            <a:ext cx="1872208" cy="259228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476672"/>
            <a:ext cx="343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Настенные газеты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3960440" cy="295232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645024"/>
            <a:ext cx="3960440" cy="295232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124744"/>
            <a:ext cx="3960440" cy="295232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5689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28575">
                  <a:solidFill>
                    <a:schemeClr val="tx1"/>
                  </a:solidFill>
                </a:ln>
                <a:solidFill>
                  <a:srgbClr val="09D90E"/>
                </a:solidFill>
              </a:rPr>
              <a:t> </a:t>
            </a:r>
            <a:r>
              <a:rPr lang="ru-RU" sz="3200" b="1" dirty="0" smtClean="0">
                <a:ln w="28575">
                  <a:solidFill>
                    <a:schemeClr val="tx1"/>
                  </a:solidFill>
                </a:ln>
                <a:solidFill>
                  <a:srgbClr val="09D90E"/>
                </a:solidFill>
              </a:rPr>
              <a:t>опыт работы по теме:</a:t>
            </a:r>
            <a:endParaRPr lang="ru-RU" sz="5400" b="1" dirty="0">
              <a:ln w="28575">
                <a:solidFill>
                  <a:schemeClr val="tx1"/>
                </a:solidFill>
              </a:ln>
              <a:solidFill>
                <a:srgbClr val="09D90E"/>
              </a:solidFill>
            </a:endParaRPr>
          </a:p>
          <a:p>
            <a:pPr algn="ctr"/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09D90E"/>
                </a:solidFill>
              </a:rPr>
              <a:t>«</a:t>
            </a: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rgbClr val="09D90E"/>
                </a:solidFill>
              </a:rPr>
              <a:t>Развитие творческих способностей детей в организации совместно – художественной деятельности».</a:t>
            </a:r>
          </a:p>
          <a:p>
            <a:r>
              <a:rPr lang="ru-RU" sz="5400" b="1" i="1" dirty="0">
                <a:ln w="28575">
                  <a:solidFill>
                    <a:schemeClr val="tx1"/>
                  </a:solidFill>
                </a:ln>
                <a:solidFill>
                  <a:srgbClr val="09D90E"/>
                </a:solidFill>
              </a:rPr>
              <a:t> </a:t>
            </a:r>
            <a:endParaRPr lang="ru-RU" sz="5400" b="1" dirty="0">
              <a:ln w="28575">
                <a:solidFill>
                  <a:schemeClr val="tx1"/>
                </a:solidFill>
              </a:ln>
              <a:solidFill>
                <a:srgbClr val="09D9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548680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a typeface="Calibri" pitchFamily="34" charset="0"/>
                <a:cs typeface="Times New Roman" pitchFamily="18" charset="0"/>
              </a:rPr>
              <a:t>Папки-раскладушки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3816424" cy="280831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789040"/>
            <a:ext cx="3816424" cy="280831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340768"/>
            <a:ext cx="3816424" cy="280831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62402" y="127665"/>
            <a:ext cx="62824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етско-родительский клуб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«Мастерская творчества»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12776"/>
            <a:ext cx="3240360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861048"/>
            <a:ext cx="3240360" cy="23042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861048"/>
            <a:ext cx="3240360" cy="23042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412776"/>
            <a:ext cx="3240360" cy="230425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62402" y="127665"/>
            <a:ext cx="62824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етско-родительский клуб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«Мастерская творчества»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12776"/>
            <a:ext cx="3312368" cy="23042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861048"/>
            <a:ext cx="3312368" cy="23042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861048"/>
            <a:ext cx="3240360" cy="23042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412776"/>
            <a:ext cx="3240360" cy="230425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09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188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/>
              <a:t>Вывод:</a:t>
            </a:r>
            <a:endParaRPr lang="ru-RU" sz="4000" u="sng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1340768"/>
            <a:ext cx="66967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Таким образом, развивая творческие способности детей и организуя совместно – художественную деятельность, можно отметить, что у детей повысился не только уровень художественных способностей, но и стал очевиден личностный рост всех субъектов творческого взаимодействия, что подтверждают позитивные результаты проделанной работы.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2901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Результат</a:t>
            </a:r>
            <a:endParaRPr lang="ru-RU" sz="40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1412776"/>
            <a:ext cx="71642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дети стали более активными, способными к принятию самостоятельного решения;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они готовы к постановке вопросов и нахождению собственных оригинальных ответов;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 снизился страх перед неудачей;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возросла уверенность в себе;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самостоятельные игры детей стали интереснее и разнообразнее.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79662">
            <a:off x="747882" y="2967335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4482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Дошкольное детство – очень важный период в жизни детей. Именно в этом возрасте каждый ребёнок представляет собой маленького исследователя, с радостью и удивлением открывающего для себя незнакомый и удивительный окружающий мир. Чем разнообразнее детская деятельность, тем успешнее идёт разностороннее развитие ребёнка, реализуются его потенциальные возможности и первые проявления творчества. Вот почему одним из более доступных и близких видов работы с детьми в детском саду является изобразительная, художественно-продуктивная деятельность, создающая условия для вовлечения ребёнка в собственное творчество, в процессе которого создаётся что-то красивое, необычное.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0872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+mn-lt"/>
              </a:rPr>
              <a:t>Актуальность выбранной темы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1"/>
                </a:solidFill>
                <a:latin typeface="+mn-lt"/>
              </a:rPr>
              <a:t>Содержание</a:t>
            </a:r>
            <a:endParaRPr lang="ru-RU" b="1" i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571500" lvl="0" indent="-571500">
              <a:buFont typeface="Wingdings" pitchFamily="2" charset="2"/>
              <a:buChar char="Ø"/>
            </a:pPr>
            <a:r>
              <a:rPr lang="ru-RU" i="1" dirty="0">
                <a:solidFill>
                  <a:schemeClr val="tx1"/>
                </a:solidFill>
              </a:rPr>
              <a:t>Введение.</a:t>
            </a:r>
            <a:endParaRPr lang="ru-RU" dirty="0">
              <a:solidFill>
                <a:schemeClr val="tx1"/>
              </a:solidFill>
            </a:endParaRPr>
          </a:p>
          <a:p>
            <a:pPr marL="571500" lvl="0" indent="-57150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</a:rPr>
              <a:t> Основная </a:t>
            </a:r>
            <a:r>
              <a:rPr lang="ru-RU" i="1" dirty="0">
                <a:solidFill>
                  <a:schemeClr val="tx1"/>
                </a:solidFill>
              </a:rPr>
              <a:t>часть.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</a:rPr>
              <a:t>            1.Цели и задачи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</a:rPr>
              <a:t>            2.Условия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     </a:t>
            </a:r>
            <a:r>
              <a:rPr lang="ru-RU" i="1" dirty="0">
                <a:solidFill>
                  <a:schemeClr val="tx1"/>
                </a:solidFill>
              </a:rPr>
              <a:t>3.Педагогические принципы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     </a:t>
            </a:r>
            <a:r>
              <a:rPr lang="ru-RU" i="1" dirty="0">
                <a:solidFill>
                  <a:schemeClr val="tx1"/>
                </a:solidFill>
              </a:rPr>
              <a:t>4. Средства.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</a:rPr>
              <a:t>            5.Методы и приёмы.</a:t>
            </a:r>
            <a:endParaRPr lang="ru-RU" dirty="0">
              <a:solidFill>
                <a:schemeClr val="tx1"/>
              </a:solidFill>
            </a:endParaRPr>
          </a:p>
          <a:p>
            <a:pPr marL="571500" lvl="0" indent="-571500">
              <a:buFont typeface="Wingdings" pitchFamily="2" charset="2"/>
              <a:buChar char="Ø"/>
            </a:pPr>
            <a:r>
              <a:rPr lang="ru-RU" i="1" dirty="0">
                <a:solidFill>
                  <a:schemeClr val="tx1"/>
                </a:solidFill>
              </a:rPr>
              <a:t>Заключение.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2276872"/>
            <a:ext cx="6192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«Обучить творчеству нельзя, но это вовсе не значит, что нельзя воспитателю содействовать его образованию и проявлению»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40466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  </a:t>
            </a:r>
            <a:r>
              <a:rPr lang="ru-RU" sz="3200" b="1" i="1" u="sng" dirty="0" smtClean="0">
                <a:solidFill>
                  <a:srgbClr val="0202BA"/>
                </a:solidFill>
              </a:rPr>
              <a:t>Целью моей работы является:</a:t>
            </a:r>
          </a:p>
          <a:p>
            <a:pPr algn="ctr">
              <a:buNone/>
            </a:pPr>
            <a:endParaRPr lang="ru-RU" sz="3200" b="1" i="1" u="sng" dirty="0" smtClean="0">
              <a:solidFill>
                <a:srgbClr val="09D90E"/>
              </a:solidFill>
            </a:endParaRPr>
          </a:p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развитие художественно - творческих способностей детей дошкольного возраста в процессе продуктивной деятельности. </a:t>
            </a:r>
          </a:p>
          <a:p>
            <a:pPr algn="ctr">
              <a:buNone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12976"/>
            <a:ext cx="5328592" cy="338437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764704"/>
            <a:ext cx="72728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u="sng" dirty="0">
                <a:solidFill>
                  <a:srgbClr val="0202BA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202BA"/>
                </a:solidFill>
                <a:effectLst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0202BA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- развивать чувство «инициативы» и стремление к созидательной активности;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- развивать зрительное восприятие и воображение;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- совершенствовать мелкую моторику рук;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- формировать умения и навыки работы с различными материалами,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  приспособлениями и инструментами;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- развивать умение создавать художественные образы.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202BA"/>
                </a:solidFill>
                <a:latin typeface="+mn-lt"/>
              </a:rPr>
              <a:t>Одним из важнейших факторов творческого развития детей является создание  </a:t>
            </a:r>
            <a:r>
              <a:rPr lang="ru-RU" sz="2800" b="1" i="1" u="sng" dirty="0" smtClean="0">
                <a:solidFill>
                  <a:srgbClr val="0202BA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условий</a:t>
            </a:r>
            <a:r>
              <a:rPr lang="ru-RU" sz="2800" b="1" i="1" dirty="0" smtClean="0">
                <a:solidFill>
                  <a:srgbClr val="0202BA"/>
                </a:solidFill>
                <a:latin typeface="+mn-lt"/>
              </a:rPr>
              <a:t>,  способствующих формированию их творческих способностей.</a:t>
            </a:r>
            <a:endParaRPr lang="ru-RU" sz="2800" dirty="0">
              <a:solidFill>
                <a:srgbClr val="0202BA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19672" y="2780928"/>
            <a:ext cx="72362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организация предметно-развивающей среды детского образовательного учреждения;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интеграция разных видов деятельности;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организация совместной деятельности педагога с детьми;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организация кружка «Умелые ручки»;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совместная работа с родителями;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tsiya_dlya_kurso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Z7KFWENHHMJR-1336-2026</_dlc_DocId>
    <_dlc_DocIdUrl xmlns="134c83b0-daba-48ad-8a7d-75e8d548d543">
      <Url>http://www.eduportal44.ru/Galich/ds13galich/_layouts/15/DocIdRedir.aspx?ID=Z7KFWENHHMJR-1336-2026</Url>
      <Description>Z7KFWENHHMJR-1336-2026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55031-F76A-4FE8-AECE-693D9DE15845}"/>
</file>

<file path=customXml/itemProps2.xml><?xml version="1.0" encoding="utf-8"?>
<ds:datastoreItem xmlns:ds="http://schemas.openxmlformats.org/officeDocument/2006/customXml" ds:itemID="{BB91CC81-C63B-4858-BBA9-CE739F723CE3}"/>
</file>

<file path=customXml/itemProps3.xml><?xml version="1.0" encoding="utf-8"?>
<ds:datastoreItem xmlns:ds="http://schemas.openxmlformats.org/officeDocument/2006/customXml" ds:itemID="{27FAF8B3-07B3-45BF-9A72-557035309185}"/>
</file>

<file path=customXml/itemProps4.xml><?xml version="1.0" encoding="utf-8"?>
<ds:datastoreItem xmlns:ds="http://schemas.openxmlformats.org/officeDocument/2006/customXml" ds:itemID="{110412B8-F6AD-4E76-8CAC-F45C7BEE1744}"/>
</file>

<file path=docProps/app.xml><?xml version="1.0" encoding="utf-8"?>
<Properties xmlns="http://schemas.openxmlformats.org/officeDocument/2006/extended-properties" xmlns:vt="http://schemas.openxmlformats.org/officeDocument/2006/docPropsVTypes">
  <Template>prezentatsiya_dlya_kursov</Template>
  <TotalTime>320</TotalTime>
  <Words>636</Words>
  <Application>Microsoft Office PowerPoint</Application>
  <PresentationFormat>Экран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prezentatsiya_dlya_kursov</vt:lpstr>
      <vt:lpstr>Слайд 1</vt:lpstr>
      <vt:lpstr>Слайд 2</vt:lpstr>
      <vt:lpstr>Слайд 3</vt:lpstr>
      <vt:lpstr>Слайд 4</vt:lpstr>
      <vt:lpstr>Содержание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Для успешного развития творческих способностей детей мне помогают различные средства: </vt:lpstr>
      <vt:lpstr>методы и приёмы</vt:lpstr>
      <vt:lpstr>Взаимодействие с родителями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28</cp:revision>
  <dcterms:created xsi:type="dcterms:W3CDTF">2015-04-20T17:13:36Z</dcterms:created>
  <dcterms:modified xsi:type="dcterms:W3CDTF">2016-06-15T16:16:16Z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1d26e020-8cd8-45d8-a50c-2d148b04692b</vt:lpwstr>
  </property>
</Properties>
</file>