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47" r:id="rId2"/>
    <p:sldId id="443" r:id="rId3"/>
    <p:sldId id="419" r:id="rId4"/>
    <p:sldId id="450" r:id="rId5"/>
    <p:sldId id="420" r:id="rId6"/>
    <p:sldId id="421" r:id="rId7"/>
    <p:sldId id="429" r:id="rId8"/>
    <p:sldId id="442" r:id="rId9"/>
    <p:sldId id="407" r:id="rId10"/>
    <p:sldId id="397" r:id="rId11"/>
    <p:sldId id="408" r:id="rId12"/>
    <p:sldId id="449" r:id="rId13"/>
    <p:sldId id="378" r:id="rId14"/>
    <p:sldId id="409" r:id="rId15"/>
    <p:sldId id="411" r:id="rId16"/>
    <p:sldId id="410" r:id="rId17"/>
    <p:sldId id="431" r:id="rId18"/>
    <p:sldId id="412" r:id="rId19"/>
    <p:sldId id="413" r:id="rId20"/>
    <p:sldId id="414" r:id="rId21"/>
    <p:sldId id="398" r:id="rId22"/>
    <p:sldId id="333" r:id="rId23"/>
    <p:sldId id="416" r:id="rId24"/>
    <p:sldId id="329" r:id="rId25"/>
    <p:sldId id="436" r:id="rId26"/>
    <p:sldId id="452" r:id="rId27"/>
    <p:sldId id="39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B8EB"/>
    <a:srgbClr val="0099CC"/>
    <a:srgbClr val="B2B2B2"/>
    <a:srgbClr val="C0C0C0"/>
    <a:srgbClr val="DDDDDD"/>
    <a:srgbClr val="000000"/>
    <a:srgbClr val="FFFFFF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9476" autoAdjust="0"/>
    <p:restoredTop sz="92482" autoAdjust="0"/>
  </p:normalViewPr>
  <p:slideViewPr>
    <p:cSldViewPr>
      <p:cViewPr>
        <p:scale>
          <a:sx n="55" d="100"/>
          <a:sy n="55" d="100"/>
        </p:scale>
        <p:origin x="-2021" y="-59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71D207-44B0-464D-B339-DC0BB4BC4B9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7A077-7E89-4DB5-93B4-1DFA2B23AE4D}">
      <dgm:prSet phldrT="[Текст]" custT="1"/>
      <dgm:spPr>
        <a:solidFill>
          <a:srgbClr val="FDB1ED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Задача педагогической работы на прогулке состоит в обеспечении</a:t>
          </a:r>
          <a:endParaRPr lang="ru-RU" sz="1800" b="1" i="1" dirty="0">
            <a:solidFill>
              <a:schemeClr val="tx1"/>
            </a:solidFill>
          </a:endParaRPr>
        </a:p>
      </dgm:t>
    </dgm:pt>
    <dgm:pt modelId="{25E24311-85AC-49D4-9EB1-EA02CF591647}" type="parTrans" cxnId="{95B37C84-E60C-47B5-B7E3-5AF9355C73CF}">
      <dgm:prSet/>
      <dgm:spPr/>
      <dgm:t>
        <a:bodyPr/>
        <a:lstStyle/>
        <a:p>
          <a:endParaRPr lang="ru-RU"/>
        </a:p>
      </dgm:t>
    </dgm:pt>
    <dgm:pt modelId="{2241AE6A-B892-45C2-B2B0-A128D919C49C}" type="sibTrans" cxnId="{95B37C84-E60C-47B5-B7E3-5AF9355C73CF}">
      <dgm:prSet/>
      <dgm:spPr/>
      <dgm:t>
        <a:bodyPr/>
        <a:lstStyle/>
        <a:p>
          <a:endParaRPr lang="ru-RU"/>
        </a:p>
      </dgm:t>
    </dgm:pt>
    <dgm:pt modelId="{D10726C7-E348-4B75-ADCE-09608E0DF55C}">
      <dgm:prSet phldrT="[Текст]" custT="1"/>
      <dgm:spPr>
        <a:solidFill>
          <a:srgbClr val="64E3FC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Интересной деятельности детей</a:t>
          </a:r>
          <a:endParaRPr lang="ru-RU" sz="1800" b="1" i="1" dirty="0">
            <a:solidFill>
              <a:schemeClr val="tx1"/>
            </a:solidFill>
          </a:endParaRPr>
        </a:p>
      </dgm:t>
    </dgm:pt>
    <dgm:pt modelId="{6D1926E0-865E-4D96-A058-BA01A0E56065}" type="parTrans" cxnId="{8C660533-2883-4D99-8C10-A169711A250B}">
      <dgm:prSet/>
      <dgm:spPr/>
      <dgm:t>
        <a:bodyPr/>
        <a:lstStyle/>
        <a:p>
          <a:endParaRPr lang="ru-RU"/>
        </a:p>
      </dgm:t>
    </dgm:pt>
    <dgm:pt modelId="{C23772D6-6AB7-4004-9D31-EF5E30C86B89}" type="sibTrans" cxnId="{8C660533-2883-4D99-8C10-A169711A250B}">
      <dgm:prSet/>
      <dgm:spPr/>
      <dgm:t>
        <a:bodyPr/>
        <a:lstStyle/>
        <a:p>
          <a:endParaRPr lang="ru-RU"/>
        </a:p>
      </dgm:t>
    </dgm:pt>
    <dgm:pt modelId="{285F9360-4C26-41A1-868C-32C20EAE33AE}">
      <dgm:prSet phldrT="[Текст]" custT="1"/>
      <dgm:spPr>
        <a:solidFill>
          <a:srgbClr val="63F77C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Содержательной деятельности детей</a:t>
          </a:r>
          <a:endParaRPr lang="ru-RU" sz="1800" b="1" i="1" dirty="0">
            <a:solidFill>
              <a:schemeClr val="tx1"/>
            </a:solidFill>
          </a:endParaRPr>
        </a:p>
      </dgm:t>
    </dgm:pt>
    <dgm:pt modelId="{13E48A3C-5A95-4EDD-AC4F-4DA3B3266FC9}" type="parTrans" cxnId="{4DE36D76-36B4-4DB8-B3D4-E6922144C366}">
      <dgm:prSet/>
      <dgm:spPr/>
      <dgm:t>
        <a:bodyPr/>
        <a:lstStyle/>
        <a:p>
          <a:endParaRPr lang="ru-RU"/>
        </a:p>
      </dgm:t>
    </dgm:pt>
    <dgm:pt modelId="{2C3213B5-8B65-4A76-8D5E-4589A49796A0}" type="sibTrans" cxnId="{4DE36D76-36B4-4DB8-B3D4-E6922144C366}">
      <dgm:prSet/>
      <dgm:spPr/>
      <dgm:t>
        <a:bodyPr/>
        <a:lstStyle/>
        <a:p>
          <a:endParaRPr lang="ru-RU"/>
        </a:p>
      </dgm:t>
    </dgm:pt>
    <dgm:pt modelId="{0145AD3A-5033-42FD-92B9-5F194B1F9DFC}">
      <dgm:prSet phldrT="[Текст]" custT="1"/>
      <dgm:spPr>
        <a:solidFill>
          <a:srgbClr val="FFC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Активной деятельности детей</a:t>
          </a:r>
          <a:endParaRPr lang="ru-RU" sz="1800" b="1" i="1" dirty="0">
            <a:solidFill>
              <a:schemeClr val="tx1"/>
            </a:solidFill>
          </a:endParaRPr>
        </a:p>
      </dgm:t>
    </dgm:pt>
    <dgm:pt modelId="{B15D951E-9E49-4132-949B-5B9A2B37C3DB}" type="parTrans" cxnId="{994BD283-C7D8-4BCE-8BDB-B25FBD875B16}">
      <dgm:prSet/>
      <dgm:spPr/>
      <dgm:t>
        <a:bodyPr/>
        <a:lstStyle/>
        <a:p>
          <a:endParaRPr lang="ru-RU"/>
        </a:p>
      </dgm:t>
    </dgm:pt>
    <dgm:pt modelId="{C58E0C24-5197-4478-931A-9B2C401921B2}" type="sibTrans" cxnId="{994BD283-C7D8-4BCE-8BDB-B25FBD875B16}">
      <dgm:prSet/>
      <dgm:spPr/>
      <dgm:t>
        <a:bodyPr/>
        <a:lstStyle/>
        <a:p>
          <a:endParaRPr lang="ru-RU"/>
        </a:p>
      </dgm:t>
    </dgm:pt>
    <dgm:pt modelId="{EA37FFF5-64DB-4EA3-BAB2-9354DD59B9FF}">
      <dgm:prSet phldrT="[Текст]" custT="1"/>
      <dgm:spPr>
        <a:solidFill>
          <a:srgbClr val="E5FB61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Разнообразной деятельности детей</a:t>
          </a:r>
          <a:endParaRPr lang="ru-RU" sz="1800" b="1" i="1" dirty="0">
            <a:solidFill>
              <a:schemeClr val="tx1"/>
            </a:solidFill>
          </a:endParaRPr>
        </a:p>
      </dgm:t>
    </dgm:pt>
    <dgm:pt modelId="{BC3C3BF7-B37D-4BDC-8106-769D1F899AEC}" type="parTrans" cxnId="{766BDAA8-4B80-4365-AD68-74D22223C2AD}">
      <dgm:prSet/>
      <dgm:spPr/>
      <dgm:t>
        <a:bodyPr/>
        <a:lstStyle/>
        <a:p>
          <a:endParaRPr lang="ru-RU"/>
        </a:p>
      </dgm:t>
    </dgm:pt>
    <dgm:pt modelId="{302C774F-3448-41F9-992B-3E77A92CE1F0}" type="sibTrans" cxnId="{766BDAA8-4B80-4365-AD68-74D22223C2AD}">
      <dgm:prSet/>
      <dgm:spPr/>
      <dgm:t>
        <a:bodyPr/>
        <a:lstStyle/>
        <a:p>
          <a:endParaRPr lang="ru-RU"/>
        </a:p>
      </dgm:t>
    </dgm:pt>
    <dgm:pt modelId="{4E386342-A0B5-4DC2-8ADC-3B7E3B8D5F3A}" type="pres">
      <dgm:prSet presAssocID="{2B71D207-44B0-464D-B339-DC0BB4BC4B9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7DB904-A182-445E-A00B-2667E33EDE16}" type="pres">
      <dgm:prSet presAssocID="{E337A077-7E89-4DB5-93B4-1DFA2B23AE4D}" presName="centerShape" presStyleLbl="node0" presStyleIdx="0" presStyleCnt="1" custScaleX="175498" custScaleY="114474" custLinFactNeighborX="-981" custLinFactNeighborY="875"/>
      <dgm:spPr/>
      <dgm:t>
        <a:bodyPr/>
        <a:lstStyle/>
        <a:p>
          <a:endParaRPr lang="ru-RU"/>
        </a:p>
      </dgm:t>
    </dgm:pt>
    <dgm:pt modelId="{789E18E2-3B8A-464C-B6C4-670AA54A0C9B}" type="pres">
      <dgm:prSet presAssocID="{D10726C7-E348-4B75-ADCE-09608E0DF55C}" presName="node" presStyleLbl="node1" presStyleIdx="0" presStyleCnt="4" custScaleX="213330" custScaleY="114378" custRadScaleRad="86048" custRadScaleInc="-9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3BC10-9D23-454E-9238-80D96106F11F}" type="pres">
      <dgm:prSet presAssocID="{D10726C7-E348-4B75-ADCE-09608E0DF55C}" presName="dummy" presStyleCnt="0"/>
      <dgm:spPr/>
    </dgm:pt>
    <dgm:pt modelId="{E47A78CA-1F5A-4DD7-9C73-7933000E2C31}" type="pres">
      <dgm:prSet presAssocID="{C23772D6-6AB7-4004-9D31-EF5E30C86B89}" presName="sibTrans" presStyleLbl="sibTrans2D1" presStyleIdx="0" presStyleCnt="4"/>
      <dgm:spPr/>
      <dgm:t>
        <a:bodyPr/>
        <a:lstStyle/>
        <a:p>
          <a:endParaRPr lang="ru-RU"/>
        </a:p>
      </dgm:t>
    </dgm:pt>
    <dgm:pt modelId="{48A02509-2B53-49E4-8CF7-B9624F2F6373}" type="pres">
      <dgm:prSet presAssocID="{285F9360-4C26-41A1-868C-32C20EAE33AE}" presName="node" presStyleLbl="node1" presStyleIdx="1" presStyleCnt="4" custScaleX="241341" custScaleY="110531" custRadScaleRad="129487" custRadScaleInc="1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DB9A5-5217-4720-9818-C9D220FD40A5}" type="pres">
      <dgm:prSet presAssocID="{285F9360-4C26-41A1-868C-32C20EAE33AE}" presName="dummy" presStyleCnt="0"/>
      <dgm:spPr/>
    </dgm:pt>
    <dgm:pt modelId="{4B3F637F-E292-43F2-BF69-20BDFED61927}" type="pres">
      <dgm:prSet presAssocID="{2C3213B5-8B65-4A76-8D5E-4589A49796A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08BA183-5877-4B56-87CC-2BFB7B980934}" type="pres">
      <dgm:prSet presAssocID="{0145AD3A-5033-42FD-92B9-5F194B1F9DFC}" presName="node" presStyleLbl="node1" presStyleIdx="2" presStyleCnt="4" custScaleX="262977" custScaleY="113168" custRadScaleRad="85910" custRadScaleInc="5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4DBB42-6F9C-4C26-9A30-C3E5022DCAA7}" type="pres">
      <dgm:prSet presAssocID="{0145AD3A-5033-42FD-92B9-5F194B1F9DFC}" presName="dummy" presStyleCnt="0"/>
      <dgm:spPr/>
    </dgm:pt>
    <dgm:pt modelId="{CD02C872-2200-4668-A142-2864F12AC6B7}" type="pres">
      <dgm:prSet presAssocID="{C58E0C24-5197-4478-931A-9B2C401921B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A9893BF6-4B1F-4512-B14A-4D11AB72AE90}" type="pres">
      <dgm:prSet presAssocID="{EA37FFF5-64DB-4EA3-BAB2-9354DD59B9FF}" presName="node" presStyleLbl="node1" presStyleIdx="3" presStyleCnt="4" custScaleX="249852" custScaleY="110791" custRadScaleRad="153637" custRadScaleInc="8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3411E-F26A-4D2C-8A1B-01F0D851697C}" type="pres">
      <dgm:prSet presAssocID="{EA37FFF5-64DB-4EA3-BAB2-9354DD59B9FF}" presName="dummy" presStyleCnt="0"/>
      <dgm:spPr/>
    </dgm:pt>
    <dgm:pt modelId="{F3B2D94C-DBF6-45F2-AFFC-F5E013B248A5}" type="pres">
      <dgm:prSet presAssocID="{302C774F-3448-41F9-992B-3E77A92CE1F0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5FB47DB6-76FC-476E-A143-4DBE3816A922}" type="presOf" srcId="{285F9360-4C26-41A1-868C-32C20EAE33AE}" destId="{48A02509-2B53-49E4-8CF7-B9624F2F6373}" srcOrd="0" destOrd="0" presId="urn:microsoft.com/office/officeart/2005/8/layout/radial6"/>
    <dgm:cxn modelId="{994BD283-C7D8-4BCE-8BDB-B25FBD875B16}" srcId="{E337A077-7E89-4DB5-93B4-1DFA2B23AE4D}" destId="{0145AD3A-5033-42FD-92B9-5F194B1F9DFC}" srcOrd="2" destOrd="0" parTransId="{B15D951E-9E49-4132-949B-5B9A2B37C3DB}" sibTransId="{C58E0C24-5197-4478-931A-9B2C401921B2}"/>
    <dgm:cxn modelId="{2ADD605C-1C01-46B2-9540-E703D4BA64E3}" type="presOf" srcId="{C23772D6-6AB7-4004-9D31-EF5E30C86B89}" destId="{E47A78CA-1F5A-4DD7-9C73-7933000E2C31}" srcOrd="0" destOrd="0" presId="urn:microsoft.com/office/officeart/2005/8/layout/radial6"/>
    <dgm:cxn modelId="{4DE36D76-36B4-4DB8-B3D4-E6922144C366}" srcId="{E337A077-7E89-4DB5-93B4-1DFA2B23AE4D}" destId="{285F9360-4C26-41A1-868C-32C20EAE33AE}" srcOrd="1" destOrd="0" parTransId="{13E48A3C-5A95-4EDD-AC4F-4DA3B3266FC9}" sibTransId="{2C3213B5-8B65-4A76-8D5E-4589A49796A0}"/>
    <dgm:cxn modelId="{95B37C84-E60C-47B5-B7E3-5AF9355C73CF}" srcId="{2B71D207-44B0-464D-B339-DC0BB4BC4B97}" destId="{E337A077-7E89-4DB5-93B4-1DFA2B23AE4D}" srcOrd="0" destOrd="0" parTransId="{25E24311-85AC-49D4-9EB1-EA02CF591647}" sibTransId="{2241AE6A-B892-45C2-B2B0-A128D919C49C}"/>
    <dgm:cxn modelId="{7DEE5252-ABDA-42D5-B9D4-3B98BBF5DA8F}" type="presOf" srcId="{302C774F-3448-41F9-992B-3E77A92CE1F0}" destId="{F3B2D94C-DBF6-45F2-AFFC-F5E013B248A5}" srcOrd="0" destOrd="0" presId="urn:microsoft.com/office/officeart/2005/8/layout/radial6"/>
    <dgm:cxn modelId="{766BDAA8-4B80-4365-AD68-74D22223C2AD}" srcId="{E337A077-7E89-4DB5-93B4-1DFA2B23AE4D}" destId="{EA37FFF5-64DB-4EA3-BAB2-9354DD59B9FF}" srcOrd="3" destOrd="0" parTransId="{BC3C3BF7-B37D-4BDC-8106-769D1F899AEC}" sibTransId="{302C774F-3448-41F9-992B-3E77A92CE1F0}"/>
    <dgm:cxn modelId="{F2C715DE-CA98-42AC-97A2-32F4FD70F0B7}" type="presOf" srcId="{0145AD3A-5033-42FD-92B9-5F194B1F9DFC}" destId="{008BA183-5877-4B56-87CC-2BFB7B980934}" srcOrd="0" destOrd="0" presId="urn:microsoft.com/office/officeart/2005/8/layout/radial6"/>
    <dgm:cxn modelId="{F21B677A-2DB3-49F4-8927-42D921CC223E}" type="presOf" srcId="{2C3213B5-8B65-4A76-8D5E-4589A49796A0}" destId="{4B3F637F-E292-43F2-BF69-20BDFED61927}" srcOrd="0" destOrd="0" presId="urn:microsoft.com/office/officeart/2005/8/layout/radial6"/>
    <dgm:cxn modelId="{4A3673ED-6668-4169-82D7-182681DE629F}" type="presOf" srcId="{2B71D207-44B0-464D-B339-DC0BB4BC4B97}" destId="{4E386342-A0B5-4DC2-8ADC-3B7E3B8D5F3A}" srcOrd="0" destOrd="0" presId="urn:microsoft.com/office/officeart/2005/8/layout/radial6"/>
    <dgm:cxn modelId="{B8DCF86D-D6EF-4EEA-A0B4-E186BD60A02C}" type="presOf" srcId="{EA37FFF5-64DB-4EA3-BAB2-9354DD59B9FF}" destId="{A9893BF6-4B1F-4512-B14A-4D11AB72AE90}" srcOrd="0" destOrd="0" presId="urn:microsoft.com/office/officeart/2005/8/layout/radial6"/>
    <dgm:cxn modelId="{FC9415A8-55D3-41C2-B2B4-C4A90E336C50}" type="presOf" srcId="{C58E0C24-5197-4478-931A-9B2C401921B2}" destId="{CD02C872-2200-4668-A142-2864F12AC6B7}" srcOrd="0" destOrd="0" presId="urn:microsoft.com/office/officeart/2005/8/layout/radial6"/>
    <dgm:cxn modelId="{30F896E0-A6F2-4385-BFDF-D32D8372E753}" type="presOf" srcId="{E337A077-7E89-4DB5-93B4-1DFA2B23AE4D}" destId="{167DB904-A182-445E-A00B-2667E33EDE16}" srcOrd="0" destOrd="0" presId="urn:microsoft.com/office/officeart/2005/8/layout/radial6"/>
    <dgm:cxn modelId="{5447D055-0CC9-435F-A774-E5BD1462E027}" type="presOf" srcId="{D10726C7-E348-4B75-ADCE-09608E0DF55C}" destId="{789E18E2-3B8A-464C-B6C4-670AA54A0C9B}" srcOrd="0" destOrd="0" presId="urn:microsoft.com/office/officeart/2005/8/layout/radial6"/>
    <dgm:cxn modelId="{8C660533-2883-4D99-8C10-A169711A250B}" srcId="{E337A077-7E89-4DB5-93B4-1DFA2B23AE4D}" destId="{D10726C7-E348-4B75-ADCE-09608E0DF55C}" srcOrd="0" destOrd="0" parTransId="{6D1926E0-865E-4D96-A058-BA01A0E56065}" sibTransId="{C23772D6-6AB7-4004-9D31-EF5E30C86B89}"/>
    <dgm:cxn modelId="{C91D59C2-A766-47BA-8A4A-FE636291FE80}" type="presParOf" srcId="{4E386342-A0B5-4DC2-8ADC-3B7E3B8D5F3A}" destId="{167DB904-A182-445E-A00B-2667E33EDE16}" srcOrd="0" destOrd="0" presId="urn:microsoft.com/office/officeart/2005/8/layout/radial6"/>
    <dgm:cxn modelId="{0933A00E-33B4-4228-9172-248B694A5A7F}" type="presParOf" srcId="{4E386342-A0B5-4DC2-8ADC-3B7E3B8D5F3A}" destId="{789E18E2-3B8A-464C-B6C4-670AA54A0C9B}" srcOrd="1" destOrd="0" presId="urn:microsoft.com/office/officeart/2005/8/layout/radial6"/>
    <dgm:cxn modelId="{864EEC8D-AFEA-49F8-9F83-DF23EDB30026}" type="presParOf" srcId="{4E386342-A0B5-4DC2-8ADC-3B7E3B8D5F3A}" destId="{D763BC10-9D23-454E-9238-80D96106F11F}" srcOrd="2" destOrd="0" presId="urn:microsoft.com/office/officeart/2005/8/layout/radial6"/>
    <dgm:cxn modelId="{74B5562C-6E00-467B-83DB-AE8AD38EE433}" type="presParOf" srcId="{4E386342-A0B5-4DC2-8ADC-3B7E3B8D5F3A}" destId="{E47A78CA-1F5A-4DD7-9C73-7933000E2C31}" srcOrd="3" destOrd="0" presId="urn:microsoft.com/office/officeart/2005/8/layout/radial6"/>
    <dgm:cxn modelId="{4B4F60AB-54F4-4402-ACA9-E28D2B69A4E8}" type="presParOf" srcId="{4E386342-A0B5-4DC2-8ADC-3B7E3B8D5F3A}" destId="{48A02509-2B53-49E4-8CF7-B9624F2F6373}" srcOrd="4" destOrd="0" presId="urn:microsoft.com/office/officeart/2005/8/layout/radial6"/>
    <dgm:cxn modelId="{C2CB72F8-EBF8-47B0-BB62-87972C4CF61C}" type="presParOf" srcId="{4E386342-A0B5-4DC2-8ADC-3B7E3B8D5F3A}" destId="{2A0DB9A5-5217-4720-9818-C9D220FD40A5}" srcOrd="5" destOrd="0" presId="urn:microsoft.com/office/officeart/2005/8/layout/radial6"/>
    <dgm:cxn modelId="{7F6FEFEA-17F9-4190-BA01-6B5CC1ECEA8C}" type="presParOf" srcId="{4E386342-A0B5-4DC2-8ADC-3B7E3B8D5F3A}" destId="{4B3F637F-E292-43F2-BF69-20BDFED61927}" srcOrd="6" destOrd="0" presId="urn:microsoft.com/office/officeart/2005/8/layout/radial6"/>
    <dgm:cxn modelId="{9C4613A2-FCA0-4A15-8AC4-442FC3EEE3BF}" type="presParOf" srcId="{4E386342-A0B5-4DC2-8ADC-3B7E3B8D5F3A}" destId="{008BA183-5877-4B56-87CC-2BFB7B980934}" srcOrd="7" destOrd="0" presId="urn:microsoft.com/office/officeart/2005/8/layout/radial6"/>
    <dgm:cxn modelId="{A224B1EE-ABD9-4FBB-903C-0A6EE4822A81}" type="presParOf" srcId="{4E386342-A0B5-4DC2-8ADC-3B7E3B8D5F3A}" destId="{4E4DBB42-6F9C-4C26-9A30-C3E5022DCAA7}" srcOrd="8" destOrd="0" presId="urn:microsoft.com/office/officeart/2005/8/layout/radial6"/>
    <dgm:cxn modelId="{BD5C27A2-04F0-4824-8CE7-45EF7DEA0AA7}" type="presParOf" srcId="{4E386342-A0B5-4DC2-8ADC-3B7E3B8D5F3A}" destId="{CD02C872-2200-4668-A142-2864F12AC6B7}" srcOrd="9" destOrd="0" presId="urn:microsoft.com/office/officeart/2005/8/layout/radial6"/>
    <dgm:cxn modelId="{F1FFF53F-9F22-46AE-9B93-D4EFD00F3357}" type="presParOf" srcId="{4E386342-A0B5-4DC2-8ADC-3B7E3B8D5F3A}" destId="{A9893BF6-4B1F-4512-B14A-4D11AB72AE90}" srcOrd="10" destOrd="0" presId="urn:microsoft.com/office/officeart/2005/8/layout/radial6"/>
    <dgm:cxn modelId="{98888EF1-1C47-44CD-8707-C42F7AFAD75B}" type="presParOf" srcId="{4E386342-A0B5-4DC2-8ADC-3B7E3B8D5F3A}" destId="{0543411E-F26A-4D2C-8A1B-01F0D851697C}" srcOrd="11" destOrd="0" presId="urn:microsoft.com/office/officeart/2005/8/layout/radial6"/>
    <dgm:cxn modelId="{D7B127BA-6719-4200-AE99-3FF5A7D99FE5}" type="presParOf" srcId="{4E386342-A0B5-4DC2-8ADC-3B7E3B8D5F3A}" destId="{F3B2D94C-DBF6-45F2-AFFC-F5E013B248A5}" srcOrd="12" destOrd="0" presId="urn:microsoft.com/office/officeart/2005/8/layout/radial6"/>
  </dgm:cxnLst>
  <dgm:bg>
    <a:solidFill>
      <a:schemeClr val="accent3">
        <a:lumMod val="60000"/>
        <a:lumOff val="40000"/>
        <a:alpha val="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91DF3F-983A-4CAC-9141-3EE4C0DA89AF}" type="doc">
      <dgm:prSet loTypeId="urn:microsoft.com/office/officeart/2005/8/layout/venn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41498BF-0E02-4009-BA24-D6D63A077C5F}">
      <dgm:prSet phldrT="[Текст]" custT="1"/>
      <dgm:spPr/>
      <dgm:t>
        <a:bodyPr vert="horz"/>
        <a:lstStyle/>
        <a:p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Традиционная</a:t>
          </a:r>
          <a:endParaRPr lang="ru-RU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C535A-5E05-493C-9882-138ACC496049}" type="parTrans" cxnId="{2427C213-F448-4919-8312-3DB2A6914808}">
      <dgm:prSet/>
      <dgm:spPr/>
      <dgm:t>
        <a:bodyPr/>
        <a:lstStyle/>
        <a:p>
          <a:endParaRPr lang="ru-RU"/>
        </a:p>
      </dgm:t>
    </dgm:pt>
    <dgm:pt modelId="{EBA21233-3D72-418A-9148-D83C6BE740FD}" type="sibTrans" cxnId="{2427C213-F448-4919-8312-3DB2A6914808}">
      <dgm:prSet/>
      <dgm:spPr/>
      <dgm:t>
        <a:bodyPr/>
        <a:lstStyle/>
        <a:p>
          <a:endParaRPr lang="ru-RU"/>
        </a:p>
      </dgm:t>
    </dgm:pt>
    <dgm:pt modelId="{318B2E31-8F03-4F2E-A242-DD7B49AAC9CA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Целевая</a:t>
          </a:r>
          <a:endParaRPr lang="ru-RU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838D0-3D0F-4E90-88F9-38F779F2ECCD}" type="parTrans" cxnId="{AFA49287-2C7B-41AB-8BB7-3D0A533EDAFB}">
      <dgm:prSet/>
      <dgm:spPr/>
      <dgm:t>
        <a:bodyPr/>
        <a:lstStyle/>
        <a:p>
          <a:endParaRPr lang="ru-RU"/>
        </a:p>
      </dgm:t>
    </dgm:pt>
    <dgm:pt modelId="{FC720696-FA8B-43F4-A253-E5C9BE47AF22}" type="sibTrans" cxnId="{AFA49287-2C7B-41AB-8BB7-3D0A533EDAFB}">
      <dgm:prSet/>
      <dgm:spPr/>
      <dgm:t>
        <a:bodyPr/>
        <a:lstStyle/>
        <a:p>
          <a:endParaRPr lang="ru-RU"/>
        </a:p>
      </dgm:t>
    </dgm:pt>
    <dgm:pt modelId="{ED07AAC4-56E7-4231-89BB-097953E71C78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Экскурсия</a:t>
          </a:r>
          <a:endParaRPr lang="ru-RU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DDEAE-58EA-4C36-9619-F4A8DB052B52}" type="parTrans" cxnId="{8ADB29A5-F4F4-4372-9CBD-779A9EDB0F0F}">
      <dgm:prSet/>
      <dgm:spPr/>
      <dgm:t>
        <a:bodyPr/>
        <a:lstStyle/>
        <a:p>
          <a:endParaRPr lang="ru-RU"/>
        </a:p>
      </dgm:t>
    </dgm:pt>
    <dgm:pt modelId="{581F39F1-173F-4E46-B885-22825DF0232F}" type="sibTrans" cxnId="{8ADB29A5-F4F4-4372-9CBD-779A9EDB0F0F}">
      <dgm:prSet/>
      <dgm:spPr/>
      <dgm:t>
        <a:bodyPr/>
        <a:lstStyle/>
        <a:p>
          <a:endParaRPr lang="ru-RU"/>
        </a:p>
      </dgm:t>
    </dgm:pt>
    <dgm:pt modelId="{7DEC1B2D-AC67-4172-BFCE-CDABEFB7430A}">
      <dgm:prSet phldrT="[Текст]" custT="1"/>
      <dgm:spPr/>
      <dgm:t>
        <a:bodyPr/>
        <a:lstStyle/>
        <a:p>
          <a:pPr marL="0" indent="0">
            <a:tabLst/>
          </a:pP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Тематическая</a:t>
          </a:r>
        </a:p>
      </dgm:t>
    </dgm:pt>
    <dgm:pt modelId="{D1499256-855A-4E8D-BCFB-029480698301}" type="sibTrans" cxnId="{80A1DFFA-F1A5-4B67-AA83-444817B97259}">
      <dgm:prSet/>
      <dgm:spPr/>
      <dgm:t>
        <a:bodyPr/>
        <a:lstStyle/>
        <a:p>
          <a:endParaRPr lang="ru-RU"/>
        </a:p>
      </dgm:t>
    </dgm:pt>
    <dgm:pt modelId="{1F6E1042-502A-44C6-A9CA-57140220AED3}" type="parTrans" cxnId="{80A1DFFA-F1A5-4B67-AA83-444817B97259}">
      <dgm:prSet/>
      <dgm:spPr/>
      <dgm:t>
        <a:bodyPr/>
        <a:lstStyle/>
        <a:p>
          <a:endParaRPr lang="ru-RU"/>
        </a:p>
      </dgm:t>
    </dgm:pt>
    <dgm:pt modelId="{C537068A-B867-48AC-B9B8-5CFC987B7EBC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Поход</a:t>
          </a:r>
          <a:endParaRPr lang="ru-RU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8E9BD-A582-457E-9A4D-0F83DD649155}" type="parTrans" cxnId="{5EAB62B2-04FF-4D61-9663-55785C165702}">
      <dgm:prSet/>
      <dgm:spPr/>
      <dgm:t>
        <a:bodyPr/>
        <a:lstStyle/>
        <a:p>
          <a:endParaRPr lang="ru-RU"/>
        </a:p>
      </dgm:t>
    </dgm:pt>
    <dgm:pt modelId="{00F74F03-C2D9-41D5-B629-E659B698FC85}" type="sibTrans" cxnId="{5EAB62B2-04FF-4D61-9663-55785C165702}">
      <dgm:prSet/>
      <dgm:spPr/>
      <dgm:t>
        <a:bodyPr/>
        <a:lstStyle/>
        <a:p>
          <a:endParaRPr lang="ru-RU"/>
        </a:p>
      </dgm:t>
    </dgm:pt>
    <dgm:pt modelId="{099E6A69-0DCA-4F4E-B7D0-9D19A5CC026D}" type="pres">
      <dgm:prSet presAssocID="{4191DF3F-983A-4CAC-9141-3EE4C0DA89A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761F8A-537D-45F4-9EA4-B54628F7A4BC}" type="pres">
      <dgm:prSet presAssocID="{4191DF3F-983A-4CAC-9141-3EE4C0DA89AF}" presName="comp1" presStyleCnt="0"/>
      <dgm:spPr/>
      <dgm:t>
        <a:bodyPr/>
        <a:lstStyle/>
        <a:p>
          <a:endParaRPr lang="ru-RU"/>
        </a:p>
      </dgm:t>
    </dgm:pt>
    <dgm:pt modelId="{963E98C2-3367-4935-911C-5FD896C9E11D}" type="pres">
      <dgm:prSet presAssocID="{4191DF3F-983A-4CAC-9141-3EE4C0DA89AF}" presName="circle1" presStyleLbl="node1" presStyleIdx="0" presStyleCnt="5" custScaleX="151949" custScaleY="80535" custLinFactNeighborX="0" custLinFactNeighborY="5783"/>
      <dgm:spPr/>
      <dgm:t>
        <a:bodyPr/>
        <a:lstStyle/>
        <a:p>
          <a:endParaRPr lang="ru-RU"/>
        </a:p>
      </dgm:t>
    </dgm:pt>
    <dgm:pt modelId="{9CFA96F1-3343-4A14-AF90-4F302015C14E}" type="pres">
      <dgm:prSet presAssocID="{4191DF3F-983A-4CAC-9141-3EE4C0DA89AF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D56DE-A710-4016-93E4-6AF67A497617}" type="pres">
      <dgm:prSet presAssocID="{4191DF3F-983A-4CAC-9141-3EE4C0DA89AF}" presName="comp2" presStyleCnt="0"/>
      <dgm:spPr/>
      <dgm:t>
        <a:bodyPr/>
        <a:lstStyle/>
        <a:p>
          <a:endParaRPr lang="ru-RU"/>
        </a:p>
      </dgm:t>
    </dgm:pt>
    <dgm:pt modelId="{12FABB42-29DC-4D41-97AA-A79EDB949E1E}" type="pres">
      <dgm:prSet presAssocID="{4191DF3F-983A-4CAC-9141-3EE4C0DA89AF}" presName="circle2" presStyleLbl="node1" presStyleIdx="1" presStyleCnt="5" custScaleX="178763" custScaleY="71783" custLinFactNeighborX="-1868" custLinFactNeighborY="3013"/>
      <dgm:spPr/>
      <dgm:t>
        <a:bodyPr/>
        <a:lstStyle/>
        <a:p>
          <a:endParaRPr lang="ru-RU"/>
        </a:p>
      </dgm:t>
    </dgm:pt>
    <dgm:pt modelId="{B59D08C1-C98C-4381-AFAD-7345A67FD9B7}" type="pres">
      <dgm:prSet presAssocID="{4191DF3F-983A-4CAC-9141-3EE4C0DA89AF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44A21-CC90-4538-B745-BE4D7DA22809}" type="pres">
      <dgm:prSet presAssocID="{4191DF3F-983A-4CAC-9141-3EE4C0DA89AF}" presName="comp3" presStyleCnt="0"/>
      <dgm:spPr/>
      <dgm:t>
        <a:bodyPr/>
        <a:lstStyle/>
        <a:p>
          <a:endParaRPr lang="ru-RU"/>
        </a:p>
      </dgm:t>
    </dgm:pt>
    <dgm:pt modelId="{A8B5FA73-8359-476A-91DD-52925949472A}" type="pres">
      <dgm:prSet presAssocID="{4191DF3F-983A-4CAC-9141-3EE4C0DA89AF}" presName="circle3" presStyleLbl="node1" presStyleIdx="2" presStyleCnt="5" custScaleX="206594" custScaleY="70583" custLinFactNeighborX="2183" custLinFactNeighborY="2472"/>
      <dgm:spPr/>
      <dgm:t>
        <a:bodyPr/>
        <a:lstStyle/>
        <a:p>
          <a:endParaRPr lang="ru-RU"/>
        </a:p>
      </dgm:t>
    </dgm:pt>
    <dgm:pt modelId="{20C8DF7D-A36D-4E82-A23C-3CF0B768BAA4}" type="pres">
      <dgm:prSet presAssocID="{4191DF3F-983A-4CAC-9141-3EE4C0DA89AF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E2538E-0FD1-4372-A11C-67A6A2C84F53}" type="pres">
      <dgm:prSet presAssocID="{4191DF3F-983A-4CAC-9141-3EE4C0DA89AF}" presName="comp4" presStyleCnt="0"/>
      <dgm:spPr/>
      <dgm:t>
        <a:bodyPr/>
        <a:lstStyle/>
        <a:p>
          <a:endParaRPr lang="ru-RU"/>
        </a:p>
      </dgm:t>
    </dgm:pt>
    <dgm:pt modelId="{04175312-5DCE-4B17-BCC0-CEF6BB07F36B}" type="pres">
      <dgm:prSet presAssocID="{4191DF3F-983A-4CAC-9141-3EE4C0DA89AF}" presName="circle4" presStyleLbl="node1" presStyleIdx="3" presStyleCnt="5" custScaleX="236577" custScaleY="68417" custLinFactNeighborX="-956" custLinFactNeighborY="4776"/>
      <dgm:spPr/>
      <dgm:t>
        <a:bodyPr/>
        <a:lstStyle/>
        <a:p>
          <a:endParaRPr lang="ru-RU"/>
        </a:p>
      </dgm:t>
    </dgm:pt>
    <dgm:pt modelId="{75B6B91E-3445-4A97-9632-C595AB6BB752}" type="pres">
      <dgm:prSet presAssocID="{4191DF3F-983A-4CAC-9141-3EE4C0DA89AF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EDAEF-2EDE-4E05-8CC3-D59B947C60BD}" type="pres">
      <dgm:prSet presAssocID="{4191DF3F-983A-4CAC-9141-3EE4C0DA89AF}" presName="comp5" presStyleCnt="0"/>
      <dgm:spPr/>
      <dgm:t>
        <a:bodyPr/>
        <a:lstStyle/>
        <a:p>
          <a:endParaRPr lang="ru-RU"/>
        </a:p>
      </dgm:t>
    </dgm:pt>
    <dgm:pt modelId="{B443F1F8-E28E-4098-8921-B5E166E73DE7}" type="pres">
      <dgm:prSet presAssocID="{4191DF3F-983A-4CAC-9141-3EE4C0DA89AF}" presName="circle5" presStyleLbl="node1" presStyleIdx="4" presStyleCnt="5" custScaleX="217534" custScaleY="69002" custLinFactNeighborX="3247" custLinFactNeighborY="4502"/>
      <dgm:spPr/>
      <dgm:t>
        <a:bodyPr/>
        <a:lstStyle/>
        <a:p>
          <a:endParaRPr lang="ru-RU"/>
        </a:p>
      </dgm:t>
    </dgm:pt>
    <dgm:pt modelId="{24757395-EDB9-456F-A95D-8A38A517E86D}" type="pres">
      <dgm:prSet presAssocID="{4191DF3F-983A-4CAC-9141-3EE4C0DA89AF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AB62B2-04FF-4D61-9663-55785C165702}" srcId="{4191DF3F-983A-4CAC-9141-3EE4C0DA89AF}" destId="{C537068A-B867-48AC-B9B8-5CFC987B7EBC}" srcOrd="4" destOrd="0" parTransId="{A038E9BD-A582-457E-9A4D-0F83DD649155}" sibTransId="{00F74F03-C2D9-41D5-B629-E659B698FC85}"/>
    <dgm:cxn modelId="{8ADB29A5-F4F4-4372-9CBD-779A9EDB0F0F}" srcId="{4191DF3F-983A-4CAC-9141-3EE4C0DA89AF}" destId="{ED07AAC4-56E7-4231-89BB-097953E71C78}" srcOrd="3" destOrd="0" parTransId="{4A5DDEAE-58EA-4C36-9619-F4A8DB052B52}" sibTransId="{581F39F1-173F-4E46-B885-22825DF0232F}"/>
    <dgm:cxn modelId="{80A1DFFA-F1A5-4B67-AA83-444817B97259}" srcId="{4191DF3F-983A-4CAC-9141-3EE4C0DA89AF}" destId="{7DEC1B2D-AC67-4172-BFCE-CDABEFB7430A}" srcOrd="1" destOrd="0" parTransId="{1F6E1042-502A-44C6-A9CA-57140220AED3}" sibTransId="{D1499256-855A-4E8D-BCFB-029480698301}"/>
    <dgm:cxn modelId="{C6BA9361-319D-42CE-953E-3B26A6D8174F}" type="presOf" srcId="{241498BF-0E02-4009-BA24-D6D63A077C5F}" destId="{963E98C2-3367-4935-911C-5FD896C9E11D}" srcOrd="0" destOrd="0" presId="urn:microsoft.com/office/officeart/2005/8/layout/venn2"/>
    <dgm:cxn modelId="{AFA49287-2C7B-41AB-8BB7-3D0A533EDAFB}" srcId="{4191DF3F-983A-4CAC-9141-3EE4C0DA89AF}" destId="{318B2E31-8F03-4F2E-A242-DD7B49AAC9CA}" srcOrd="2" destOrd="0" parTransId="{4EA838D0-3D0F-4E90-88F9-38F779F2ECCD}" sibTransId="{FC720696-FA8B-43F4-A253-E5C9BE47AF22}"/>
    <dgm:cxn modelId="{E41B6A92-A1C1-465C-AA31-81BD55E770D7}" type="presOf" srcId="{241498BF-0E02-4009-BA24-D6D63A077C5F}" destId="{9CFA96F1-3343-4A14-AF90-4F302015C14E}" srcOrd="1" destOrd="0" presId="urn:microsoft.com/office/officeart/2005/8/layout/venn2"/>
    <dgm:cxn modelId="{E2755649-877B-4E4D-9A5B-BE2F19D6FFF6}" type="presOf" srcId="{C537068A-B867-48AC-B9B8-5CFC987B7EBC}" destId="{24757395-EDB9-456F-A95D-8A38A517E86D}" srcOrd="1" destOrd="0" presId="urn:microsoft.com/office/officeart/2005/8/layout/venn2"/>
    <dgm:cxn modelId="{2F162FF1-EE12-4C5C-955E-140302C088CB}" type="presOf" srcId="{ED07AAC4-56E7-4231-89BB-097953E71C78}" destId="{75B6B91E-3445-4A97-9632-C595AB6BB752}" srcOrd="1" destOrd="0" presId="urn:microsoft.com/office/officeart/2005/8/layout/venn2"/>
    <dgm:cxn modelId="{5369841C-8F5C-45AB-9E98-7A4527BDA200}" type="presOf" srcId="{4191DF3F-983A-4CAC-9141-3EE4C0DA89AF}" destId="{099E6A69-0DCA-4F4E-B7D0-9D19A5CC026D}" srcOrd="0" destOrd="0" presId="urn:microsoft.com/office/officeart/2005/8/layout/venn2"/>
    <dgm:cxn modelId="{047E8130-217F-45FF-BD88-32F60F9E399D}" type="presOf" srcId="{318B2E31-8F03-4F2E-A242-DD7B49AAC9CA}" destId="{20C8DF7D-A36D-4E82-A23C-3CF0B768BAA4}" srcOrd="1" destOrd="0" presId="urn:microsoft.com/office/officeart/2005/8/layout/venn2"/>
    <dgm:cxn modelId="{6FD39E54-002D-4F30-BAC5-67528E31BC51}" type="presOf" srcId="{7DEC1B2D-AC67-4172-BFCE-CDABEFB7430A}" destId="{12FABB42-29DC-4D41-97AA-A79EDB949E1E}" srcOrd="0" destOrd="0" presId="urn:microsoft.com/office/officeart/2005/8/layout/venn2"/>
    <dgm:cxn modelId="{EABD441D-7A1A-4E6A-843E-89F9A4199E16}" type="presOf" srcId="{C537068A-B867-48AC-B9B8-5CFC987B7EBC}" destId="{B443F1F8-E28E-4098-8921-B5E166E73DE7}" srcOrd="0" destOrd="0" presId="urn:microsoft.com/office/officeart/2005/8/layout/venn2"/>
    <dgm:cxn modelId="{7AE303EB-DE32-411D-9C50-4908D1FCE226}" type="presOf" srcId="{7DEC1B2D-AC67-4172-BFCE-CDABEFB7430A}" destId="{B59D08C1-C98C-4381-AFAD-7345A67FD9B7}" srcOrd="1" destOrd="0" presId="urn:microsoft.com/office/officeart/2005/8/layout/venn2"/>
    <dgm:cxn modelId="{AF56C570-B1CA-4FB6-8F32-061A4AB29B81}" type="presOf" srcId="{318B2E31-8F03-4F2E-A242-DD7B49AAC9CA}" destId="{A8B5FA73-8359-476A-91DD-52925949472A}" srcOrd="0" destOrd="0" presId="urn:microsoft.com/office/officeart/2005/8/layout/venn2"/>
    <dgm:cxn modelId="{F3720451-22C5-4A45-A09A-3CAC92113A08}" type="presOf" srcId="{ED07AAC4-56E7-4231-89BB-097953E71C78}" destId="{04175312-5DCE-4B17-BCC0-CEF6BB07F36B}" srcOrd="0" destOrd="0" presId="urn:microsoft.com/office/officeart/2005/8/layout/venn2"/>
    <dgm:cxn modelId="{2427C213-F448-4919-8312-3DB2A6914808}" srcId="{4191DF3F-983A-4CAC-9141-3EE4C0DA89AF}" destId="{241498BF-0E02-4009-BA24-D6D63A077C5F}" srcOrd="0" destOrd="0" parTransId="{26EC535A-5E05-493C-9882-138ACC496049}" sibTransId="{EBA21233-3D72-418A-9148-D83C6BE740FD}"/>
    <dgm:cxn modelId="{495B6B9D-696F-42FF-A6BD-3F1779F0BF5B}" type="presParOf" srcId="{099E6A69-0DCA-4F4E-B7D0-9D19A5CC026D}" destId="{A0761F8A-537D-45F4-9EA4-B54628F7A4BC}" srcOrd="0" destOrd="0" presId="urn:microsoft.com/office/officeart/2005/8/layout/venn2"/>
    <dgm:cxn modelId="{4E4BCA4D-6685-40FD-A553-A5663B90CFA4}" type="presParOf" srcId="{A0761F8A-537D-45F4-9EA4-B54628F7A4BC}" destId="{963E98C2-3367-4935-911C-5FD896C9E11D}" srcOrd="0" destOrd="0" presId="urn:microsoft.com/office/officeart/2005/8/layout/venn2"/>
    <dgm:cxn modelId="{980D8090-40B1-4891-A97C-F5DC8EA4C862}" type="presParOf" srcId="{A0761F8A-537D-45F4-9EA4-B54628F7A4BC}" destId="{9CFA96F1-3343-4A14-AF90-4F302015C14E}" srcOrd="1" destOrd="0" presId="urn:microsoft.com/office/officeart/2005/8/layout/venn2"/>
    <dgm:cxn modelId="{501D077D-A02C-452A-AC6D-E572153E3F19}" type="presParOf" srcId="{099E6A69-0DCA-4F4E-B7D0-9D19A5CC026D}" destId="{BAED56DE-A710-4016-93E4-6AF67A497617}" srcOrd="1" destOrd="0" presId="urn:microsoft.com/office/officeart/2005/8/layout/venn2"/>
    <dgm:cxn modelId="{91CEFF6C-74FD-48B5-8E15-BAB82190B853}" type="presParOf" srcId="{BAED56DE-A710-4016-93E4-6AF67A497617}" destId="{12FABB42-29DC-4D41-97AA-A79EDB949E1E}" srcOrd="0" destOrd="0" presId="urn:microsoft.com/office/officeart/2005/8/layout/venn2"/>
    <dgm:cxn modelId="{279BBACF-D3B1-4EF3-96A9-5EE214525C4F}" type="presParOf" srcId="{BAED56DE-A710-4016-93E4-6AF67A497617}" destId="{B59D08C1-C98C-4381-AFAD-7345A67FD9B7}" srcOrd="1" destOrd="0" presId="urn:microsoft.com/office/officeart/2005/8/layout/venn2"/>
    <dgm:cxn modelId="{1FB588E4-9A2B-488B-8BBB-2B5F597878A8}" type="presParOf" srcId="{099E6A69-0DCA-4F4E-B7D0-9D19A5CC026D}" destId="{0E044A21-CC90-4538-B745-BE4D7DA22809}" srcOrd="2" destOrd="0" presId="urn:microsoft.com/office/officeart/2005/8/layout/venn2"/>
    <dgm:cxn modelId="{53B895BB-E237-49A4-8F0B-C381387F044D}" type="presParOf" srcId="{0E044A21-CC90-4538-B745-BE4D7DA22809}" destId="{A8B5FA73-8359-476A-91DD-52925949472A}" srcOrd="0" destOrd="0" presId="urn:microsoft.com/office/officeart/2005/8/layout/venn2"/>
    <dgm:cxn modelId="{895E93B7-5CB8-4CCB-B61F-BEAC55F2A016}" type="presParOf" srcId="{0E044A21-CC90-4538-B745-BE4D7DA22809}" destId="{20C8DF7D-A36D-4E82-A23C-3CF0B768BAA4}" srcOrd="1" destOrd="0" presId="urn:microsoft.com/office/officeart/2005/8/layout/venn2"/>
    <dgm:cxn modelId="{AC483FD0-E4F4-4E3C-8261-CB4F042322D9}" type="presParOf" srcId="{099E6A69-0DCA-4F4E-B7D0-9D19A5CC026D}" destId="{07E2538E-0FD1-4372-A11C-67A6A2C84F53}" srcOrd="3" destOrd="0" presId="urn:microsoft.com/office/officeart/2005/8/layout/venn2"/>
    <dgm:cxn modelId="{A1EB133D-77C6-492E-8B7D-837F32CCB700}" type="presParOf" srcId="{07E2538E-0FD1-4372-A11C-67A6A2C84F53}" destId="{04175312-5DCE-4B17-BCC0-CEF6BB07F36B}" srcOrd="0" destOrd="0" presId="urn:microsoft.com/office/officeart/2005/8/layout/venn2"/>
    <dgm:cxn modelId="{11EAD15B-11AC-4ED2-A2FF-D4A07B3B4DC4}" type="presParOf" srcId="{07E2538E-0FD1-4372-A11C-67A6A2C84F53}" destId="{75B6B91E-3445-4A97-9632-C595AB6BB752}" srcOrd="1" destOrd="0" presId="urn:microsoft.com/office/officeart/2005/8/layout/venn2"/>
    <dgm:cxn modelId="{73D64D8D-9E20-4F29-95A2-8E243D62B584}" type="presParOf" srcId="{099E6A69-0DCA-4F4E-B7D0-9D19A5CC026D}" destId="{10DEDAEF-2EDE-4E05-8CC3-D59B947C60BD}" srcOrd="4" destOrd="0" presId="urn:microsoft.com/office/officeart/2005/8/layout/venn2"/>
    <dgm:cxn modelId="{85BB3BD2-9EE8-4DC2-B4BE-06C190B54860}" type="presParOf" srcId="{10DEDAEF-2EDE-4E05-8CC3-D59B947C60BD}" destId="{B443F1F8-E28E-4098-8921-B5E166E73DE7}" srcOrd="0" destOrd="0" presId="urn:microsoft.com/office/officeart/2005/8/layout/venn2"/>
    <dgm:cxn modelId="{9020AF4D-C321-4316-AD13-F898AA3889D1}" type="presParOf" srcId="{10DEDAEF-2EDE-4E05-8CC3-D59B947C60BD}" destId="{24757395-EDB9-456F-A95D-8A38A517E86D}" srcOrd="1" destOrd="0" presId="urn:microsoft.com/office/officeart/2005/8/layout/venn2"/>
  </dgm:cxnLst>
  <dgm:bg>
    <a:solidFill>
      <a:srgbClr val="00B0F0">
        <a:alpha val="0"/>
      </a:srgb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B992BC-28B0-496E-BA4F-DFA8B8D55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C6E4-E5EC-4221-9C87-A2B2D1813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A2FB0-F932-43E1-9E58-D0FECC4B0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33525"/>
            <a:ext cx="8229600" cy="50196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1AC4-63A1-4516-AF7D-ADFFE5E7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33525"/>
            <a:ext cx="8229600" cy="5019675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B6E12-ECF9-43CA-8117-BF80AF9A0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FB29-3BC0-4A30-98BB-CD41A917E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6A04-4BB2-4D43-9049-DC315860A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5F3E-25BB-46B7-B069-B1FD9DBC9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359E-DDFD-4F99-84D6-655A2013E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2FFF8-73D4-49BE-BD24-19D7FE3CE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5F19-6236-4D98-9CC3-D451B9AAC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D5AE-A3BD-484F-A607-6CD47F8F5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172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9F61-E11E-4B44-9921-814BC88AD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"/>
          <p:cNvGrpSpPr>
            <a:grpSpLocks/>
          </p:cNvGrpSpPr>
          <p:nvPr/>
        </p:nvGrpSpPr>
        <p:grpSpPr bwMode="auto">
          <a:xfrm>
            <a:off x="0" y="0"/>
            <a:ext cx="9144000" cy="1447800"/>
            <a:chOff x="0" y="0"/>
            <a:chExt cx="5760" cy="912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24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8627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" name="Rectangle 8"/>
            <p:cNvSpPr>
              <a:spLocks noChangeArrowheads="1"/>
            </p:cNvSpPr>
            <p:nvPr userDrawn="1"/>
          </p:nvSpPr>
          <p:spPr bwMode="gray">
            <a:xfrm>
              <a:off x="1248" y="240"/>
              <a:ext cx="4512" cy="480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Rectangle 9"/>
            <p:cNvSpPr>
              <a:spLocks noChangeArrowheads="1"/>
            </p:cNvSpPr>
            <p:nvPr userDrawn="1"/>
          </p:nvSpPr>
          <p:spPr bwMode="gray">
            <a:xfrm>
              <a:off x="0" y="720"/>
              <a:ext cx="5760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1027" name="Picture 26" descr="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15250" y="77788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33525"/>
            <a:ext cx="82296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7DB761A-3483-48CC-8AB1-6546B7A08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2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4863" y="95250"/>
            <a:ext cx="673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001000" y="311150"/>
            <a:ext cx="91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1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1143000"/>
            <a:ext cx="84582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00034" y="428604"/>
            <a:ext cx="7773988" cy="4248150"/>
          </a:xfrm>
        </p:spPr>
        <p:txBody>
          <a:bodyPr/>
          <a:lstStyle/>
          <a:p>
            <a:pPr algn="ctr"/>
            <a:r>
              <a:rPr lang="ru-RU" dirty="0" smtClean="0"/>
              <a:t>Семинар - практикум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«Организация и методика 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проведения прогулки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в детском саду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в соответствии с ФГОС ДО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57818" y="5715016"/>
            <a:ext cx="328614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Структурные компоненты прогулки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1571612"/>
            <a:ext cx="3714776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4">
                    <a:lumMod val="50000"/>
                  </a:schemeClr>
                </a:solidFill>
              </a:rPr>
              <a:t>1. Наблюдения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4286256"/>
            <a:ext cx="3786214" cy="9286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2">
                    <a:lumMod val="75000"/>
                  </a:schemeClr>
                </a:solidFill>
              </a:rPr>
              <a:t>4. Индивидуальная работа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2500306"/>
            <a:ext cx="4143404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6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4282" y="5429264"/>
            <a:ext cx="4000528" cy="12144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3">
                    <a:lumMod val="75000"/>
                  </a:schemeClr>
                </a:solidFill>
              </a:rPr>
              <a:t>5. Самостоятельная игровая деятельность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282" y="3500438"/>
            <a:ext cx="300039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bg2">
                    <a:lumMod val="25000"/>
                  </a:schemeClr>
                </a:solidFill>
              </a:rPr>
              <a:t>3. Труд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10" y="285728"/>
            <a:ext cx="8229600" cy="7969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Прогулка.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Структурные компоненты прогулки:</a:t>
            </a: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Структурные компоненты прогулки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1571612"/>
            <a:ext cx="3714776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4">
                    <a:lumMod val="50000"/>
                  </a:schemeClr>
                </a:solidFill>
              </a:rPr>
              <a:t>1. Наблюдения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4286256"/>
            <a:ext cx="3786214" cy="9286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2">
                    <a:lumMod val="75000"/>
                  </a:schemeClr>
                </a:solidFill>
              </a:rPr>
              <a:t>4. Индивидуальная работа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2500306"/>
            <a:ext cx="4143404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6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4282" y="5429264"/>
            <a:ext cx="4000528" cy="12144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3">
                    <a:lumMod val="75000"/>
                  </a:schemeClr>
                </a:solidFill>
              </a:rPr>
              <a:t>5. Самостоятельная игровая деятельность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282" y="3500438"/>
            <a:ext cx="300039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bg2">
                    <a:lumMod val="25000"/>
                  </a:schemeClr>
                </a:solidFill>
              </a:rPr>
              <a:t>3. Труд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1643050"/>
            <a:ext cx="4214842" cy="4929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785926"/>
            <a:ext cx="4071966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kern="0" dirty="0" smtClean="0">
                <a:solidFill>
                  <a:srgbClr val="FF0000"/>
                </a:solidFill>
              </a:rPr>
              <a:t>Каждый компонент прогулки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3286124"/>
            <a:ext cx="1714512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kern="0" dirty="0" smtClean="0">
                <a:solidFill>
                  <a:schemeClr val="tx1"/>
                </a:solidFill>
              </a:rPr>
              <a:t>младший возраст-</a:t>
            </a:r>
          </a:p>
          <a:p>
            <a:pPr algn="ctr"/>
            <a:r>
              <a:rPr lang="ru-RU" b="1" kern="0" dirty="0" smtClean="0">
                <a:solidFill>
                  <a:srgbClr val="FF0000"/>
                </a:solidFill>
              </a:rPr>
              <a:t>7 - 15 минут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00892" y="3286124"/>
            <a:ext cx="1785950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kern="0" dirty="0" smtClean="0">
                <a:solidFill>
                  <a:schemeClr val="tx1"/>
                </a:solidFill>
              </a:rPr>
              <a:t>старший возраст</a:t>
            </a:r>
            <a:r>
              <a:rPr lang="ru-RU" b="1" kern="0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b="1" kern="0" dirty="0" smtClean="0">
                <a:solidFill>
                  <a:srgbClr val="FF0000"/>
                </a:solidFill>
              </a:rPr>
              <a:t>20 - 25 минут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5000636"/>
            <a:ext cx="392909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kern="0" dirty="0" smtClean="0">
                <a:solidFill>
                  <a:schemeClr val="tx1"/>
                </a:solidFill>
              </a:rPr>
              <a:t>Последовательность компонентов прогулки</a:t>
            </a:r>
          </a:p>
          <a:p>
            <a:pPr algn="ctr"/>
            <a:r>
              <a:rPr lang="ru-RU" b="1" kern="0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5464975" y="2821777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7411662" y="2803919"/>
            <a:ext cx="714378" cy="250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5589992" y="3768333"/>
            <a:ext cx="2428894" cy="35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71472" y="214290"/>
            <a:ext cx="8229600" cy="7969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Прогулка.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Структурные компоненты прогулки:</a:t>
            </a: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Управляющая кнопка: справка 21">
            <a:hlinkClick r:id="" action="ppaction://noaction" highlightClick="1"/>
          </p:cNvPr>
          <p:cNvSpPr/>
          <p:nvPr/>
        </p:nvSpPr>
        <p:spPr>
          <a:xfrm>
            <a:off x="6572264" y="5715016"/>
            <a:ext cx="571504" cy="571504"/>
          </a:xfrm>
          <a:prstGeom prst="actionButtonHelp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Структурные компоненты прогулки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1571612"/>
            <a:ext cx="3714776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4">
                    <a:lumMod val="50000"/>
                  </a:schemeClr>
                </a:solidFill>
              </a:rPr>
              <a:t>1. Наблюдения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4286256"/>
            <a:ext cx="3786214" cy="9286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2">
                    <a:lumMod val="75000"/>
                  </a:schemeClr>
                </a:solidFill>
              </a:rPr>
              <a:t>4. Индивидуальная работа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2500306"/>
            <a:ext cx="4143404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accent6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4282" y="5429264"/>
            <a:ext cx="4000528" cy="12144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3">
                    <a:lumMod val="75000"/>
                  </a:schemeClr>
                </a:solidFill>
              </a:rPr>
              <a:t>5. Самостоятельная игровая деятельность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282" y="3500438"/>
            <a:ext cx="300039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 dirty="0" smtClean="0">
                <a:solidFill>
                  <a:schemeClr val="bg2">
                    <a:lumMod val="25000"/>
                  </a:schemeClr>
                </a:solidFill>
              </a:rPr>
              <a:t>3. Труд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1643050"/>
            <a:ext cx="4214842" cy="4929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785926"/>
            <a:ext cx="4071966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kern="0" dirty="0" smtClean="0">
                <a:solidFill>
                  <a:srgbClr val="FF0000"/>
                </a:solidFill>
              </a:rPr>
              <a:t>Каждый компонент прогулки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3286124"/>
            <a:ext cx="1714512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kern="0" dirty="0" smtClean="0">
                <a:solidFill>
                  <a:schemeClr val="tx1"/>
                </a:solidFill>
              </a:rPr>
              <a:t>младший возраст-</a:t>
            </a:r>
          </a:p>
          <a:p>
            <a:pPr algn="ctr"/>
            <a:r>
              <a:rPr lang="ru-RU" b="1" kern="0" dirty="0" smtClean="0">
                <a:solidFill>
                  <a:srgbClr val="FF0000"/>
                </a:solidFill>
              </a:rPr>
              <a:t>7 - 15 минут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00892" y="3286124"/>
            <a:ext cx="1785950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kern="0" dirty="0" smtClean="0">
                <a:solidFill>
                  <a:schemeClr val="tx1"/>
                </a:solidFill>
              </a:rPr>
              <a:t>старший возраст</a:t>
            </a:r>
            <a:r>
              <a:rPr lang="ru-RU" b="1" kern="0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b="1" kern="0" dirty="0" smtClean="0">
                <a:solidFill>
                  <a:srgbClr val="FF0000"/>
                </a:solidFill>
              </a:rPr>
              <a:t>20 - 25 минут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5000636"/>
            <a:ext cx="392909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kern="0" dirty="0" smtClean="0">
                <a:solidFill>
                  <a:schemeClr val="tx1"/>
                </a:solidFill>
              </a:rPr>
              <a:t>Последовательность компонентов прогулки</a:t>
            </a:r>
          </a:p>
          <a:p>
            <a:pPr algn="ctr"/>
            <a:r>
              <a:rPr lang="ru-RU" b="1" kern="0" dirty="0" smtClean="0">
                <a:solidFill>
                  <a:schemeClr val="tx1"/>
                </a:solidFill>
              </a:rPr>
              <a:t> </a:t>
            </a:r>
            <a:r>
              <a:rPr lang="ru-RU" b="1" kern="0" dirty="0" smtClean="0">
                <a:solidFill>
                  <a:srgbClr val="FF0000"/>
                </a:solidFill>
              </a:rPr>
              <a:t>может быть изменена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5464975" y="2821777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7411662" y="2803919"/>
            <a:ext cx="714378" cy="250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5589992" y="3768333"/>
            <a:ext cx="2428894" cy="35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71472" y="214290"/>
            <a:ext cx="8229600" cy="7969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Прогулка.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Структурные компоненты прогулки:</a:t>
            </a: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785818"/>
          </a:xfrm>
          <a:solidFill>
            <a:schemeClr val="bg1"/>
          </a:solidFill>
        </p:spPr>
        <p:txBody>
          <a:bodyPr rtlCol="0">
            <a:normAutofit fontScale="9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/>
              <a:t>1. Наблюдения – основной метод обучения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1571612"/>
            <a:ext cx="3000396" cy="92869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/>
              <a:t>Объекты наблюдений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43306" y="3571876"/>
            <a:ext cx="2428892" cy="20717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4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2214554"/>
            <a:ext cx="2714644" cy="43577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00826" y="2857496"/>
            <a:ext cx="2286016" cy="23574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4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>
            <a:stCxn id="6" idx="2"/>
            <a:endCxn id="8" idx="0"/>
          </p:cNvCxnSpPr>
          <p:nvPr/>
        </p:nvCxnSpPr>
        <p:spPr>
          <a:xfrm rot="5400000">
            <a:off x="4357686" y="3000372"/>
            <a:ext cx="1071570" cy="7143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429388" y="2214554"/>
            <a:ext cx="714380" cy="6429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3000364" y="2143116"/>
            <a:ext cx="428628" cy="35719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785818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Наблюдения – основной метод обучения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1571612"/>
            <a:ext cx="3000396" cy="92869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/>
              <a:t>Объекты наблюдений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43306" y="3571876"/>
            <a:ext cx="2428892" cy="20717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Живая природа: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-растения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- животные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2214554"/>
            <a:ext cx="2714644" cy="43577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Неживая природа: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сезонные изменения и различные явления природы (дождь, снег, текущие ручьи и др.)</a:t>
            </a:r>
            <a:endParaRPr lang="ru-RU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00826" y="2857496"/>
            <a:ext cx="2286016" cy="23574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Труд взрослых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(1-2 раза в квартал)</a:t>
            </a:r>
          </a:p>
        </p:txBody>
      </p:sp>
      <p:cxnSp>
        <p:nvCxnSpPr>
          <p:cNvPr id="11" name="Прямая со стрелкой 10"/>
          <p:cNvCxnSpPr>
            <a:stCxn id="6" idx="2"/>
            <a:endCxn id="8" idx="0"/>
          </p:cNvCxnSpPr>
          <p:nvPr/>
        </p:nvCxnSpPr>
        <p:spPr>
          <a:xfrm rot="5400000">
            <a:off x="4357686" y="3000372"/>
            <a:ext cx="1071570" cy="7143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429388" y="2214554"/>
            <a:ext cx="714380" cy="6429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3000364" y="2143116"/>
            <a:ext cx="428628" cy="35719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357158" y="285728"/>
            <a:ext cx="8229600" cy="785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Структурные компоненты прогулки:</a:t>
            </a:r>
            <a:r>
              <a:rPr kumimoji="0" lang="ru-RU" sz="3200" b="1" i="0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Наблюдения – основной метод обучения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714612" y="1571612"/>
            <a:ext cx="3929090" cy="7858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Виды наблюдений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20" y="3214686"/>
            <a:ext cx="3929090" cy="27860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00562" y="2857496"/>
            <a:ext cx="4286280" cy="35004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563562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Наблюдения – основной метод обучения</a:t>
            </a:r>
          </a:p>
        </p:txBody>
      </p:sp>
      <p:cxnSp>
        <p:nvCxnSpPr>
          <p:cNvPr id="8" name="Прямая со стрелкой 7"/>
          <p:cNvCxnSpPr>
            <a:stCxn id="10" idx="1"/>
          </p:cNvCxnSpPr>
          <p:nvPr/>
        </p:nvCxnSpPr>
        <p:spPr>
          <a:xfrm rot="10800000" flipV="1">
            <a:off x="1785918" y="1964520"/>
            <a:ext cx="928694" cy="125421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6607983" y="2107397"/>
            <a:ext cx="785818" cy="71438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428596" y="357166"/>
            <a:ext cx="8229600" cy="785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Структурные компоненты прогулки: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Наблюдения – основной метод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714612" y="1571612"/>
            <a:ext cx="3929090" cy="7858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Виды наблюдений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20" y="3214686"/>
            <a:ext cx="3929090" cy="27860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Кратковременные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для формирования о свойствах и качествах предмета или явления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00562" y="2857496"/>
            <a:ext cx="4286280" cy="35004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Длительные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для накопления знаний о росте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и развитии растений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и животных, о сезонных изменениях в природе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563562"/>
          </a:xfrm>
          <a:solidFill>
            <a:schemeClr val="bg1"/>
          </a:solidFill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/>
              <a:t>1. Наблюдения – основной метод обучения</a:t>
            </a:r>
          </a:p>
        </p:txBody>
      </p:sp>
      <p:cxnSp>
        <p:nvCxnSpPr>
          <p:cNvPr id="8" name="Прямая со стрелкой 7"/>
          <p:cNvCxnSpPr>
            <a:stCxn id="10" idx="1"/>
          </p:cNvCxnSpPr>
          <p:nvPr/>
        </p:nvCxnSpPr>
        <p:spPr>
          <a:xfrm rot="10800000" flipV="1">
            <a:off x="1785918" y="1964520"/>
            <a:ext cx="928694" cy="125421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6607983" y="2107397"/>
            <a:ext cx="785818" cy="71438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/>
          <p:cNvPicPr>
            <a:picLocks noChangeAspect="1"/>
          </p:cNvPicPr>
          <p:nvPr/>
        </p:nvPicPr>
        <p:blipFill>
          <a:blip r:embed="rId2"/>
          <a:srcRect b="15092"/>
          <a:stretch>
            <a:fillRect/>
          </a:stretch>
        </p:blipFill>
        <p:spPr bwMode="auto">
          <a:xfrm>
            <a:off x="857224" y="1571612"/>
            <a:ext cx="7675039" cy="560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285852" y="1500174"/>
            <a:ext cx="6286544" cy="20002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2-3 игры большой подвижности</a:t>
            </a:r>
          </a:p>
          <a:p>
            <a:pPr algn="ctr">
              <a:buFont typeface="Arial" pitchFamily="34" charset="0"/>
              <a:buChar char="•"/>
            </a:pPr>
            <a:endParaRPr lang="ru-RU" sz="28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2-3 игры малой (или средней) подвижности</a:t>
            </a:r>
          </a:p>
        </p:txBody>
      </p:sp>
      <p:sp>
        <p:nvSpPr>
          <p:cNvPr id="97282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14290"/>
            <a:ext cx="87154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500174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285852" y="1500174"/>
            <a:ext cx="6286544" cy="20002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2-3 игры большой подвижности</a:t>
            </a:r>
          </a:p>
          <a:p>
            <a:pPr algn="ctr">
              <a:buFont typeface="Arial" pitchFamily="34" charset="0"/>
              <a:buChar char="•"/>
            </a:pPr>
            <a:endParaRPr lang="ru-RU" sz="28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2-3 игры малой (или средней) подвижности</a:t>
            </a:r>
          </a:p>
        </p:txBody>
      </p:sp>
      <p:sp>
        <p:nvSpPr>
          <p:cNvPr id="97282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28604"/>
            <a:ext cx="871543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500174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 rot="16200000">
            <a:off x="1785918" y="3286124"/>
            <a:ext cx="1000132" cy="185738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игры на выбор детей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 rot="16200000">
            <a:off x="5339958" y="2375290"/>
            <a:ext cx="1785950" cy="4321998"/>
          </a:xfrm>
          <a:prstGeom prst="homePlate">
            <a:avLst>
              <a:gd name="adj" fmla="val 258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дидактические игры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игры с предметами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 (игрушками или природным материалом)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 и словесные игры</a:t>
            </a:r>
            <a:endParaRPr lang="ru-RU" sz="2000" b="1" i="1" dirty="0">
              <a:solidFill>
                <a:schemeClr val="accent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214290"/>
            <a:ext cx="87154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прогулки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36967" y="1549505"/>
          <a:ext cx="8143932" cy="5186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285852" y="1500174"/>
            <a:ext cx="6286544" cy="20002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2-3 игры большой подвижности</a:t>
            </a:r>
          </a:p>
          <a:p>
            <a:pPr algn="ctr">
              <a:buFont typeface="Arial" pitchFamily="34" charset="0"/>
              <a:buChar char="•"/>
            </a:pPr>
            <a:endParaRPr lang="ru-RU" sz="28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2-3 игры малой (или средней) подвижности</a:t>
            </a:r>
          </a:p>
        </p:txBody>
      </p:sp>
      <p:sp>
        <p:nvSpPr>
          <p:cNvPr id="97282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28604"/>
            <a:ext cx="871543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500174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5572140"/>
            <a:ext cx="7929650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КАЖДЫЙ МЕСЯЦ– </a:t>
            </a:r>
            <a:r>
              <a:rPr lang="ru-RU" sz="2000" dirty="0" smtClean="0"/>
              <a:t>РАЗУЧИВАНИЕ 2-3 ПОДВИЖНЫХ ИГР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000" dirty="0" smtClean="0"/>
              <a:t>(ПОВТОР В ТЕЧЕНИЕ МЕСЯЦА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000" dirty="0" smtClean="0"/>
              <a:t>И ЗАКРЕПЛЕНИЕ 3-4 РАЗА В ГОД)</a:t>
            </a: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285720" y="5357826"/>
            <a:ext cx="714380" cy="985838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00034" y="6429396"/>
            <a:ext cx="285752" cy="14287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/>
          <p:cNvSpPr/>
          <p:nvPr/>
        </p:nvSpPr>
        <p:spPr>
          <a:xfrm rot="16200000">
            <a:off x="1785918" y="3286124"/>
            <a:ext cx="1000132" cy="185738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игры на выбор детей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 rot="16200000">
            <a:off x="5339958" y="2375290"/>
            <a:ext cx="1785950" cy="4321998"/>
          </a:xfrm>
          <a:prstGeom prst="homePlate">
            <a:avLst>
              <a:gd name="adj" fmla="val 258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дидактические игры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игры с предметами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 (игрушками или природным материалом)</a:t>
            </a:r>
          </a:p>
          <a:p>
            <a:pPr algn="ctr"/>
            <a:r>
              <a:rPr lang="ru-RU" sz="2000" i="1" dirty="0" smtClean="0">
                <a:solidFill>
                  <a:schemeClr val="accent2"/>
                </a:solidFill>
              </a:rPr>
              <a:t> и словесные игры</a:t>
            </a:r>
            <a:endParaRPr lang="ru-RU" sz="2000" b="1" i="1" dirty="0">
              <a:solidFill>
                <a:schemeClr val="accent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214290"/>
            <a:ext cx="87154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596" y="2143116"/>
            <a:ext cx="2286016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Младший возраст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68" y="1785926"/>
            <a:ext cx="2214578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Средний возраст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72264" y="2071678"/>
            <a:ext cx="2214578" cy="9144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Старший возраст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214686"/>
            <a:ext cx="21431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игры с текстом (подражание действиям воспитателя)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2786058"/>
            <a:ext cx="24288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воспитатель распределяет роли среди детей </a:t>
            </a: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(роль водящего выполняет ребенок, который может справиться с этой задачей)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3286124"/>
            <a:ext cx="22145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проводятся игры-эстафеты, спортивные игры, игры с элементами соревнования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>
            <a:endCxn id="5" idx="0"/>
          </p:cNvCxnSpPr>
          <p:nvPr/>
        </p:nvCxnSpPr>
        <p:spPr>
          <a:xfrm rot="16200000" flipH="1">
            <a:off x="4339828" y="1446597"/>
            <a:ext cx="642940" cy="35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7215206" y="1500174"/>
            <a:ext cx="714382" cy="428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4" idx="0"/>
          </p:cNvCxnSpPr>
          <p:nvPr/>
        </p:nvCxnSpPr>
        <p:spPr>
          <a:xfrm rot="5400000">
            <a:off x="1428728" y="1571612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14282" y="214290"/>
            <a:ext cx="87154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2. Подвижные игры (основные движения)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85728"/>
            <a:ext cx="634827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kern="0" dirty="0" smtClean="0">
                <a:solidFill>
                  <a:schemeClr val="bg2">
                    <a:lumMod val="25000"/>
                  </a:schemeClr>
                </a:solidFill>
              </a:rPr>
              <a:t>3. Трудовая деятельность детей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14612" y="1643050"/>
            <a:ext cx="3857652" cy="85725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Формы организации труда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2928934"/>
            <a:ext cx="3000396" cy="120032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Индивидуальные трудовые поручения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29058" y="3643314"/>
            <a:ext cx="1656992" cy="83099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Работа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 группах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215074" y="2857496"/>
            <a:ext cx="2714628" cy="83099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Коллективный труд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5286388"/>
            <a:ext cx="6929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</a:rPr>
              <a:t>Применяются во всех возрастных группах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 rot="10800000">
            <a:off x="642910" y="4857760"/>
            <a:ext cx="500066" cy="64294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14348" y="5572140"/>
            <a:ext cx="357190" cy="14287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0800000">
            <a:off x="7929586" y="4857760"/>
            <a:ext cx="500066" cy="64294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001024" y="5572140"/>
            <a:ext cx="357190" cy="14287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>
            <a:endCxn id="13" idx="0"/>
          </p:cNvCxnSpPr>
          <p:nvPr/>
        </p:nvCxnSpPr>
        <p:spPr>
          <a:xfrm rot="10800000" flipV="1">
            <a:off x="1714480" y="2214554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071934" y="307181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5" idx="0"/>
          </p:cNvCxnSpPr>
          <p:nvPr/>
        </p:nvCxnSpPr>
        <p:spPr>
          <a:xfrm>
            <a:off x="6572264" y="2071678"/>
            <a:ext cx="100012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4. Индивидуальная работа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285992"/>
            <a:ext cx="6858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</a:rPr>
              <a:t>«Физическое развитие»</a:t>
            </a: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ru-RU" sz="2000" b="1" kern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</a:rPr>
              <a:t>«Социально-коммуникативное развитие»</a:t>
            </a: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ru-RU" sz="2000" b="1" kern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</a:rPr>
              <a:t>«Речевое развитие»</a:t>
            </a: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ru-RU" sz="2000" b="1" kern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</a:rPr>
              <a:t>«Познавательное развитие»</a:t>
            </a: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ru-RU" sz="2000" b="1" kern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</a:rPr>
              <a:t>«Художественно-эстетическое развитие»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929438" y="1214438"/>
            <a:ext cx="2000250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14290"/>
            <a:ext cx="8072494" cy="104028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800" b="1" kern="0" dirty="0" smtClean="0">
                <a:solidFill>
                  <a:schemeClr val="accent3">
                    <a:lumMod val="50000"/>
                  </a:schemeClr>
                </a:solidFill>
              </a:rPr>
              <a:t>5. Самостоятельная игровая деятельность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2214554"/>
            <a:ext cx="7143800" cy="156966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дети отражают впечатления, полученные в процессе ООД, экскурсий, повседневной жизни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6050" y="4714884"/>
            <a:ext cx="4000528" cy="114300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 процессе сюжетно-ролевых игр</a:t>
            </a:r>
            <a:endParaRPr lang="ru-RU" sz="24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714876" y="378619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14282" y="1500174"/>
            <a:ext cx="8715436" cy="714380"/>
          </a:xfrm>
          <a:prstGeom prst="roundRect">
            <a:avLst>
              <a:gd name="adj" fmla="val 25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завершать игры, убирать на место инвентарь, складывать выносной материал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2285992"/>
            <a:ext cx="785818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приводить в порядок свой внешний вид, оказывать помощь сверстнику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3143248"/>
            <a:ext cx="871543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собираться в условленном месте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42976" y="3929066"/>
            <a:ext cx="778674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спокойно заходить в помещение, придерживая дверь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4714884"/>
            <a:ext cx="864399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самостоятельно раздеваться, аккуратно складывать вещи в шкафчик, располагать обувь и одежду для сушки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1538" y="5715016"/>
            <a:ext cx="7858180" cy="928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посещать туалетную комнату, мыть руки, лицо, приводить свой внешний вид в порядок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28596" y="285728"/>
            <a:ext cx="82296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Calibri" pitchFamily="34" charset="0"/>
              </a:rPr>
              <a:t>3. Возвращение с прогулки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428728" y="3643314"/>
            <a:ext cx="2428892" cy="2000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Помощник  воспитателя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подгруппа:</a:t>
            </a: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72132" y="3714752"/>
            <a:ext cx="3143272" cy="164307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подгруппа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через 10—15 минут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>
            <a:endCxn id="8" idx="0"/>
          </p:cNvCxnSpPr>
          <p:nvPr/>
        </p:nvCxnSpPr>
        <p:spPr>
          <a:xfrm rot="5400000">
            <a:off x="2250269" y="2536023"/>
            <a:ext cx="1500197" cy="71438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444735" y="2556265"/>
            <a:ext cx="1643072" cy="67389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2357422" y="1857364"/>
            <a:ext cx="4357718" cy="100013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kern="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Возвращение с прогулки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7200" y="381000"/>
            <a:ext cx="82296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Calibri" pitchFamily="34" charset="0"/>
              </a:rPr>
              <a:t>3. Возвращение с прогулки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284538"/>
            <a:ext cx="8229600" cy="746125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2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000364" y="3429000"/>
            <a:ext cx="3777756" cy="1230792"/>
            <a:chOff x="2357380" y="2277801"/>
            <a:chExt cx="3777756" cy="1230792"/>
          </a:xfrm>
          <a:scene3d>
            <a:camera prst="orthographicFront"/>
            <a:lightRig rig="flat" dir="t"/>
          </a:scene3d>
        </p:grpSpPr>
        <p:sp>
          <p:nvSpPr>
            <p:cNvPr id="5" name="Овал 4"/>
            <p:cNvSpPr/>
            <p:nvPr/>
          </p:nvSpPr>
          <p:spPr>
            <a:xfrm>
              <a:off x="2357380" y="2277801"/>
              <a:ext cx="3777756" cy="1230792"/>
            </a:xfrm>
            <a:prstGeom prst="ellipse">
              <a:avLst/>
            </a:prstGeom>
            <a:solidFill>
              <a:srgbClr val="E5FB61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2910620" y="2458046"/>
              <a:ext cx="2671276" cy="8703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Прогулка</a:t>
              </a:r>
              <a:endParaRPr lang="ru-RU" sz="2800" b="1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286512" y="2071678"/>
            <a:ext cx="2378475" cy="1558715"/>
            <a:chOff x="6103877" y="626933"/>
            <a:chExt cx="2378475" cy="1558715"/>
          </a:xfrm>
          <a:scene3d>
            <a:camera prst="orthographicFront"/>
            <a:lightRig rig="flat" dir="t"/>
          </a:scene3d>
        </p:grpSpPr>
        <p:sp>
          <p:nvSpPr>
            <p:cNvPr id="8" name="Овал 7"/>
            <p:cNvSpPr/>
            <p:nvPr/>
          </p:nvSpPr>
          <p:spPr>
            <a:xfrm>
              <a:off x="6103877" y="626933"/>
              <a:ext cx="2378475" cy="1558715"/>
            </a:xfrm>
            <a:prstGeom prst="ellipse">
              <a:avLst/>
            </a:prstGeom>
            <a:solidFill>
              <a:srgbClr val="63F77C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6452197" y="855201"/>
              <a:ext cx="1681835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Физическое развитие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215074" y="4572008"/>
            <a:ext cx="2515097" cy="1558715"/>
            <a:chOff x="5959773" y="3581056"/>
            <a:chExt cx="2515097" cy="1558715"/>
          </a:xfrm>
          <a:scene3d>
            <a:camera prst="orthographicFront"/>
            <a:lightRig rig="flat" dir="t"/>
          </a:scene3d>
        </p:grpSpPr>
        <p:sp>
          <p:nvSpPr>
            <p:cNvPr id="11" name="Овал 10"/>
            <p:cNvSpPr/>
            <p:nvPr/>
          </p:nvSpPr>
          <p:spPr>
            <a:xfrm>
              <a:off x="5959773" y="3581056"/>
              <a:ext cx="2515097" cy="1558715"/>
            </a:xfrm>
            <a:prstGeom prst="ellipse">
              <a:avLst/>
            </a:prstGeom>
            <a:solidFill>
              <a:srgbClr val="64E3FC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6328101" y="3809324"/>
              <a:ext cx="1778441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Ознакомление с предметным и социальным окружением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286116" y="5000636"/>
            <a:ext cx="2504264" cy="1558715"/>
            <a:chOff x="3065593" y="4368168"/>
            <a:chExt cx="2504264" cy="1558715"/>
          </a:xfrm>
          <a:scene3d>
            <a:camera prst="orthographicFront"/>
            <a:lightRig rig="flat" dir="t"/>
          </a:scene3d>
        </p:grpSpPr>
        <p:sp>
          <p:nvSpPr>
            <p:cNvPr id="14" name="Овал 13"/>
            <p:cNvSpPr/>
            <p:nvPr/>
          </p:nvSpPr>
          <p:spPr>
            <a:xfrm>
              <a:off x="3065593" y="4368168"/>
              <a:ext cx="2504264" cy="1558715"/>
            </a:xfrm>
            <a:prstGeom prst="ellipse">
              <a:avLst/>
            </a:prstGeom>
            <a:solidFill>
              <a:srgbClr val="92D050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Овал 4"/>
            <p:cNvSpPr/>
            <p:nvPr/>
          </p:nvSpPr>
          <p:spPr>
            <a:xfrm>
              <a:off x="3432334" y="4596436"/>
              <a:ext cx="1770782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Развитие самостоятельности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57158" y="4143380"/>
            <a:ext cx="2577102" cy="1558715"/>
            <a:chOff x="123591" y="3436961"/>
            <a:chExt cx="2577102" cy="1558715"/>
          </a:xfrm>
          <a:scene3d>
            <a:camera prst="orthographicFront"/>
            <a:lightRig rig="flat" dir="t"/>
          </a:scene3d>
        </p:grpSpPr>
        <p:sp>
          <p:nvSpPr>
            <p:cNvPr id="17" name="Овал 16"/>
            <p:cNvSpPr/>
            <p:nvPr/>
          </p:nvSpPr>
          <p:spPr>
            <a:xfrm>
              <a:off x="123591" y="3436961"/>
              <a:ext cx="2577102" cy="1558715"/>
            </a:xfrm>
            <a:prstGeom prst="ellipse">
              <a:avLst/>
            </a:prstGeom>
            <a:solidFill>
              <a:srgbClr val="FDDBF9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4"/>
            <p:cNvSpPr/>
            <p:nvPr/>
          </p:nvSpPr>
          <p:spPr>
            <a:xfrm>
              <a:off x="500999" y="3665229"/>
              <a:ext cx="1822286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Расширение кругозора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85786" y="2000240"/>
            <a:ext cx="2365881" cy="1558715"/>
            <a:chOff x="339721" y="482820"/>
            <a:chExt cx="2365881" cy="1558715"/>
          </a:xfrm>
          <a:scene3d>
            <a:camera prst="orthographicFront"/>
            <a:lightRig rig="flat" dir="t"/>
          </a:scene3d>
        </p:grpSpPr>
        <p:sp>
          <p:nvSpPr>
            <p:cNvPr id="20" name="Овал 19"/>
            <p:cNvSpPr/>
            <p:nvPr/>
          </p:nvSpPr>
          <p:spPr>
            <a:xfrm>
              <a:off x="339721" y="482820"/>
              <a:ext cx="2365881" cy="1558715"/>
            </a:xfrm>
            <a:prstGeom prst="ellipse">
              <a:avLst/>
            </a:prstGeom>
            <a:solidFill>
              <a:srgbClr val="FDB1ED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Овал 4"/>
            <p:cNvSpPr/>
            <p:nvPr/>
          </p:nvSpPr>
          <p:spPr>
            <a:xfrm>
              <a:off x="686196" y="711088"/>
              <a:ext cx="1672931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Воспитание эстетических чувств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500430" y="1428736"/>
            <a:ext cx="2398645" cy="1558715"/>
            <a:chOff x="3087392" y="0"/>
            <a:chExt cx="2398645" cy="1558715"/>
          </a:xfrm>
          <a:scene3d>
            <a:camera prst="orthographicFront"/>
            <a:lightRig rig="flat" dir="t"/>
          </a:scene3d>
        </p:grpSpPr>
        <p:sp>
          <p:nvSpPr>
            <p:cNvPr id="23" name="Овал 22"/>
            <p:cNvSpPr/>
            <p:nvPr/>
          </p:nvSpPr>
          <p:spPr>
            <a:xfrm>
              <a:off x="3087392" y="0"/>
              <a:ext cx="2398645" cy="1558715"/>
            </a:xfrm>
            <a:prstGeom prst="ellipse">
              <a:avLst/>
            </a:prstGeom>
            <a:solidFill>
              <a:srgbClr val="FFCC66"/>
            </a:solidFill>
            <a:sp3d prstMaterial="plastic">
              <a:bevelT w="120900" h="88900" prst="relaxedInse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Овал 4"/>
            <p:cNvSpPr/>
            <p:nvPr/>
          </p:nvSpPr>
          <p:spPr>
            <a:xfrm>
              <a:off x="3438666" y="228268"/>
              <a:ext cx="1696097" cy="11021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chemeClr val="tx1"/>
                  </a:solidFill>
                </a:rPr>
                <a:t>Оздоровление</a:t>
              </a:r>
              <a:endParaRPr lang="ru-RU" sz="1400" b="1" i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698500"/>
          </a:xfrm>
        </p:spPr>
        <p:txBody>
          <a:bodyPr/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Значение прогулки для развития детей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4357686" y="4714884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27" name="Стрелка вправо 26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 rot="3664155">
            <a:off x="2634443" y="4186176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30" name="Стрелка вправо 29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 rot="7872659">
            <a:off x="2867132" y="3193383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33" name="Стрелка вправо 32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 rot="11033225">
            <a:off x="4372530" y="2946373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36" name="Стрелка вправо 35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 rot="13653032">
            <a:off x="6154796" y="3182017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39" name="Стрелка вправо 38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 rot="18779069">
            <a:off x="6083197" y="4407567"/>
            <a:ext cx="529963" cy="455900"/>
            <a:chOff x="4014003" y="3697594"/>
            <a:chExt cx="529963" cy="455900"/>
          </a:xfrm>
          <a:scene3d>
            <a:camera prst="orthographicFront"/>
            <a:lightRig rig="flat" dir="t"/>
          </a:scene3d>
        </p:grpSpPr>
        <p:sp>
          <p:nvSpPr>
            <p:cNvPr id="42" name="Стрелка вправо 41"/>
            <p:cNvSpPr/>
            <p:nvPr/>
          </p:nvSpPr>
          <p:spPr>
            <a:xfrm rot="5291053">
              <a:off x="4051035" y="3660562"/>
              <a:ext cx="455900" cy="529963"/>
            </a:xfrm>
            <a:prstGeom prst="rightArrow">
              <a:avLst>
                <a:gd name="adj1" fmla="val 60000"/>
                <a:gd name="adj2" fmla="val 50000"/>
              </a:avLst>
            </a:prstGeom>
            <a:sp3d>
              <a:bevelT prst="relaxedInset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Стрелка вправо 4"/>
            <p:cNvSpPr/>
            <p:nvPr/>
          </p:nvSpPr>
          <p:spPr>
            <a:xfrm rot="5291053">
              <a:off x="4117253" y="3698204"/>
              <a:ext cx="319130" cy="317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i="1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461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Значение прогулки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714488"/>
            <a:ext cx="8291512" cy="1031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Интеграция образовательных областей </a:t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 проведении прогулки: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3000372"/>
            <a:ext cx="9144000" cy="408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«Физическое развитие»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«Социально-коммуникативное развитие»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«Речевое развитие»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«Познавательное развитие»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«Художественно-эстетическое развитие»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Разновидности прогулок</a:t>
            </a:r>
            <a:endParaRPr lang="ru-RU" sz="2800" dirty="0"/>
          </a:p>
        </p:txBody>
      </p:sp>
      <p:graphicFrame>
        <p:nvGraphicFramePr>
          <p:cNvPr id="4" name="Содержимое 9"/>
          <p:cNvGraphicFramePr>
            <a:graphicFrameLocks/>
          </p:cNvGraphicFramePr>
          <p:nvPr/>
        </p:nvGraphicFramePr>
        <p:xfrm>
          <a:off x="428596" y="1357298"/>
          <a:ext cx="8358246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Прогулка - обязательный  элемент режима дня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2000240"/>
            <a:ext cx="342902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1. подготовка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к прогулке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0298" y="3500438"/>
            <a:ext cx="378621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2. прогулка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6" y="5000636"/>
            <a:ext cx="378621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3. возвращение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с прогулки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1. Подготовка к прогулке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571612"/>
            <a:ext cx="42862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наводить порядок в группе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2285992"/>
            <a:ext cx="78581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посещать туалетную комнату, мыть руки после туалета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3000372"/>
            <a:ext cx="864399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одеваться по погоде, в определенной последовательности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42976" y="3786190"/>
            <a:ext cx="778674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 окончании одевания закрывать дверцу шкафчика, ожидать других детей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4714884"/>
            <a:ext cx="86439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участвовать в подготовке и выносе материала для прогулки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42976" y="5572140"/>
            <a:ext cx="7786742" cy="1071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спокойно выходить на прогулку, придерживать дверь при закрывании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Calibri" pitchFamily="34" charset="0"/>
              </a:rPr>
              <a:t>1. Подготовка к прогулке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728" y="3643314"/>
            <a:ext cx="2428892" cy="2000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подгруппа:</a:t>
            </a: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72132" y="3714752"/>
            <a:ext cx="2928958" cy="18573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Помощник  воспитателя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подгруппа: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>
            <a:endCxn id="8" idx="0"/>
          </p:cNvCxnSpPr>
          <p:nvPr/>
        </p:nvCxnSpPr>
        <p:spPr>
          <a:xfrm rot="5400000">
            <a:off x="2250269" y="2536023"/>
            <a:ext cx="1500197" cy="71438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444735" y="2556265"/>
            <a:ext cx="1643072" cy="67389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Управляющая кнопка: справка 9">
            <a:hlinkClick r:id="" action="ppaction://noaction" highlightClick="1"/>
          </p:cNvPr>
          <p:cNvSpPr/>
          <p:nvPr/>
        </p:nvSpPr>
        <p:spPr>
          <a:xfrm>
            <a:off x="2428860" y="4929198"/>
            <a:ext cx="571504" cy="571504"/>
          </a:xfrm>
          <a:prstGeom prst="actionButtonHelp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справка 12">
            <a:hlinkClick r:id="" action="ppaction://noaction" highlightClick="1"/>
          </p:cNvPr>
          <p:cNvSpPr/>
          <p:nvPr/>
        </p:nvSpPr>
        <p:spPr>
          <a:xfrm>
            <a:off x="6786578" y="5000636"/>
            <a:ext cx="571504" cy="571504"/>
          </a:xfrm>
          <a:prstGeom prst="actionButtonHelp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57422" y="1857364"/>
            <a:ext cx="4357718" cy="100013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Выход детей на прогулку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Прогулка.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прогулки: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20" y="1571612"/>
            <a:ext cx="3714776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kern="0" dirty="0" smtClean="0">
                <a:solidFill>
                  <a:schemeClr val="tx1"/>
                </a:solidFill>
              </a:rPr>
              <a:t>1. 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4500570"/>
            <a:ext cx="3786214" cy="9286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ru-RU" sz="2800" kern="0" dirty="0" smtClean="0">
                <a:solidFill>
                  <a:schemeClr val="tx1"/>
                </a:solidFill>
              </a:rPr>
              <a:t>4.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2571744"/>
            <a:ext cx="4071966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kern="0" dirty="0" smtClean="0">
                <a:solidFill>
                  <a:schemeClr val="tx1"/>
                </a:solidFill>
              </a:rPr>
              <a:t>2. 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5572140"/>
            <a:ext cx="4357718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ru-RU" sz="2800" kern="0" dirty="0" smtClean="0">
                <a:solidFill>
                  <a:schemeClr val="tx1"/>
                </a:solidFill>
              </a:rPr>
              <a:t>5.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20" y="3643314"/>
            <a:ext cx="3000396" cy="7143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kern="0" dirty="0" smtClean="0">
                <a:solidFill>
                  <a:schemeClr val="tx1"/>
                </a:solidFill>
              </a:rPr>
              <a:t>3.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7TGp_Child_light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BEAA8"/>
        </a:lt1>
        <a:dk2>
          <a:srgbClr val="063C60"/>
        </a:dk2>
        <a:lt2>
          <a:srgbClr val="FFFFFF"/>
        </a:lt2>
        <a:accent1>
          <a:srgbClr val="5598CF"/>
        </a:accent1>
        <a:accent2>
          <a:srgbClr val="AAD955"/>
        </a:accent2>
        <a:accent3>
          <a:srgbClr val="DAF3D1"/>
        </a:accent3>
        <a:accent4>
          <a:srgbClr val="000000"/>
        </a:accent4>
        <a:accent5>
          <a:srgbClr val="B4CAE4"/>
        </a:accent5>
        <a:accent6>
          <a:srgbClr val="9AC44C"/>
        </a:accent6>
        <a:hlink>
          <a:srgbClr val="C7AA6F"/>
        </a:hlink>
        <a:folHlink>
          <a:srgbClr val="9E65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6EDA8"/>
        </a:lt1>
        <a:dk2>
          <a:srgbClr val="006600"/>
        </a:dk2>
        <a:lt2>
          <a:srgbClr val="FFFFFF"/>
        </a:lt2>
        <a:accent1>
          <a:srgbClr val="73C95B"/>
        </a:accent1>
        <a:accent2>
          <a:srgbClr val="F7C037"/>
        </a:accent2>
        <a:accent3>
          <a:srgbClr val="FAF4D1"/>
        </a:accent3>
        <a:accent4>
          <a:srgbClr val="000000"/>
        </a:accent4>
        <a:accent5>
          <a:srgbClr val="BCE1B5"/>
        </a:accent5>
        <a:accent6>
          <a:srgbClr val="E0AE31"/>
        </a:accent6>
        <a:hlink>
          <a:srgbClr val="2393CB"/>
        </a:hlink>
        <a:folHlink>
          <a:srgbClr val="CB05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CE6AE"/>
        </a:lt1>
        <a:dk2>
          <a:srgbClr val="800000"/>
        </a:dk2>
        <a:lt2>
          <a:srgbClr val="FFFFFF"/>
        </a:lt2>
        <a:accent1>
          <a:srgbClr val="F66C2E"/>
        </a:accent1>
        <a:accent2>
          <a:srgbClr val="F9DE3D"/>
        </a:accent2>
        <a:accent3>
          <a:srgbClr val="FDF0D3"/>
        </a:accent3>
        <a:accent4>
          <a:srgbClr val="000000"/>
        </a:accent4>
        <a:accent5>
          <a:srgbClr val="FABAAD"/>
        </a:accent5>
        <a:accent6>
          <a:srgbClr val="E2C936"/>
        </a:accent6>
        <a:hlink>
          <a:srgbClr val="6CCA85"/>
        </a:hlink>
        <a:folHlink>
          <a:srgbClr val="DCA4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Z7KFWENHHMJR-1317-2323</_dlc_DocId>
    <_dlc_DocIdUrl xmlns="134c83b0-daba-48ad-8a7d-75e8d548d543">
      <Url>https://eduportal44.ru/Galich/ds12galich/_layouts/15/DocIdRedir.aspx?ID=Z7KFWENHHMJR-1317-2323</Url>
      <Description>Z7KFWENHHMJR-1317-2323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A3A62F2B2AF8143A57AB60721559623" ma:contentTypeVersion="0" ma:contentTypeDescription="Создание документа." ma:contentTypeScope="" ma:versionID="0d04457561d0d2796588b858d9690670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3da4cfaa006ea0a3e56682f758542541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9C5C45-3E18-4396-86E0-58129C65F0B5}"/>
</file>

<file path=customXml/itemProps2.xml><?xml version="1.0" encoding="utf-8"?>
<ds:datastoreItem xmlns:ds="http://schemas.openxmlformats.org/officeDocument/2006/customXml" ds:itemID="{E6BBAF31-6555-4746-AECA-BED8E347C7B8}"/>
</file>

<file path=customXml/itemProps3.xml><?xml version="1.0" encoding="utf-8"?>
<ds:datastoreItem xmlns:ds="http://schemas.openxmlformats.org/officeDocument/2006/customXml" ds:itemID="{FADC6F3E-602D-4D17-A559-C267A4F286B8}"/>
</file>

<file path=customXml/itemProps4.xml><?xml version="1.0" encoding="utf-8"?>
<ds:datastoreItem xmlns:ds="http://schemas.openxmlformats.org/officeDocument/2006/customXml" ds:itemID="{8F427757-EA07-481B-8826-DA819FFA19F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3517</TotalTime>
  <Words>830</Words>
  <Application>Microsoft Office PowerPoint</Application>
  <PresentationFormat>Экран (4:3)</PresentationFormat>
  <Paragraphs>206</Paragraphs>
  <Slides>27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597TGp_Child_light</vt:lpstr>
      <vt:lpstr>Семинар - практикум   «Организация и методика  проведения прогулки  в детском саду  в соответствии с ФГОС ДО»</vt:lpstr>
      <vt:lpstr>Значение прогулки</vt:lpstr>
      <vt:lpstr>Значение прогулки для развития детей</vt:lpstr>
      <vt:lpstr>Значение прогулки </vt:lpstr>
      <vt:lpstr>Разновидности прогулок</vt:lpstr>
      <vt:lpstr>Прогулка - обязательный  элемент режима дня</vt:lpstr>
      <vt:lpstr>1. Подготовка к прогулке</vt:lpstr>
      <vt:lpstr>1. Подготовка к прогулке</vt:lpstr>
      <vt:lpstr>2. Прогулка. Структурные компоненты прогулки:</vt:lpstr>
      <vt:lpstr>Структурные компоненты прогулки</vt:lpstr>
      <vt:lpstr>Структурные компоненты прогулки</vt:lpstr>
      <vt:lpstr>Структурные компоненты прогулки</vt:lpstr>
      <vt:lpstr>Структурные компоненты прогулки: 1. Наблюдения – основной метод обучения</vt:lpstr>
      <vt:lpstr>1. Наблюдения – основной метод обучения</vt:lpstr>
      <vt:lpstr>1. Наблюдения – основной метод обучения</vt:lpstr>
      <vt:lpstr>Структурные компоненты прогулки:  1. Наблюдения – основной метод обучения</vt:lpstr>
      <vt:lpstr>Структурные компоненты прогулки:  2. Подвижные игры (основные движения)</vt:lpstr>
      <vt:lpstr>Слайд 18</vt:lpstr>
      <vt:lpstr>Слайд 19</vt:lpstr>
      <vt:lpstr>Слайд 20</vt:lpstr>
      <vt:lpstr>2. Подвижные игры (основные движения)</vt:lpstr>
      <vt:lpstr>Слайд 22</vt:lpstr>
      <vt:lpstr>Структурные компоненты прогулки:  4. Индивидуальная работа</vt:lpstr>
      <vt:lpstr>Слайд 24</vt:lpstr>
      <vt:lpstr>Слайд 25</vt:lpstr>
      <vt:lpstr>3. Возвращение с прогулки</vt:lpstr>
      <vt:lpstr>Спасибо за внимание!</vt:lpstr>
    </vt:vector>
  </TitlesOfParts>
  <Company>HomeLab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предметно-развивающей среды, способствующей речевому развитию детей младшего дошкольного возраста</dc:title>
  <dc:creator>User</dc:creator>
  <cp:lastModifiedBy>HP_02</cp:lastModifiedBy>
  <cp:revision>370</cp:revision>
  <dcterms:created xsi:type="dcterms:W3CDTF">2011-02-05T18:02:26Z</dcterms:created>
  <dcterms:modified xsi:type="dcterms:W3CDTF">2022-09-20T13:15:36Z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0x0101004A3A62F2B2AF8143A57AB60721559623</vt:lpwstr>
  </property>
  <property fmtid="{D5CDD505-2E9C-101B-9397-08002B2CF9AE}" pid="3" name="_dlc_DocIdItemGuid">
    <vt:lpwstr>7e67c12c-b9b5-4b49-a4d3-71e151e51abb</vt:lpwstr>
  </property>
</Properties>
</file>