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8" r:id="rId2"/>
    <p:sldId id="266" r:id="rId3"/>
    <p:sldId id="265" r:id="rId4"/>
    <p:sldId id="292" r:id="rId5"/>
    <p:sldId id="262" r:id="rId6"/>
    <p:sldId id="260" r:id="rId7"/>
    <p:sldId id="261" r:id="rId8"/>
    <p:sldId id="263" r:id="rId9"/>
    <p:sldId id="282" r:id="rId10"/>
    <p:sldId id="271" r:id="rId11"/>
    <p:sldId id="280" r:id="rId12"/>
    <p:sldId id="259" r:id="rId13"/>
    <p:sldId id="285" r:id="rId14"/>
    <p:sldId id="284" r:id="rId15"/>
    <p:sldId id="276" r:id="rId16"/>
    <p:sldId id="288" r:id="rId17"/>
    <p:sldId id="270" r:id="rId18"/>
    <p:sldId id="287" r:id="rId19"/>
    <p:sldId id="290" r:id="rId20"/>
    <p:sldId id="274" r:id="rId21"/>
    <p:sldId id="268" r:id="rId22"/>
    <p:sldId id="277" r:id="rId23"/>
    <p:sldId id="29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5" autoAdjust="0"/>
    <p:restoredTop sz="94660"/>
  </p:normalViewPr>
  <p:slideViewPr>
    <p:cSldViewPr>
      <p:cViewPr>
        <p:scale>
          <a:sx n="46" d="100"/>
          <a:sy n="46" d="100"/>
        </p:scale>
        <p:origin x="-2076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5B01-1666-4C13-840E-7E28C82EBB2D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99B-D73E-46BE-902E-BEDAE56A78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5B01-1666-4C13-840E-7E28C82EBB2D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99B-D73E-46BE-902E-BEDAE56A7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5B01-1666-4C13-840E-7E28C82EBB2D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99B-D73E-46BE-902E-BEDAE56A7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5B01-1666-4C13-840E-7E28C82EBB2D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99B-D73E-46BE-902E-BEDAE56A78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5B01-1666-4C13-840E-7E28C82EBB2D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99B-D73E-46BE-902E-BEDAE56A7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5B01-1666-4C13-840E-7E28C82EBB2D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99B-D73E-46BE-902E-BEDAE56A78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5B01-1666-4C13-840E-7E28C82EBB2D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99B-D73E-46BE-902E-BEDAE56A78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5B01-1666-4C13-840E-7E28C82EBB2D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99B-D73E-46BE-902E-BEDAE56A7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5B01-1666-4C13-840E-7E28C82EBB2D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99B-D73E-46BE-902E-BEDAE56A7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5B01-1666-4C13-840E-7E28C82EBB2D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99B-D73E-46BE-902E-BEDAE56A7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5B01-1666-4C13-840E-7E28C82EBB2D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99B-D73E-46BE-902E-BEDAE56A78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6165B01-1666-4C13-840E-7E28C82EBB2D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862599B-D73E-46BE-902E-BEDAE56A7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5" Type="http://schemas.openxmlformats.org/officeDocument/2006/relationships/image" Target="../media/image33.emf"/><Relationship Id="rId4" Type="http://schemas.openxmlformats.org/officeDocument/2006/relationships/oleObject" Target="../embeddings/Microsoft_Word_97_-_2003_Document1.doc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евросеть\Desktop\0006-018-O-polnochnom-trollejbu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"/>
            <a:ext cx="9175932" cy="685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6541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Gungsuh" pitchFamily="18" charset="-127"/>
                <a:ea typeface="Gungsuh" pitchFamily="18" charset="-127"/>
              </a:rPr>
              <a:t>Педагогический проект</a:t>
            </a:r>
            <a:r>
              <a:rPr lang="ru-RU" dirty="0" smtClean="0">
                <a:solidFill>
                  <a:schemeClr val="bg1"/>
                </a:solidFill>
              </a:rPr>
              <a:t> 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 </a:t>
            </a:r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Книга мудрости полна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4099311" y="3428103"/>
            <a:ext cx="5076056" cy="23762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Gungsuh" pitchFamily="18" charset="-127"/>
                <a:cs typeface="Arial" panose="020B0604020202020204" pitchFamily="34" charset="0"/>
              </a:rPr>
              <a:t>Подготовили воспитатели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Gungsuh" pitchFamily="18" charset="-127"/>
                <a:cs typeface="Arial" panose="020B0604020202020204" pitchFamily="34" charset="0"/>
              </a:rPr>
              <a:t>МДОУ детский сад №10 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Gungsuh" pitchFamily="18" charset="-127"/>
                <a:cs typeface="Arial" panose="020B0604020202020204" pitchFamily="34" charset="0"/>
              </a:rPr>
              <a:t>Сизова Светлана Михайловна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Gungsuh" pitchFamily="18" charset="-127"/>
                <a:cs typeface="Arial" panose="020B0604020202020204" pitchFamily="34" charset="0"/>
              </a:rPr>
              <a:t>Травина Лариса Юрьевна</a:t>
            </a:r>
          </a:p>
          <a:p>
            <a:pPr algn="ctr">
              <a:buNone/>
            </a:pPr>
            <a:endParaRPr lang="ru-RU" sz="2400" dirty="0" smtClean="0">
              <a:solidFill>
                <a:srgbClr val="002060"/>
              </a:solidFill>
            </a:endParaRPr>
          </a:p>
          <a:p>
            <a:pPr algn="r">
              <a:buNone/>
            </a:pPr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67886" y="6097519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Г.Галич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«Библиотека».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692" y="1124744"/>
            <a:ext cx="86850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Доброй традицией в нашем детском саду стали встречи с сотрудниками детской библиотеки. Дети много интересного узнают об авторах детских книг и,  что книги можно не покупать, а взять их в библиотеке, причем самые разные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12" y="4370387"/>
            <a:ext cx="8931275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7" name="Picture 1" descr="D:\Лариса\ФОТО ДОУ 2016 год\САДИК\20160331_100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117" y="2655875"/>
            <a:ext cx="5700195" cy="34290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0" y="4349296"/>
            <a:ext cx="8931275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274638"/>
            <a:ext cx="8905653" cy="7780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Наш читальный зал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3" name="Picture 1" descr="D:\Лариса\Фото детей\Изображение 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790" y="2348880"/>
            <a:ext cx="4210498" cy="31581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5" descr="C:\Users\евросеть\Desktop\фото апрель\SDC11130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2" y="1193395"/>
            <a:ext cx="4227291" cy="31704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0"/>
            <a:ext cx="4086196" cy="4429156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«Книжная мастерская»</a:t>
            </a:r>
            <a:br>
              <a:rPr lang="ru-RU" sz="31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1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Как на любой книжной полке обязательно найдется книжка, которой требуется ремонт. Мы  с ребятами  очень внимательно к этому относимся. Нашим книжкам сразу оказывается первая помощь!</a:t>
            </a:r>
            <a:r>
              <a:rPr lang="ru-RU" sz="31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1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евросеть\Desktop\фото апрель\SDC111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67" y="260648"/>
            <a:ext cx="3381840" cy="45091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4364560"/>
            <a:ext cx="8931275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032" y="357166"/>
            <a:ext cx="8712968" cy="157161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31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Беседа «Как появились первые книги»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Детям было очень интересно рассмотреть иллюстрации,  на которых изображены каменные таблицы, первые печатные книги.</a:t>
            </a:r>
            <a:b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</a:b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http://www.radostmoya.ru/uploads/blogs/kniga-1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901" y="2693530"/>
            <a:ext cx="5318594" cy="2736304"/>
          </a:xfrm>
          <a:prstGeom prst="rect">
            <a:avLst/>
          </a:prstGeom>
          <a:noFill/>
        </p:spPr>
      </p:pic>
      <p:pic>
        <p:nvPicPr>
          <p:cNvPr id="16388" name="Picture 4" descr="http://play-app.mobi/imagelib/56bc0173b76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132856"/>
            <a:ext cx="3591854" cy="1928826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7" y="4370387"/>
            <a:ext cx="8931275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D:\Лариса\ФОТО ДОУ 2016 год\САДИК\20160331_1023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143248"/>
            <a:ext cx="3443868" cy="20717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TextBox 10"/>
          <p:cNvSpPr txBox="1"/>
          <p:nvPr/>
        </p:nvSpPr>
        <p:spPr>
          <a:xfrm>
            <a:off x="357158" y="1196752"/>
            <a:ext cx="4000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нашем детском саду  прошел муниципальный конкурс  чтецов «Праздник талантов»,  в котором наши дети приняли участие.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2738"/>
            <a:ext cx="8712968" cy="665135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Праздник талантов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302996"/>
            <a:ext cx="8931275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D:\Лариса\ФОТО ДОУ 2016 год\САДИК\20160331_1025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928670"/>
            <a:ext cx="4005255" cy="40709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404664"/>
            <a:ext cx="4536504" cy="3338537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узнали, что над созданием книги трудится не только автор произведения, но и художник-иллюстратор. Мы рассматривали иллюстрации книг разных поколений.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332656"/>
            <a:ext cx="8208912" cy="83546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Беседа «Кто нам книги написал?»</a:t>
            </a:r>
            <a:b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4221088"/>
            <a:ext cx="8931275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евросеть\Desktop\фото апрель\SDC111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309118" cy="441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4177341"/>
            <a:ext cx="8931275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C00000"/>
                </a:solidFill>
              </a:rPr>
              <a:t>Рассматривание книг разных поколений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евросеть\Desktop\фото апрель\SDC11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5056464" cy="379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6360"/>
            <a:ext cx="8599433" cy="15824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Выставка «Моя любимая книга».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 каждого ребенка не только дома, но и детском саду есть своя любимая книжка. 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89" name="Picture 1" descr="D:\Лариса\ФОТО ДОУ 2016 год\САДИК\20160331_073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661" y="2497565"/>
            <a:ext cx="4268331" cy="25676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62" y="4265684"/>
            <a:ext cx="8931275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D:\Лариса\ФОТО ДОУ 2016 год\САДИК\20160404_091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844825"/>
            <a:ext cx="4398272" cy="26458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Рисование совместно с родителями по произведения А.Л.Барто «Игрушки»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D:\Лариса\А.Барто\img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357298"/>
            <a:ext cx="3286148" cy="238815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10241" name="Picture 1" descr="D:\Лариса\А.Барто\img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78" y="1567816"/>
            <a:ext cx="2799886" cy="203476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10244" name="Picture 4" descr="D:\Лариса\А.Барто\img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9355" y="1600782"/>
            <a:ext cx="2643206" cy="191597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10245" name="Picture 5" descr="D:\Лариса\А.Барто\img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3137" y="3429000"/>
            <a:ext cx="2070090" cy="300416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10246" name="Picture 6" descr="D:\Лариса\А.Барто\img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9355" y="3516759"/>
            <a:ext cx="2143140" cy="294900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10247" name="Picture 7" descr="D:\Лариса\А.Барто\img0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5156" y="4395520"/>
            <a:ext cx="2808272" cy="197633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725" y="428604"/>
            <a:ext cx="8679755" cy="9906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C00000"/>
                </a:solidFill>
              </a:rPr>
              <a:t>Аппликация по произведению К.И.Чуковского «Умывальников начальник </a:t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и мочалок командир»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4370387"/>
            <a:ext cx="8931275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C:\Users\Галя\Desktop\библиотека\DSCN165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30090" y="2008864"/>
            <a:ext cx="4896544" cy="36284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евросеть\Desktop\56bbedc5d7f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effectLst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Актуальность проекта: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В настоящее время на смену книгам все чаще приходят компьютеры, планшеты ,игровые приставки. Книги становятся маловостребованными, пылятся на полках дома, в библиотеках и магазинах. Современному родителю проще включить телевизор, чем достать и прочитать своему ребенку книгу.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Ведь развитие ребенка происходит только при непосредственном  общении. Недостаточное общение ребенка с книгой ведет к речевым нарушениям, нарушениям мыслительных процессов, слабому развитию коммуникативных функций и т.д. Все это негативно отражается на общем состоянии ребенка и на формировании его как личности. Таким образом, актуальность данного проекта обусловлена недостаточной востребованностью книг подрастающим поколением как основного источника знаний для развития и воспитания.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898" y="332656"/>
            <a:ext cx="8352928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C00000"/>
                </a:solidFill>
              </a:rPr>
              <a:t>Пословицы и поговорки о пользе чтения: 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12725" y="1628800"/>
            <a:ext cx="6400800" cy="3474720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/>
              <a:t>Хорошая книга – лучший друг.</a:t>
            </a:r>
          </a:p>
          <a:p>
            <a:r>
              <a:rPr lang="ru-RU" sz="2400" dirty="0" smtClean="0"/>
              <a:t>С книгой поведешься – ума наберешься.</a:t>
            </a:r>
          </a:p>
          <a:p>
            <a:r>
              <a:rPr lang="ru-RU" sz="2400" dirty="0" smtClean="0"/>
              <a:t>Будешь книги читать – будешь все знать.</a:t>
            </a:r>
          </a:p>
          <a:p>
            <a:r>
              <a:rPr lang="ru-RU" sz="2400" dirty="0" smtClean="0"/>
              <a:t>Хорошую книгу читать не в тягость, а в радость.</a:t>
            </a:r>
          </a:p>
          <a:p>
            <a:r>
              <a:rPr lang="ru-RU" sz="2400" dirty="0" smtClean="0"/>
              <a:t>Книга учит жить, книгой надо дорожить.</a:t>
            </a:r>
          </a:p>
          <a:p>
            <a:r>
              <a:rPr lang="ru-RU" sz="2400" dirty="0" smtClean="0"/>
              <a:t>Если книг читать не будешь – скоро грамоту забудешь.</a:t>
            </a:r>
          </a:p>
          <a:p>
            <a:r>
              <a:rPr lang="ru-RU" sz="2400" dirty="0" smtClean="0"/>
              <a:t>Кто много читает, тот много знает.</a:t>
            </a:r>
            <a:endParaRPr lang="ru-RU" sz="2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4149080"/>
            <a:ext cx="8931275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4221088"/>
            <a:ext cx="8931275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0929"/>
            <a:ext cx="8136904" cy="792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Загадки про книги:</a:t>
            </a:r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678362" y="928390"/>
            <a:ext cx="4017085" cy="4536504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 стены – большой и важной</a:t>
            </a:r>
          </a:p>
          <a:p>
            <a:pPr marL="45720" indent="0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Дом стоит многоэтажный.</a:t>
            </a:r>
          </a:p>
          <a:p>
            <a:pPr marL="45720" indent="0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Мы на нижнем этаже,</a:t>
            </a:r>
          </a:p>
          <a:p>
            <a:pPr marL="45720" indent="0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Всех жильцов прочли уже.</a:t>
            </a:r>
          </a:p>
          <a:p>
            <a:pPr marL="45720" indent="0">
              <a:buNone/>
            </a:pP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Поселились мудрецы,</a:t>
            </a:r>
          </a:p>
          <a:p>
            <a:pPr marL="45720" indent="0"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застекленные дворцы,</a:t>
            </a:r>
          </a:p>
          <a:p>
            <a:pPr marL="45720" indent="0"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тишине, наедине </a:t>
            </a:r>
          </a:p>
          <a:p>
            <a:pPr marL="45720" indent="0"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Открывают тайны мне.</a:t>
            </a:r>
          </a:p>
          <a:p>
            <a:pPr marL="45720" indent="0">
              <a:buNone/>
            </a:pP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01898" y="980728"/>
            <a:ext cx="4176464" cy="54006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 куст, а с листочками, 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 рубашка, а сшита,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 человек, а рассказывает.</a:t>
            </a: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Говорит она беззвучно,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понятно и не скучно.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Ты беседуй чаще с ней,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Станешь вчетверо умней.</a:t>
            </a:r>
          </a:p>
          <a:p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633588"/>
              </p:ext>
            </p:extLst>
          </p:nvPr>
        </p:nvGraphicFramePr>
        <p:xfrm>
          <a:off x="4283968" y="1844824"/>
          <a:ext cx="4753670" cy="2814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Document" r:id="rId4" imgW="10611079" imgH="7572532" progId="Word.Document.8">
                  <p:embed/>
                </p:oleObj>
              </mc:Choice>
              <mc:Fallback>
                <p:oleObj name="Document" r:id="rId4" imgW="10611079" imgH="757253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1844824"/>
                        <a:ext cx="4753670" cy="28140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36002"/>
            <a:ext cx="828092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Совместная работа родителей с детьми.</a:t>
            </a:r>
            <a:b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Книжки, сделанные своими руками.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4149080"/>
            <a:ext cx="8931275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SAMSUNG\Desktop\img285.jpg"/>
          <p:cNvPicPr>
            <a:picLocks noChangeAspect="1" noChangeArrowheads="1"/>
          </p:cNvPicPr>
          <p:nvPr/>
        </p:nvPicPr>
        <p:blipFill rotWithShape="1">
          <a:blip r:embed="rId7" cstate="print"/>
          <a:srcRect l="686" r="-686" b="3458"/>
          <a:stretch/>
        </p:blipFill>
        <p:spPr bwMode="auto">
          <a:xfrm>
            <a:off x="755576" y="1340768"/>
            <a:ext cx="3354166" cy="43421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MSUNG\Desktop\ramka230.png" hidden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688" y="0"/>
            <a:ext cx="8572341" cy="6286500"/>
          </a:xfrm>
          <a:prstGeom prst="rect">
            <a:avLst/>
          </a:prstGeom>
          <a:noFill/>
        </p:spPr>
      </p:pic>
      <p:pic>
        <p:nvPicPr>
          <p:cNvPr id="1027" name="Picture 3" descr="C:\Users\SAMSUNG\Desktop\ramka23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596" y="214290"/>
            <a:ext cx="58579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Мы помним, как в детстве книги листали,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Под подушку сказки любимые клали.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Теперь наши дети, наши кровинки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Водят пальцем по строчкам и смотрят картинки.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В день детской книги мы шлем поздравленья,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Хотим, чтобы книга имела значенье.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В наш трудный, в компьютеры загнанный век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Пусть книги по-прежнему будут у всех.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евросеть\Desktop\56bbedc5d7f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64896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Задачи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проекта: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755576" y="1196752"/>
            <a:ext cx="7632848" cy="4896544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Повысить познавательный интерес детей.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Сформировать представления  детей о происхождении книг, о разнообразии видов и форм книг.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Дать детям понимание того, что книга -источник знаний.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Прививать любовь к книгам, бережное к ним отношение.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Развивать все виды восприятия, творческие способности детей.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Поднять эмоциональный настрой и интерес при чтении книг.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Воспитывать доброжелательность и </a:t>
            </a:r>
            <a:r>
              <a:rPr lang="ru-RU" sz="3600" b="1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коммуникативность</a:t>
            </a:r>
            <a:r>
              <a:rPr lang="ru-RU" sz="360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36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общении детей друг с </a:t>
            </a:r>
            <a:r>
              <a:rPr lang="ru-RU" sz="360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другом.</a:t>
            </a:r>
            <a:endParaRPr lang="ru-RU" sz="3600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4572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50" y="4474617"/>
            <a:ext cx="8577450" cy="238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3022" y="260647"/>
            <a:ext cx="84296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cs typeface="Aharoni" pitchFamily="2" charset="-79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осуществления данного проекта нам потребовалось две недели.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Книжный уголок пополнила новая выставка произведений  самых любимых детских писателей: 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А.Л.Барто, К.И.Чуковского, С.Я.Маршака, В.С.Сутеева, А.С.Пушкина, В.Бианки, Я. Акима, С.Михалкова.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Мы познакомили детей с прекрасными книгами и яркими иллюстрациями. Дети увидели портреты поэтов и писателей своих любимых произведений. Были перечитаны не только уже полюбившиеся произведения, но много новых, до сих пор незнакомых детям. </a:t>
            </a: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Дети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интересом рассматривали красочные иллюстрации.   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300" y="7937"/>
            <a:ext cx="8229600" cy="9221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Корней Иванович Чуковский</a:t>
            </a:r>
            <a:endParaRPr lang="ru-RU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0" name="AutoShape 4" descr="data:image/jpeg;base64,/9j/4AAQSkZJRgABAQAAAQABAAD/2wCEAAkGBxQSEhQUExQVFhUXGBgaGBcYFRwUFxwcFRwYHBccFxcYHCggHRwlHBccIjEhJSkrLi4uHB8zODMsNygtLisBCgoKDg0OGBAPFi0cFBwrLywsLCwrNywsLCwsNywsLCwsLCw3LDcsLCwsLCwsLCwsKyw3LCwsLCwsLDcrLCwsLP/AABEIARAAuQMBIgACEQEDEQH/xAAcAAACAgMBAQAAAAAAAAAAAAADBAUGAQIHAAj/xABJEAABAwEDBgYPBQgDAAMAAAABAAIDEQQFIQYSMUFRYSNxgZGh0RMiMlJTVHJ0k5Sxs7TB8AcVJTSSMzVCYoKDsuEWc/EUQ2P/xAAZAQEBAQEBAQAAAAAAAAAAAAAAAQQCBQP/xAAjEQEAAQIFBQEBAAAAAAAAAAAAAQMxAhETFHEEQVFhoSES/9oADAMBAAIRAxEAPwCyXVdnZ+yudNaBSd0bWxuYAAGB9T2QYa9exO/8fZT8xa/TWbrXsmxwdo85l+GKopcanE6V5dOn/bbUxzhm68nJ9njFr9NZutZOT7PGLX6azdaowcdqMwlfXbONafK5nJ9njFr9NZuteOT7PGLX6azdaq0aYYE2xrT5WE5Ps8YtfprN1rxyfZ4xa/TWbrUUxo3cyI2MbOhTbmtPlIHJ9njFr9NZutZOT7PGLX6azdaSzBsHMitjGwJt11Z8mP8Aj7PGLX6azdawMn4/GLX6azdaNZIm7BzBSLImn+Fv6Qm3NWfKIFwM8YtfprN1rwyfZ4xa/TWbrUsYW9639IWxgb3reYJtzVnyhxcDPGLX6azda9/x+Pxi1+ms3Wpd0Le9b+kdS8IW9639ITbmrPlEi4GeMWr01m61huT7PGLX6azdamOxM71v6Qs//HZ3rf0hNuas+UMMn2eMWv01m614XAzxi1+ms3Wpcwt71v6Qvdhb3rf0jqTbmrPlEf8AH4/GLV6azda99wM8YtfprN1qaEDO9bzDqW7LOzvW/pCbc1Z8qze9yiKCSRs9qq0NIznxFpBcGn9mDv1hb1O0/XImL0H4fJ5J9+5K9j3jmWXHl+ZNGCZnPPyZyaHB2jzmX4cqjOGPKrzk0ODtHnMvw5VFcMTxla+mZq12wCOxCaEVq1PiYYmYkuwo7UDcZTDUnE5NxuUBCFuyNYa5HZRFNWdqcYVHskR2zIHmlbsKUEqO14ooMSuWtVoZK1WGvVBmrclAaUQqDJKy0oYK3aUBAUVhQURhQQN6/kJPJPxDkvm7vYmL1/ISeSfiHpfN3rzMdo4baffkfJocHaPOZfhyqMdJV5yaHB2jzmX4cqjHSVr6ZnrXECMyiXYUdi1PiMwo7Sl40bOAFSQAgaiTDSoyC1h7qNwFaFxFeYaSVO2SPWB/U7F2+g0DkQejjcRUNw34e1Nw2bb0AlbxsApXE78a86LI8aHH+luJ5aKKH2ANOLqcw6CVqWR+E6f/ABLyt2dryj/dUFsY2u485zeiqCSEA/hceSrh0VCxVw0840f6SQYO+IPlV+aYhmI00cOLqogZaV4leqCKj/xYzSgK1yICUBFYUG4W4WoC3YFBu0IrAsNCLGgrl6fkJPJPv3JeiZvX8hJ5J9+5LYb/AK5F5mO0cNtPvyPk2ODtHnMvwxVGOk8avOTQ4O0ecy/DlUgjE8a19Mz1rssCMwLSMJhpAFScFqfFiWRsbc5xw9qhZ7xdI4UFGnQK6fnRJXnbzI8k9wNA603k7Z3SPrr9ldm9VFluexkdsTXloBupqHtUwZgDRunoHH1KMfaB3DMAO6ds4t+wLBmAFBo+tKipoWprN5PPykasUNs42D2Dmqa8tVFNOPGnINigbYK7fYOk1RWx4/R6VlgTEbdyKC2HjWRCUzmo7G60CDqtTdko7B1cdDqoro66lqyOnF0INn2cg5pGOretBh9e1SMrc5lTq+glbXQkO74Y8Y09KAYKIx2hBRWKAwKOxLNKNGggb1/ISeSfiHJWhTN6/kJPJPxDkvTj5v8AS8zHaOG2n35HybHB2jzmX4cqlEYq65NDg7R5zL8OVSycVr6ZnrXbxhRV92wjtByqXYqve01XupvWuHwkpTOcAFabE8RR5re6Ok+3H6w4wq9dre3rqGJUgyWpPXt0D61qyJ6B4DNjG473OOjH66EDsxJqTj7Eg63B5zRg1oNN+08vyC2s8lSoJ6B2AUjZW1UTY9AU3ZMFFOxY0TjUrBxJw/JRXo9KO3el48U7GFB5anUiPchk1Fdn0UDzCMynMot5phqzj8iPanHHtapG0VJrp+sUGlUVrkFFYVQYFHiSzUaMKCEvT93yeSffuS1Bt9iZvT93yeSffuS1Nx5l5mO0cNtPvyYyaHB2jzmX4cqma1csmhwdo85l+HKptcVr6ZnrXE1Kp22OjyCrbGoC+4A12A7pa4fCSNlwrspj8hymiFPIQefnRmmgpylJziqqGrtl7rkAUrBg5V+xuxpvqp+zOrikrCfsLtqm7I7Qq7Y3KcsTjguVTcYRicErZiSm2NqaKK1iKaY9Q8UmcpSBvyQMVroXqIjSsuGGxQax6CEvam5tOVFDiMBp2olohLmCmkH27UEeCiBayRlpoVlqoMwI8YS7UxGoIK9PyEnkn370tQbfYmr1/ISeSffuSteP65F5mO0cNtPvyYyaHB2jzmX4cqlnSrnk2ODtHnMvwxVNOla+mZ61xI1tPZg9prpppWjAm4QtT4qLPgXDkQpTQKSvyENmcAKCow+t6hpnkrty2sndhTsHdUGpV+N9DVStllNK6Po9KSQslld9VUzZJsPYqjFFM8Ua0j281MOdOwXTahj2x4t/LVcul7sNoAGKkRoqN652+8JIQBJnDjFCrNdt5h7ARiucg/MA1hOghL/fjWAVx3a0WUuze5NKa8MOVRlp7CG5zuSlaniQPsysjOivKKdGtPttxeKtodGGr64lRHZWNZJmtszTgTV7i2tMKYMOOOvYpv8A5BO1rHyWWsbgDWOQucAdZY5oPMrkZrPYZCe601UjG86Nar112iN7uyREVdqG7aKaVOQyta8E/wAQw48D7KrlSkofnOzyCA6jaCmFBzrDXJi8dVNZJ6AlWhUHYUeMpZqNGVBDXp+Qk8k+/cl6cfR1Jm9P3fJ5J9+5K1P0f9LzMdo4baffkxk0ODtHnMvw5VNIxVyybHB2jzmX4cqmk4rX0zPWuLEEvlHMY7K9zSQatBIwIBNCjxlHmhbKx0bsWuFDy6xxLU+LnEE5NakneTUrJQbwgNnldG7+HCu0ajzYolV24bF1fkmrqrnjO0DbqWt2R5ziCKgo01lLO1B7p1McNGNMUVMDKMtHAsBANM51acg5P9KRuC+Z7SQ0EB2JpUsIDdtWlpB+ekKNs8GcMx7RUYEEUIPGKKwXRZmQglrRXlJ5yfqi5lXrztRlidHM2jqYOphUDCuJpiNqjcjL1LCWOoaaMPmp28bd2hwFSKVoKaOZUe65M2UakHW47QXDDWPaom87KzOFRShqMKDnGO//AMTlzSAtwT+Y06RhtouXSsxXVC91SxtTpJc4jH+WtFaLNZ2t0kEb92yvsQ/uptTT64inIbJTV9cZQZstmaHEgadKWvYkOaRhRwJ5aj5qXaOVKTwdkkDTrAP6SCoPW8nOA/lHT/4lqJi8ndvhsHQl2FUbgI8YQmI8SghL0/d8nkn37kvhs9iYvT93yeSffuQObp615mO0cNtPvyNk0ODtHnMvw5VLJxKumTY4O0ecy/DlUo6StfTM9a4jCm4ilGo8S1PiqX2h2Pt2SjQ5uaeNujnB6FA2d3at4h0LoGUtiM1me1oq5tHAeTppyErn8TaADZ88fmu4s5m5myTZjqqyXexswo+hrpw6VVQp65ZN+xSSFwjsXairyTtwB5wKolmseZVxNSl7CScdSkmYmi5dE8rW5sEYwGsnj3qj2UZ0oI1KdygvIWiRzGntY+1HG3T0qDuPuwrFkl0i43ZrQFNg4GmnUoS7W6N+hT3YqAg7Kj2+wrl0Fd96BxzHCjgphrxTeqzlDZaNbKzumd1TvdvIiXTeZcEFjzsUOM1lG4E+xKOtNcdyzZLSGklxxzerqUGbwHCHk9gQ2BaPlziSda2a5UHYjxIDSjxlQQd6fkJPJPv3JeiYvT8hJ5J9+9Lf1LzMdo4baffkxk0ODtHnMvw5VLOlXTJocHaPOZfhyqWRitfTM9a7cIzCgtCM0LU+JmIqgZQ2MRTvaNGBHEcRzYjkV9GAqTQDSSaAcqrmVVpssjaiePsrRgM6ucO9NOhWElVWBNXfLQhJtcj2QZ2GvUukXm67RXBNX3b+xWaV47qlBxuw+art1PcCmcp3F0bGbTnc30FzkqpWK1Fgpx9KJYbbmOqvfd7zo9qLDk7M80DekLr8RdbovsFoKtNitjpxRp0UqToHWdyqVz5IOjFZXZ2g5oqBvqa1Kv8AdTGBmaxoaGnRSmn2lcS6gSFgaCMTXSTjXYq5JYzBLmt7h9SzdTS3k1buIqx2q1NYBUjHfio23TGTM7UikgoeQ1O7A9KimrNBUY1W8woU3GMPqqUtJx5P9oMVW7ChBFaEB2HBHiKXamYwoIa9P3fJ5J9+5L4pi9D+HyeSffvS/Keb/S8zHaOG2n35GyaHB2jzmX4cqoZuKuGTQ4O0ecy/DlVplnK19Mz1rgsam4okna7wgh/aysburV3MKlQdsy9gDXiAPe+hAcW5rQdRxxWvJ8c0JlzfRklMTTwcZoaHunDSTxaOQqtWCAPc4OrSlaDXyrRwLjU4nrWGOLSDoK7ycJMOGoUAwombC7tkpapxRhppGJC2gkoQUF6ydeCcdqdy1s2b2JwGGaaHlFVBXZNmvB2q726MTWQ98BUbeJcTd05jHeVCaBx4gVYLrvp5AzInHjwUHPnCpZpGkJ25LzjLgH9o7aNCsoutlv8AkeO2szsNecBz4hGa+eXWIm473c5Sdkt0Tc6szRnfPD2J+zW+KtGB0p3Co6ly6PXVdbWHPNXOOguNTvO4KTkiFRuWbC1zu2cBXUBiANlU92DCqigOfgkC+pJ+tyLfDJewy9gbnSiNxa3i00B07hrwXPrvy5cKCVgcNrcDzJkmboDCEUKDuzKGCaga8B3euwPSpphRR2JiNLtKYjKgh70/d8nkn37kv9a0xeh/D5PJPv3JfkK8zHaOG2n35Hybbwdo85l+GK4xf+VE8jnMz8xgJbms7XuTTE1qdC7PkyODtHnMvw5Xz7eDKySeW/8AyK29Ky17kprQTgNJ0LezxUFEqTSQE6KhSgW1nDzVkCuC3ovBqgxFK6Le3Yjkg9sw4HSNiGAgyxFvbM5kFnu2XOaKaR8lc7otx7ERx8q5ldVvzTUaNY2f6Vrsd4ga8NK5mHcS2tljBlq3DOJw361vJdjQRnsGnTQIDrYC4KQlf2SlNXzUEndV1RnHNHN0K2WKyMaMObBVO7rcYzm0NdVcAQrXYLYDpwUlU1CwYIkslBVJstIS9slL3BlcNfEuVTGT7auLzpINOLVz6eZck+0+4/8A4tte5opHNwjaaAT+0H6sf6guzXHHgXatA5PoKu/a1YA+xiWmMT218mTtT0lp5F9Is4m7hmdRWC48q5oaAnPZ3rvkVEz2QEdrh7Eo2Igqjqt3ZZwvIzqs3nEc6tdlnDgC0gg6CMVwyIkKXue/JbMc6M1brjJwPFsK5nCubpF5/u+TyT79yWodvSi2yXOu1zu+jB553H5of19Yrycdo4b6ffkfJocHaPOZfhyuAW48JJ5b/wDIrv8Ak0ODtHnMvw5XALeOEk8t3+RW3pWWvcq8VBC3sj6jHSMDyLzUJnayU1OHSFtZzwavUWucs5yivFbErWqwSg0fZ64jA9HKEazzOGHRX/ErUFavxCDds7gagnlViua9AcHYHUVX7I5riGyGg7+lSOOmlXu7Ps7fK0PitMD2nRUO9oxUnIhuy3VzcRVutS1jtxGkgfXSsQ5A2pppVhbtEzqcxZUK1XZkYG0LpGA66NJd+pxHsXDsjd7JXgVGaNp08gT09ojioK1OGvW40FTvKn2ZOR0/aSn+oAcwAwVD+0COexuizaGMklr83DOaDRrgDQEVrvpuKZGbpt3uq0Boo0a9ZJ0qH+0lwF22mvetA4y9tOlcyuv7Q7bEcXslb3jmNaOJpYAR0q/3Zf8AZL4gfZpWlj3N7aInHDEOieNOaQDoBFMQu4cy4vZ5aihWXsR8o7klsNodDIDTSx9KCRupw9hGo8iCx9UGrSsg04l4OxWXIOqTH8L/ALTffFa03raU/hf9pvvitc3cOdePjtHD0Kffkxk0ODtHnMvw5XArZ+1k8t/+RXfcmhwdo85l+HK4Dbf2knlu/wAitvSste4IKG9lSCNRRQFtmrYzh9nI0t5kSOZrtBx2HArbNWDCDpARWzihBaRsxNCaasUcNRGaLBas0WyKFRWDJa+5IHgNeWg7TQcWOHPhvCg15B3+4cp86jZRmk4VpQVGkEHEHcVb7PM1wFF895I5RtYRBaTwZoGSk0MZHch51x6q/wAPk4DrV0PkjJjcaltOPHRjoK+cxk7j9XVoSN/3Qy12eSB+hwwOtrhi1w3g9WtbWG15wx0p5pXWGXMvme12Z8Uj4pBR7HFrhvGGG7Ys2adzHNc1xa5pq1wNCCNBBXSftdycGFtjHesmHHgx/IaNP9OxcvBVHWbLa4b8srrPMAy1MGcx1MM7U9m407ZmzkK5HR0T3RvGa9ji1w2OaSCOcKyZE3g2O0tDnhmc1zM7vXEdoa6qPDfmlvtDsx7NHaxgLUyrgNAliDWyAbARmuHlHYgjXDWFnSlrLPqRyg6rMfwv+033zljNG09CzMfwv+033xWuP0SvHx2jh6FPvyYyaHB2jzmX4crgNt/ayeW//Irv2TQ4O0ecy/DlcBtx4STy3f5FbelZa92jVu1qGxyKwrY+DwCFaJKUA0uwHzKYok7Y0ghwxpWo3HTRAaNlEQBaxPBAIOC2QYWwXnBYBQZKwVssEIBldL+zjKnPDLHM4B4oLPITQGmiF51fynkxwB5sV4GmI06qYdO1SYzIfTVimDjQ9rIDi04EV0VGsfzDAqZgkOgrnf2fZSNvGIRTOLbXCMJBg9zdGeNR1BzTgcDrwt7LxdAQ20gAE4StBMZ2V1sO44b1xEZS6ul7dZGTRPieKse0tcNzhQr5qtsDoZpYXd1C9zHaq5p0gbCKHiK+mY3ggEEEHQRiDxUXBvtesghvQvaKCaON7tlcY68mYK+Uvo5VjseY6rdBVrvEm03S+gLnWWSOQgacxwexx4gCCfIVas+KtWQFvEVraxwBjmrDI06CJMG4eVTkJXKqDBLQqUjfUL2WeTzrBa5IMcwdvETrjdoFdrT2p4kjY5aqo7NMfwv+033zljN41tKfwv8AtN98VpTi6etePjtHD0affkxkyODtHnMvw5XAbf8AtJPLd7Su/ZNDg7R5zL8OVwK2/tJPLd/kVt6Vlr3LtcjMKCFvGVsZx2lZc2oWjStwUVHyNMRqMWHSNm8J1rgRUaCiObUUUc4GE/yHo3hEPNXivMcCKjQVsivB2Cw4LBK8NCDCwsrwCBy6byks8rJojmvYag6t4I2EGhGwr6SyXvyK32ZsrQCHCj2HHNcO6a7b8wQda+Ylbvs6yrNgtHbk9gloJRpze9eBtbXHaK7ApMLDuNnuDsMofZ5HRsJ7eE1dGdpaCe1K5l9tF2zdmZPJmllMxhaCBQVJY4EmjsSa6wNy7JBKHAEEEEVBBqCDoIOxRmV91C1WOeEipLHFu57RVh/UB0pCPnKxuxoTiNB27CpKB5BGpwxB2EaDzqGj0b2+zX9blLWd4c0FRYdL+0C7xed1x2yIVmhbn0GkjRPHvoWkje0Lh8EtDhoOIXa/sqvoNe+yPOD6vjr3wHCN5QA6m5y5l9pGThsFskjaKROrJDszHaWjyTUcVF1CS6xIfwof9TffFYw2fXOvPP4UP+lvvis/WrqXjY7Rw9Gn35GyaHB2jzmX4crgdrjd2STtT3b9R747l3G57ybB2Zr45iTO54LYw9pBjDMc7binPvuCn7CX1WPqX3pVf4h8alOcUvnswu2HmKy2N3enmK+gzfcHgJfVY+pZ++4PAS+qx9S+269fXz0JcAEZ2HmK3EZ2HmK7599weAl9Vj6l777g8BL6rH1JuvX00JcGDDsPMvPgqKEHmXeTfcHgJfVY+peN9weAl9Vj6k3Xr6aEvnYwPiODSWnVQmm8J1gJGg8xXezfcHgJfVY+pZN9weAl9Vj6k3Xr6aEuCGM7DzLwjOw8xXe/vuDwEvqsfUvC+4PAS+qx9Sbr19NCXA3MOw8xWOxHYeZd9++4PAS+qx9SwL7g8BL6rH1JuvX00JcDDDsPMtww7DzLvP33B4CX1WPqWfvuDwEvqsfUm69fTQlWfslyyzKWO0Gjf/pe7QP/AM3E6B3vNsXWReMPhY/1t61TBfUHgJfVY1gX1Z/ASeqx9Sm69fV0JcavaHsVplaMQ2R7ajEUDiB7OlbXdLRzmnAVw4iK+3BdjF9weAl9Vj6l4X3B4CX1WPqV3Xr6aMuWidzHNfG7NewhzXDUW4gq7ZdSxXtdTLSwtbaIKuLKgOGqVgBxI0OG0AbVOffdn8BL6rH1L331Z/AS+qx9Sbr19NGS7j+FD/pb74rGG7nXr4vhklnkjZFNVwAaOxBjRRwce55Stuwu2HmKxY+zVTi+fl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102" name="AutoShape 6" descr="data:image/jpeg;base64,/9j/4AAQSkZJRgABAQAAAQABAAD/2wCEAAkGBxQSEhQUExQVFhUXGBgaGBcYFRwUFxwcFRwYHBccFxcYHCggHRwlHBccIjEhJSkrLi4uHB8zODMsNygtLisBCgoKDg0OGBAPFi0cFBwrLywsLCwrNywsLCwsNywsLCwsLCw3LDcsLCwsLCwsLCwsKyw3LCwsLCwsLDcrLCwsLP/AABEIARAAuQMBIgACEQEDEQH/xAAcAAACAgMBAQAAAAAAAAAAAAADBAUGAQIHAAj/xABJEAABAwEDBgYPBQgDAAMAAAABAAIDEQQFIQYSMUFRYSNxgZGh0RMiMlJTVHJ0k5Sxs7TB8AcVJTSSMzVCYoKDsuEWc/EUQ2P/xAAZAQEBAQEBAQAAAAAAAAAAAAAAAQQCBQP/xAAjEQEAAQIFBQEBAAAAAAAAAAAAAQMxAhETFHEEQVFhoSES/9oADAMBAAIRAxEAPwCyXVdnZ+yudNaBSd0bWxuYAAGB9T2QYa9exO/8fZT8xa/TWbrXsmxwdo85l+GKopcanE6V5dOn/bbUxzhm68nJ9njFr9NZutZOT7PGLX6azdaowcdqMwlfXbONafK5nJ9njFr9NZuteOT7PGLX6azdaq0aYYE2xrT5WE5Ps8YtfprN1rxyfZ4xa/TWbrUUxo3cyI2MbOhTbmtPlIHJ9njFr9NZutZOT7PGLX6azdaSzBsHMitjGwJt11Z8mP8Aj7PGLX6azdawMn4/GLX6azdaNZIm7BzBSLImn+Fv6Qm3NWfKIFwM8YtfprN1rwyfZ4xa/TWbrUsYW9639IWxgb3reYJtzVnyhxcDPGLX6azda9/x+Pxi1+ms3Wpd0Le9b+kdS8IW9639ITbmrPlEi4GeMWr01m61huT7PGLX6azdamOxM71v6Qs//HZ3rf0hNuas+UMMn2eMWv01m614XAzxi1+ms3Wpcwt71v6Qvdhb3rf0jqTbmrPlEf8AH4/GLV6azda99wM8YtfprN1qaEDO9bzDqW7LOzvW/pCbc1Z8qze9yiKCSRs9qq0NIznxFpBcGn9mDv1hb1O0/XImL0H4fJ5J9+5K9j3jmWXHl+ZNGCZnPPyZyaHB2jzmX4cqjOGPKrzk0ODtHnMvw5VFcMTxla+mZq12wCOxCaEVq1PiYYmYkuwo7UDcZTDUnE5NxuUBCFuyNYa5HZRFNWdqcYVHskR2zIHmlbsKUEqO14ooMSuWtVoZK1WGvVBmrclAaUQqDJKy0oYK3aUBAUVhQURhQQN6/kJPJPxDkvm7vYmL1/ISeSfiHpfN3rzMdo4baffkfJocHaPOZfhyqMdJV5yaHB2jzmX4cqjHSVr6ZnrXECMyiXYUdi1PiMwo7Sl40bOAFSQAgaiTDSoyC1h7qNwFaFxFeYaSVO2SPWB/U7F2+g0DkQejjcRUNw34e1Nw2bb0AlbxsApXE78a86LI8aHH+luJ5aKKH2ANOLqcw6CVqWR+E6f/ABLyt2dryj/dUFsY2u485zeiqCSEA/hceSrh0VCxVw0840f6SQYO+IPlV+aYhmI00cOLqogZaV4leqCKj/xYzSgK1yICUBFYUG4W4WoC3YFBu0IrAsNCLGgrl6fkJPJPv3JeiZvX8hJ5J9+5LYb/AK5F5mO0cNtPvyPk2ODtHnMvwxVGOk8avOTQ4O0ecy/DlUgjE8a19Mz1rssCMwLSMJhpAFScFqfFiWRsbc5xw9qhZ7xdI4UFGnQK6fnRJXnbzI8k9wNA603k7Z3SPrr9ldm9VFluexkdsTXloBupqHtUwZgDRunoHH1KMfaB3DMAO6ds4t+wLBmAFBo+tKipoWprN5PPykasUNs42D2Dmqa8tVFNOPGnINigbYK7fYOk1RWx4/R6VlgTEbdyKC2HjWRCUzmo7G60CDqtTdko7B1cdDqoro66lqyOnF0INn2cg5pGOretBh9e1SMrc5lTq+glbXQkO74Y8Y09KAYKIx2hBRWKAwKOxLNKNGggb1/ISeSfiHJWhTN6/kJPJPxDkvTj5v8AS8zHaOG2n35HybHB2jzmX4cqlEYq65NDg7R5zL8OVSycVr6ZnrXbxhRV92wjtByqXYqve01XupvWuHwkpTOcAFabE8RR5re6Ok+3H6w4wq9dre3rqGJUgyWpPXt0D61qyJ6B4DNjG473OOjH66EDsxJqTj7Eg63B5zRg1oNN+08vyC2s8lSoJ6B2AUjZW1UTY9AU3ZMFFOxY0TjUrBxJw/JRXo9KO3el48U7GFB5anUiPchk1Fdn0UDzCMynMot5phqzj8iPanHHtapG0VJrp+sUGlUVrkFFYVQYFHiSzUaMKCEvT93yeSffuS1Bt9iZvT93yeSffuS1Nx5l5mO0cNtPvyYyaHB2jzmX4cqma1csmhwdo85l+HKptcVr6ZnrXE1Kp22OjyCrbGoC+4A12A7pa4fCSNlwrspj8hymiFPIQefnRmmgpylJziqqGrtl7rkAUrBg5V+xuxpvqp+zOrikrCfsLtqm7I7Qq7Y3KcsTjguVTcYRicErZiSm2NqaKK1iKaY9Q8UmcpSBvyQMVroXqIjSsuGGxQax6CEvam5tOVFDiMBp2olohLmCmkH27UEeCiBayRlpoVlqoMwI8YS7UxGoIK9PyEnkn370tQbfYmr1/ISeSffuSteP65F5mO0cNtPvyYyaHB2jzmX4cqlnSrnk2ODtHnMvwxVNOla+mZ61xI1tPZg9prpppWjAm4QtT4qLPgXDkQpTQKSvyENmcAKCow+t6hpnkrty2sndhTsHdUGpV+N9DVStllNK6Po9KSQslld9VUzZJsPYqjFFM8Ua0j281MOdOwXTahj2x4t/LVcul7sNoAGKkRoqN652+8JIQBJnDjFCrNdt5h7ARiucg/MA1hOghL/fjWAVx3a0WUuze5NKa8MOVRlp7CG5zuSlaniQPsysjOivKKdGtPttxeKtodGGr64lRHZWNZJmtszTgTV7i2tMKYMOOOvYpv8A5BO1rHyWWsbgDWOQucAdZY5oPMrkZrPYZCe601UjG86Nar112iN7uyREVdqG7aKaVOQyta8E/wAQw48D7KrlSkofnOzyCA6jaCmFBzrDXJi8dVNZJ6AlWhUHYUeMpZqNGVBDXp+Qk8k+/cl6cfR1Jm9P3fJ5J9+5K1P0f9LzMdo4baffkxk0ODtHnMvw5VNIxVyybHB2jzmX4cqmk4rX0zPWuLEEvlHMY7K9zSQatBIwIBNCjxlHmhbKx0bsWuFDy6xxLU+LnEE5NakneTUrJQbwgNnldG7+HCu0ajzYolV24bF1fkmrqrnjO0DbqWt2R5ziCKgo01lLO1B7p1McNGNMUVMDKMtHAsBANM51acg5P9KRuC+Z7SQ0EB2JpUsIDdtWlpB+ekKNs8GcMx7RUYEEUIPGKKwXRZmQglrRXlJ5yfqi5lXrztRlidHM2jqYOphUDCuJpiNqjcjL1LCWOoaaMPmp28bd2hwFSKVoKaOZUe65M2UakHW47QXDDWPaom87KzOFRShqMKDnGO//AMTlzSAtwT+Y06RhtouXSsxXVC91SxtTpJc4jH+WtFaLNZ2t0kEb92yvsQ/uptTT64inIbJTV9cZQZstmaHEgadKWvYkOaRhRwJ5aj5qXaOVKTwdkkDTrAP6SCoPW8nOA/lHT/4lqJi8ndvhsHQl2FUbgI8YQmI8SghL0/d8nkn37kvhs9iYvT93yeSffuQObp615mO0cNtPvyNk0ODtHnMvw5VLJxKumTY4O0ecy/DlUo6StfTM9a4jCm4ilGo8S1PiqX2h2Pt2SjQ5uaeNujnB6FA2d3at4h0LoGUtiM1me1oq5tHAeTppyErn8TaADZ88fmu4s5m5myTZjqqyXexswo+hrpw6VVQp65ZN+xSSFwjsXairyTtwB5wKolmseZVxNSl7CScdSkmYmi5dE8rW5sEYwGsnj3qj2UZ0oI1KdygvIWiRzGntY+1HG3T0qDuPuwrFkl0i43ZrQFNg4GmnUoS7W6N+hT3YqAg7Kj2+wrl0Fd96BxzHCjgphrxTeqzlDZaNbKzumd1TvdvIiXTeZcEFjzsUOM1lG4E+xKOtNcdyzZLSGklxxzerqUGbwHCHk9gQ2BaPlziSda2a5UHYjxIDSjxlQQd6fkJPJPv3JeiYvT8hJ5J9+9Lf1LzMdo4baffkxk0ODtHnMvw5VLOlXTJocHaPOZfhyqWRitfTM9a7cIzCgtCM0LU+JmIqgZQ2MRTvaNGBHEcRzYjkV9GAqTQDSSaAcqrmVVpssjaiePsrRgM6ucO9NOhWElVWBNXfLQhJtcj2QZ2GvUukXm67RXBNX3b+xWaV47qlBxuw+art1PcCmcp3F0bGbTnc30FzkqpWK1Fgpx9KJYbbmOqvfd7zo9qLDk7M80DekLr8RdbovsFoKtNitjpxRp0UqToHWdyqVz5IOjFZXZ2g5oqBvqa1Kv8AdTGBmaxoaGnRSmn2lcS6gSFgaCMTXSTjXYq5JYzBLmt7h9SzdTS3k1buIqx2q1NYBUjHfio23TGTM7UikgoeQ1O7A9KimrNBUY1W8woU3GMPqqUtJx5P9oMVW7ChBFaEB2HBHiKXamYwoIa9P3fJ5J9+5L4pi9D+HyeSffvS/Keb/S8zHaOG2n35GyaHB2jzmX4cqoZuKuGTQ4O0ecy/DlVplnK19Mz1rgsam4okna7wgh/aysburV3MKlQdsy9gDXiAPe+hAcW5rQdRxxWvJ8c0JlzfRklMTTwcZoaHunDSTxaOQqtWCAPc4OrSlaDXyrRwLjU4nrWGOLSDoK7ycJMOGoUAwombC7tkpapxRhppGJC2gkoQUF6ydeCcdqdy1s2b2JwGGaaHlFVBXZNmvB2q726MTWQ98BUbeJcTd05jHeVCaBx4gVYLrvp5AzInHjwUHPnCpZpGkJ25LzjLgH9o7aNCsoutlv8AkeO2szsNecBz4hGa+eXWIm473c5Sdkt0Tc6szRnfPD2J+zW+KtGB0p3Co6ly6PXVdbWHPNXOOguNTvO4KTkiFRuWbC1zu2cBXUBiANlU92DCqigOfgkC+pJ+tyLfDJewy9gbnSiNxa3i00B07hrwXPrvy5cKCVgcNrcDzJkmboDCEUKDuzKGCaga8B3euwPSpphRR2JiNLtKYjKgh70/d8nkn37kv9a0xeh/D5PJPv3JfkK8zHaOG2n35Hybbwdo85l+GK4xf+VE8jnMz8xgJbms7XuTTE1qdC7PkyODtHnMvw5Xz7eDKySeW/8AyK29Ky17kprQTgNJ0LezxUFEqTSQE6KhSgW1nDzVkCuC3ovBqgxFK6Le3Yjkg9sw4HSNiGAgyxFvbM5kFnu2XOaKaR8lc7otx7ERx8q5ldVvzTUaNY2f6Vrsd4ga8NK5mHcS2tljBlq3DOJw361vJdjQRnsGnTQIDrYC4KQlf2SlNXzUEndV1RnHNHN0K2WKyMaMObBVO7rcYzm0NdVcAQrXYLYDpwUlU1CwYIkslBVJstIS9slL3BlcNfEuVTGT7auLzpINOLVz6eZck+0+4/8A4tte5opHNwjaaAT+0H6sf6guzXHHgXatA5PoKu/a1YA+xiWmMT218mTtT0lp5F9Is4m7hmdRWC48q5oaAnPZ3rvkVEz2QEdrh7Eo2Igqjqt3ZZwvIzqs3nEc6tdlnDgC0gg6CMVwyIkKXue/JbMc6M1brjJwPFsK5nCubpF5/u+TyT79yWodvSi2yXOu1zu+jB553H5of19Yrycdo4b6ffkfJocHaPOZfhyuAW48JJ5b/wDIrv8Ak0ODtHnMvw5XALeOEk8t3+RW3pWWvcq8VBC3sj6jHSMDyLzUJnayU1OHSFtZzwavUWucs5yivFbErWqwSg0fZ64jA9HKEazzOGHRX/ErUFavxCDds7gagnlViua9AcHYHUVX7I5riGyGg7+lSOOmlXu7Ps7fK0PitMD2nRUO9oxUnIhuy3VzcRVutS1jtxGkgfXSsQ5A2pppVhbtEzqcxZUK1XZkYG0LpGA66NJd+pxHsXDsjd7JXgVGaNp08gT09ojioK1OGvW40FTvKn2ZOR0/aSn+oAcwAwVD+0COexuizaGMklr83DOaDRrgDQEVrvpuKZGbpt3uq0Boo0a9ZJ0qH+0lwF22mvetA4y9tOlcyuv7Q7bEcXslb3jmNaOJpYAR0q/3Zf8AZL4gfZpWlj3N7aInHDEOieNOaQDoBFMQu4cy4vZ5aihWXsR8o7klsNodDIDTSx9KCRupw9hGo8iCx9UGrSsg04l4OxWXIOqTH8L/ALTffFa03raU/hf9pvvitc3cOdePjtHD0Kffkxk0ODtHnMvw5XArZ+1k8t/+RXfcmhwdo85l+HK4Dbf2knlu/wAitvSste4IKG9lSCNRRQFtmrYzh9nI0t5kSOZrtBx2HArbNWDCDpARWzihBaRsxNCaasUcNRGaLBas0WyKFRWDJa+5IHgNeWg7TQcWOHPhvCg15B3+4cp86jZRmk4VpQVGkEHEHcVb7PM1wFF895I5RtYRBaTwZoGSk0MZHch51x6q/wAPk4DrV0PkjJjcaltOPHRjoK+cxk7j9XVoSN/3Qy12eSB+hwwOtrhi1w3g9WtbWG15wx0p5pXWGXMvme12Z8Uj4pBR7HFrhvGGG7Ys2adzHNc1xa5pq1wNCCNBBXSftdycGFtjHesmHHgx/IaNP9OxcvBVHWbLa4b8srrPMAy1MGcx1MM7U9m407ZmzkK5HR0T3RvGa9ji1w2OaSCOcKyZE3g2O0tDnhmc1zM7vXEdoa6qPDfmlvtDsx7NHaxgLUyrgNAliDWyAbARmuHlHYgjXDWFnSlrLPqRyg6rMfwv+033zljNG09CzMfwv+033xWuP0SvHx2jh6FPvyYyaHB2jzmX4crgNt/ayeW//Irv2TQ4O0ecy/DlcBtx4STy3f5FbelZa92jVu1qGxyKwrY+DwCFaJKUA0uwHzKYok7Y0ghwxpWo3HTRAaNlEQBaxPBAIOC2QYWwXnBYBQZKwVssEIBldL+zjKnPDLHM4B4oLPITQGmiF51fynkxwB5sV4GmI06qYdO1SYzIfTVimDjQ9rIDi04EV0VGsfzDAqZgkOgrnf2fZSNvGIRTOLbXCMJBg9zdGeNR1BzTgcDrwt7LxdAQ20gAE4StBMZ2V1sO44b1xEZS6ul7dZGTRPieKse0tcNzhQr5qtsDoZpYXd1C9zHaq5p0gbCKHiK+mY3ggEEEHQRiDxUXBvtesghvQvaKCaON7tlcY68mYK+Uvo5VjseY6rdBVrvEm03S+gLnWWSOQgacxwexx4gCCfIVas+KtWQFvEVraxwBjmrDI06CJMG4eVTkJXKqDBLQqUjfUL2WeTzrBa5IMcwdvETrjdoFdrT2p4kjY5aqo7NMfwv+033zljN41tKfwv8AtN98VpTi6etePjtHD0affkxkyODtHnMvw5XAbf8AtJPLd7Su/ZNDg7R5zL8OVwK2/tJPLd/kVt6Vlr3LtcjMKCFvGVsZx2lZc2oWjStwUVHyNMRqMWHSNm8J1rgRUaCiObUUUc4GE/yHo3hEPNXivMcCKjQVsivB2Cw4LBK8NCDCwsrwCBy6byks8rJojmvYag6t4I2EGhGwr6SyXvyK32ZsrQCHCj2HHNcO6a7b8wQda+Ylbvs6yrNgtHbk9gloJRpze9eBtbXHaK7ApMLDuNnuDsMofZ5HRsJ7eE1dGdpaCe1K5l9tF2zdmZPJmllMxhaCBQVJY4EmjsSa6wNy7JBKHAEEEEVBBqCDoIOxRmV91C1WOeEipLHFu57RVh/UB0pCPnKxuxoTiNB27CpKB5BGpwxB2EaDzqGj0b2+zX9blLWd4c0FRYdL+0C7xed1x2yIVmhbn0GkjRPHvoWkje0Lh8EtDhoOIXa/sqvoNe+yPOD6vjr3wHCN5QA6m5y5l9pGThsFskjaKROrJDszHaWjyTUcVF1CS6xIfwof9TffFYw2fXOvPP4UP+lvvis/WrqXjY7Rw9Gn35GyaHB2jzmX4crgdrjd2STtT3b9R747l3G57ybB2Zr45iTO54LYw9pBjDMc7binPvuCn7CX1WPqX3pVf4h8alOcUvnswu2HmKy2N3enmK+gzfcHgJfVY+pZ++4PAS+qx9S+269fXz0JcAEZ2HmK3EZ2HmK7599weAl9Vj6l777g8BL6rH1JuvX00JcGDDsPMvPgqKEHmXeTfcHgJfVY+peN9weAl9Vj6k3Xr6aEvnYwPiODSWnVQmm8J1gJGg8xXezfcHgJfVY+pZN9weAl9Vj6k3Xr6aEuCGM7DzLwjOw8xXe/vuDwEvqsfUvC+4PAS+qx9Sbr19NCXA3MOw8xWOxHYeZd9++4PAS+qx9SwL7g8BL6rH1JuvX00JcDDDsPMtww7DzLvP33B4CX1WPqWfvuDwEvqsfUm69fTQlWfslyyzKWO0Gjf/pe7QP/AM3E6B3vNsXWReMPhY/1t61TBfUHgJfVY1gX1Z/ASeqx9Sm69fV0JcavaHsVplaMQ2R7ajEUDiB7OlbXdLRzmnAVw4iK+3BdjF9weAl9Vj6l4X3B4CX1WPqV3Xr6aMuWidzHNfG7NewhzXDUW4gq7ZdSxXtdTLSwtbaIKuLKgOGqVgBxI0OG0AbVOffdn8BL6rH1L331Z/AS+qx9Sbr19NGS7j+FD/pb74rGG7nXr4vhklnkjZFNVwAaOxBjRRwce55Stuwu2HmKxY+zVTi+fl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104" name="AutoShape 8" descr="data:image/jpeg;base64,/9j/4AAQSkZJRgABAQAAAQABAAD/2wCEAAkGBxQTEhQUEhQUFRQXGBgXGBcUFxcYGBgVFBQXFxwYFxcYHCggGBwlHBcUITEhJSkrLi4uFx8zODMsNygtLiwBCgoKBQUFDgUFDisZExkrKysrKysrKysrKysrKysrKysrKysrKysrKysrKysrKysrKysrKysrKysrKysrKysrK//AABEIAQgAvwMBIgACEQEDEQH/xAAcAAABBQEBAQAAAAAAAAAAAAACAAEDBAUGBwj/xABDEAABAwIDBQYEAwYCCgMAAAABAAIRAyEEEjEFQVFhcQYTIoGRoTKxwfBS0eEHFCNCYnKS8TRDRHOCg6Ky0vIVJDP/xAAUAQEAAAAAAAAAAAAAAAAAAAAA/8QAFBEBAAAAAAAAAAAAAAAAAAAAAP/aAAwDAQACEQMRAD8A1wFI0JmhGwIHhE1qIBG0IGa1EGomhFCAQ1EAjATOcG3KBsqPKqrcUX/ALfiOnlGqgc19V2Vji4TBcRA6NaLn1KC+6s0auA8wom49pPhDnf2ifXgo6mCpUm56hEaS64zcGtHxO5CfJWqeCc5pdU/gUtxqR3hA3in8NMdcxQRDHDcDPACfWJUlJznaNcOrY+amw+KJB/dqbnAf62rfT8DbCOdm81XxRquGZ9QEcKYHvUIyjoJ6oLYYYmPSEzgDbQrl8RhgSfiP/MNv8ITUK9anpJb/AFEu9zf3QdJQrG7Xaj3Vlt1jYLaLXuucruBWzTQNCchFCUIATwnRII8qWVEAnhBhAKRoQhSgICARAJ2hEEDgIgE4aic4NBJsAgB1QNu7QKpUGeC4fF8LOX4ncouqVLE949z3j+Ey5b+IjRp9p6ngtHZ8kGtUu5x8I/u09dekIDbQNQ5GCG2DiLEmPh5fIBaLnsoNht3QdLAjlvDN3FyPCsyjkLniZ3TzNh0PBVsKwFz6r9GnykWAHQQB+qBqOHDP/sVzmqH/APMGPAP6BoD003bypXYM1CH4sHKSHU6A4Aznq/r+imojxd9U+Ij+Gw6NaNHR5WHU7lRq4okki5nU6T83H2QaNXFhwyjIGN3H4OpH855m3zWXiWseZvVO5zpygf0jT0ClZQzXcZ5blbpNhBluwpPAeX5qF2EP2PyW8MNN0nYdBymJwAOovuIsR0Ks7JxDgcjjPArZr4O2izauELTI3INIFOSquFxObrvHAqdxQElKFNKA5TyowUQKDHaFKE7WI2sQO0KRoSaxSNYgdoWTt/E5Wgbhc8yBMeseq2msWL2iw4yDi2/vKDP/ANXRo73mXkcXH/29V1A+No/laHPjdLrD0ELicJiZqscdw9/srsKwyy2bkCOgH+XogtYiuWUs3G4HNwgeg93FKnSA7ukbtY0VavNzvhb1N/8AE1PtimO8ps3DKT0buVXa1YtZUg+KrWeD/ZQin6WYgfH47O4xpwFp/SPkE1FunT5rLpVNeBgDjJn781rNbDteHrdBZpDVXKdL1UVBqv4du9ADGRvspBSn9FOxgIk/cIqVO/JBBUw0W1WbjcPYroKlMG+/RZ2LAIQckTkfKvNdKqbUp6o9nPzNCC2kiypBqAU6PIllQZ7QpGhC1SAIDaFI0IApGoDAWVt1ksK12rN2z8EIOQfTDS0jURPqPyK6qlWzVL7mO/6WGPcj1XHYur4iBrYed/8Ay9l0GzcVmezLBLonmAAY8zA6wg6La2IyYg1HaABoA4gNPzJUXaFtqI/pefNz2u+iq7Srd5VeT8OYtZzDXeJ/SZ6pY2vmM7gXAdDEfL3QZmAfL3NP8hBPncXW7hwSJWPQpAEHe4yY5LbwtiRuQX6DfT71WphTYhUMP9n2WhQ3AT7fOUE2nn+fLkoA+5hT1qci3oZVWk+DBGiC9qLTPJZuK3zvWm11vviqmMpzqEHIbWED8vmg2NofuyvbXoWKz9i6u5INWEgEZSAQKE0I4SyoM8BSBVwUTCgstUjVAwqVoQTtUG0MOHNJ5KZjVxnaHtKe+dTY/K1hLYBguIsT6yEGBiBLiZtJ9J+wtzs9Uy1KbzqDm/ta029wzzKwA4SI3/dlo4DEtG6XSIA5C0ngLnqUGuMQTrM2kDcALN9yepKsU25umog2VOhV1B1t6q3RphrPDa2/mgPDDxtaOfpP36rdo0+FvveueoGPHNgCL8Rf8lJh9q5paXFsagXN0HWMpCIzt9eEK1RxJaLOFuEFcYTWfPc03u3S52UbtZEzrxnkqjtibQgu8I5A/U/qg7+ptPL8Vxa4VcVwbzbXyXn+bF0oFT4d5mfSF0uDx7coLjCDqhiwymHO37uv2FSr47OYmFyG39vGoW0qBz1D8LRxHPSywsfh8UwB1bF0aG+O8Ej1KDuseGm5dKobNYO8fl0hczsvGVj/ALThq4izg+XHqJW12drufVqZgGloGlwZJ0QdCGpZUsyQKAoRAKPMiDkGM0qRpVcORiogssUzSqjKikD0F+k5eV9qNmto4yq4tmXZwY3Ov8yfRel0nLn+2ezw91F/4j3Z6wSPr6oOKNZrhLARfy8lKyro4LCqbPPfVDJ/huAABtmWvhmGCOF0G9hcTvuei2MKSNb2iDoRf33LkaNQjTctrZ2NzFs9NfpKDWOHYabhUvSdD7O8TXcI19PNYYrMY6MOG16moaCABzfubu+gXUswNNzBaL6WIPrKajs5lN9wGMcIDtMjxodMt+FkHIbR27tdjsgPdtJGU0KQe2DFpe1+c6jUQb8lsN2HjHUadb97xBxBALmve4t4gQPCwxFiCL6LccxrZNyeNIVIdrvAgHz370LaVWoQ2mxwAgXJ1+n3ZBFSZVdSIxIaIMZhIzwRLmzb3Wv2e7oth1NjiNCWCeEmbqHFUi1ppkjOP0P5jqq2CqkOFzbd+KUEG19n97VLGnJmsC0hpAnxNaY8MgQub2v+zikHyKjWwScrg513QD4gYcYi/Jdn2jYIY+LaH0+io1aboGUkg3H6oOS252Qw9VrW0muY9oAbUAg5tMzt56ei3OxeGqU2xVMvywTc6GNTqr+Cwri6XFvLwkn5wFNgWkOIOsfVBpZk+ZREp5QSZk7XKIFPKDnhiU4xCwRi0YxiDoqVZWqTlz2Hxa1cNWQa1EqLbtOcO472EPH/AAGT7SnoPV9rQ4Fp0IIPQoPLMdSDa1X8LyKgOolNQd/EPAyrVbDdzVfSdJAJaJ3DUexCpUmQ/Lu0nlrZBJXw+5R4TEEP5+ei08Y3wZvp981m4GTVdOm6/Leg7XZWJkBdDRxQiC06cFyezvAL8vddNg8UN0agzxOl0GtSwbHCS0kH1tu15K9SDWEZQGtAk+m9Z7MUAIFgP8lzvaztAWAU2m7iPQmL9b+6CXaOLa6oXCd1+p99SFSwrsxkaifnCnwXiYd8i86yVW2ZGcgmLxrHug6DGUWvokGZ+9FgYLE5S6k6zgZHNp3/AHwK7KjhmFskjcOhI4riu1De7cKgtlOsi7SQI9SD68UG6zEw0lu/5wsvCmarp4fUIcNjQW6z06JtkvzVH8gB6lBpgJQpA1IhBDCJFlTgIPJxUT96VFCdBfw9Zb+Aqrl6S29nVUHU4dy0sOVjYSotjCoOc7eYYNyVrX8B66g/NcniQIY4cVe7fdsKTqpwYElpBc+RAOuXmY+awaEm4ccv4d36IOnMOpE8oPXVY1B0Pnj8lqYYTTc3iJHUKhSp5jACDpsKJaPK6s0sRFvJUdkAhoOs7vZav7lOg9OSCR+0Qxuqzsfs1xYyo5pOYlzuXAcoEKxT2ce9bnmB4o6aGPX0W9TeLAnTUc+F0HnVQ4prx3NSmW6w8On0FvvRVf8A5bEUn/xWhsmJaZbPoCNea9YOwaFa5blPFtr754rke1fY2vZtMNqMcRvAjqDzQVGdrgxoBcSbDKJJngG7zooe0DatSj3jpacw8B3N08XOS0xuWxsP9nTMO795rZe9HwiZa0uFyBMZjxR7drsDSwuacwLRBFyQdAg5jAYlzRHBdV2Ww5yOef5jHk3/ADKpPwAa0EjUT7LpdmYbJSYOV+puglyoSFO5qHKgrwiyqQsSAQeOwiAShG0IHa1XsK6FTYFZooOjwFXRaG2dstwuFqVnfyttzcbAesLD2e9cj+1vbObusM06eN4HsD7nyQedYvEuqPdUeZc5xcTzJldBsPbwEMq23Bw38Mw+q5pMg9o2e/PTIbqNI1kblSw1fLVa6Ik3B6wQue7D7fv3dQ3sBO8D7C6valH+YIOi2eAQQOPTX5Lc2KSLGdTO+5JP1XI7Dr/rzsugwGLDXfkeaDQ7QVyx7ixuaWtiN8A/Urm6n748ktfh2E7nZzA3SQF1G068tDheBB6b1SzMeINraifsIMfDUNpxHfU2g72MLheea08Nhdo0wSMSyp/Q+i7frfNb0VUuxFEzTeHN6wR66pVtv44nwC3OfmBCCfamAxNcfxcRU1+GkwU28B8RcT7LJwGxmU6mUnO6RLnGTJGkwpn4rHVLue0Debm07gLK3hKBEEzYTfeeKDR2rTl1OmN5A8lthqxtkMNSoap+Fgyt5nefotsIBcEMIiEkAEISEZQlB43KNqEBSMCA2NU0hoJcYAvJUT6gaC5xAaLklcZ2i7QGr4KZin7u68uSDQxfbZ4cRRADRoTeea5HHYp1V7n1DL3GSoiUxQDCRananAQBTeWkEGCLgr0bsz2jFZmSp8QF+vELzssT0KzmODmmCEHsWyqwD4mL+V/1W9JDwZtK802H2ga+JgPG76hdLU7R5GibtQeh4evax/VWaGFa4ndwXnOE7Z05ANupjzXUbN200gFrteeiDdp4JjHy53kflxWpRiJDW20GX5krJ/fA4QT0n76pUsblBDnCQbRaB0PzKC3iKLbyG87c9VmbQIJDWC5t5lNidrjQ+ql2CO8JqnQeFv1P09UGxhsMKbAwaAe+8o4TkpgUDEJiE5TFABQkI3ISg8fa1R4zFMotzPMDcN5PADeq+0tpsoNl13H4WjU/kOa4jaGOfWfmeegGjRwCCbbG2X13XswfC0fXiVmORZUzrIIyna1IpSgZzEgnBTO4oHCRbKaU8oBDCDIN+Wqvs2u8CH3Huqspy2UGk3aVNwi45ESFcwO1HMM0n+RMi3uFh4Ku+jUbUpxmaZuJB5EbwQvbOyYwO0aOc4elnFntyjM13GRuO4oOHq9t64AGSDx1H3qqtbtlXd10uZHoCu77QfsxFT/Rajmf0loePI6+68w7Udk6+BrNpVTdzA+RI8JcR9Cg9K/ZtsCpjadXFYl1TumkNYxpyh5aJcSdYHIhen4em1rQGABoEADQDkvnrsh2zxOCqtyPJo6Poky0g6kA6OXsvZnbrapyTqM7ObXbkHSQmhOmKBJiEySBkkoTIPlOtXLiXOJJO83Pqoy4qKU8ICzpBDlRgIGIShOnQAAkWooThBEWx0ShTEKMiLbigQKNCQnQOFq9ltuPweJZWYCQDD2TGdk3bPyKy4TCyD7C7P7VoYnDsr4ZwNJ4kbiCNWuG5wNiF8+dutts2hja9Rjpa091T/3dKRPm4vd0cuf2B2pxOEp16VCoW067S17eEiM7L+F8SJ/IRhUSWHwm405hBeqUcrpI3rq3bbOHpYPEs0FRzCB+A3I8liUHiszms/aeIf3DaJjI15eOpEG6D6V2LtJuIosqsIIcJV5eCfs07YnDTRefATLZ3cQvbNm7SZWbLSgupBOnQCmTkpkHySAiAQlycOQGAjAQBykDkD5Eg1IOR5wgbIhcyFIHJi5AACVSnITynzoIKRmx1CPTUhM+kDdJtFqA230ullQULF3WEZcgcNQVaZsRqFIxyLOgfAV4cJ+Em/qtzatMBgGoNvNc+GjhqR/3D6LVOMz2KDCylro3grs+ynax+HcA4ks+S5TaDL5hxgocPUQfS+wdv067QQ4SVuQvmLYu3quHcCx1p+Fe2diu1zcQwAm/yQdgGJZUg9IvQfIaUpkkBAowowiQSApZlHmT5kEsolE1yKUBoSknQNKcFAbJNKBqOhPNOog6OikmUB5kUqPMnDkBkp6L8rlHKdBPVEue3iJVKg6CtCmyTm3ZY81nVRDigndxWp2d2y7D1WvBMbxyWQx0hBMFB9M9ndtNr0muBmy1TVXgPYHtIaFUMcfA7TkV7Zh8SHtDhvQfL6eUgmQOnlClKAgnlDKdA7UQchCYoJS5EoZUjSgIIS1OlKADdADCMtTEIFKJqi0UgcgIFO4pmpFBJTeoa7d6cojcFBDTcjqDeogpWlALXRB4L2H9nPaTvaeR58TQvHSFobF2m6hUztO4g+iDNCdME6BoTIkkApwUoTIDlOVGiCBAogUBThBKHJ1GCnBQGUxEpkkAwhEhSuCBAbHpFREQja5A5SBTJiUAFE0pnJkErhIlAjpuQvbBQRp5SSQOkkkgSSSSBiEySSB0ySSAk6SSAmp4SSQPKctnRJJBGgISSQEHp0kkCQEJJICaVIL2SSQf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194" name="AutoShape 2" descr="data:image/jpeg;base64,/9j/4AAQSkZJRgABAQAAAQABAAD/2wCEAAkGBwgHBgkIBwgKCgkLDRYPDQwMDRsUFRAWIB0iIiAdHx8kKDQsJCYxJx8fLT0tMTU3Ojo6Iys/RD84QzQ5OjcBCgoKDQwNGg8PGjclHyU3Nzc3Nzc3Nzc3Nzc3Nzc3Nzc3Nzc3Nzc3Nzc3Nzc3Nzc3Nzc3Nzc3Nzc3Nzc3Nzc3N//AABEIAH4AUgMBIgACEQEDEQH/xAAcAAABBAMBAAAAAAAAAAAAAAAABAUGBwEDCAL/xAA6EAABAwMCBAMFBQYHAAAAAAABAgMEAAURBiESEzFRIkFhBxQycYEjkaHB8BVTYoKx0RYkM0JDUnL/xAAUAQEAAAAAAAAAAAAAAAAAAAAA/8QAFBEBAAAAAAAAAAAAAAAAAAAAAP/aAAwDAQACEQMRAD8AsBDe3SlDTeElR2Cdye1em0nYn50yuXVU+YY8UcTXNDTQPwvr6kn+BI39dvlQODtxJQVsMENg4S4sZ4z2SnIz94rQ5HnfZ+/vvF98/Zw4uAoj1O31OQPXpl4YjtsMrlqJeLbZDZV026n6nf5Yr0lpQDinXcLKf808Dg9NkJPl6/rANMW3o5q0pjiS6jZzhcPJbPmkr6rV6AfPFJrm7OaaKIBbZIOSYzACR/MoHP62p7YWt1CWISEstIGEjh8IHon+9KUW5L27q1OOdCXNwPp0FBBW7xd2ULanNolsK6qGAseuwANS6xXKNcI3HHc4iNlJUMKSfUeRpQ/ZWljBSOI+lMv7Pcs84y0py0dlgdqCSbAdK8kDtWluQl1pC0K8KhkGvXMoM4orzxVigQ3eO9+yZIYOFlpW+fSodoeSH54ZT8UaI5gD94pRUpX4fdVhS2+KI4D04TVUWZ5uBfVBlXCpbLqD/FkGgtGS4ExmeWjiQCpfD3Q2MgfUhP301SZxXJEELKgyooUvGONzICj9TmlkeY2ly3KQUuJMfC8bhLe54vrw/gaj62nE31KgPs1FRUB5L4vD+dBMbe0lQ3zhKjTolIAGBSC2NgNJUCd+ue/nThQGBSa4R0vxnEkeVKRXl5PG2pPcUEPtCzzn4Z/4jlO/lTuEHOKZre2W9TPoUN1JJ+QqRqZ8VBo4DRSjgooPL6mBDeVJcS0yEErcWoJCR6mqJuKkf4nkrjOqLQfUlC0jqnuO+R+VWV7VGZMrQUwwHS2tlxt1zh80BQz/AFz9KpGLcGVOISiSsuA8KuYAFJO34ZoLZTNdKWkpBDbTSEnhGT8IHzPn9MdzS5pYE9jmO/EsKcJOyepqE6euhWpKXFfaA8Jyepz1NS11SHWH3FSC0SxwlTaOMhWeqR59CCPXagmke5QY6d5OU9SUpJA+tIxr3TXMLQuzHMSSCnPQjvVex5d3YtZNvsaLy2g8CPf3uWn6NHG2e5B7A0+w7fdpXuabnb9NvsyGQp6MxHDTkRR6hJyrjA+nSgnkC5szmUPsKHLWM5ztjvmmKX7RdLw5K40q7MtuIJCkjJIx3wNqSWi1R12WVFaelc1sLCQl3gB7HAOdqirum5wYiGFqgRYQUC5FjRUBzGf3h8RUR1Kid8nptQS+BcLZcr7GkW+Ul/mJWQtDoVkEbdDsKlJAqstIW25w9UpkS5Zkw+WsRlOtpS6nPUHhAyNhVic3c70CnCe9FJud61igRMMtz4L0N4BTUhpTagexGPzrnu82lqPeZZUkIWAhQ4ehIRhQ+YWle1X7ZX+JtB9Krn2k2IwNQPrZSBGuo5yB/wBXR8WPqc/zUEQfacZCZDGeFQCtutWP7Ob373E5DySokgqB3qEtNl7TJWnZxk8KiPKnvQQ4ITamv9ZocJz+dBbLVujuJUIzy2wSSMJHhJ64JHTO+O9aX4ES1x3JJcUuWsBKXXSVKJ7Adq126+tqaw8QMDJV0AqHai1DOavjVydYedtwZ+xYaGVKBVjjA8ycfdQP+m3kftZfJ2b6KT0x+u1aTGjM3N61zkktqXzGFkfEknceuNvvqPWPXlpa1C8XI77Af8QQ+0UEHAyd/wBb0o1tqqJNiRp1nQp8RZCUreR8KCeoz57bemRQSd9qPFucBmKyEJ4SkqAAzsT5U59KiGm7mu+XyOU5KGWFrWQNgeg/rU2U1vjFAk3opRyvSigjGkpXvKG0dxVZ+2LWouGqE2eMlHu1scKfeEK8SnCBxYOcAA7fMU62/UzenrFLnOOo5yGSGUZ3Us7J27ZqknXVvOqddUVOLUVKUepJ3JoLRtCuKySwVkg4JUrqT1BPzzT/AKFa8PvCFeBYPEjsQcEEfLFVrom9twpKoU/CoclPLPF0Sf7VYGmXXLXfVRwv7FZK2ySMEGgsR+wR5EBuTzi2yspUsdNs5Oe22axL1dpMj3O4vMONJ+zSOWXE/IYB+W3alllmtT7Y/DWhJKduFRGCc+dJJbb7cVJihcF5G3CpvjaV6EUEau1h0dqaWy4J8+PFaJBj+5ujmnH+xSk56eQzS73qFNVE05ZLJJjQG1oRxyEctPCCD4QfFnbO/enNa9arZSI0S0ttgD4kEn5gZArWwxeIzyZ91cS9IbJ5fKb4AT2Cd+u9A86VtbEKRcVMoAAcDQwMdN/zH3U/lApPaYq4kFCHiC8olbpHTjO5/t9KWUGrlis16rFBxLIeckPLeeUVOLOSTWuiigKk1g1Q9CWwmStRDJ8C+px2NRmiguWH7Ubfb5Slcl3xYJKBkH1qxNM66tV3j4ZktqyM7bFO3mK5XCiKs+x+y56+2FN60jqJDy1ApVHdbLK21DqhSgo7/gdvKgu5zU9vhtrMmYxtuCVjKh69q1WG4sall+9xlFyFGOUqG6S52z546/dXMl/sd505OYY1HEeRx+MNreyHUg74IJrpD2fa4s+pYkdi3se5LS1gRTjDZT8SQR1GMEHzB8sUEzorNYoCiiig4erIGelYrOcUGKKKKAqY+zPW7+i73zlhTtvk4RKZHXHkpP8AEPxBI9ah9YoJn7T9VNau1a/LZWowGkhiISCPAOqsHuST8sU12K+PWBKX4qyibHltPsEDZQAUFA+hBA+tMNb1KbMQbnm8W+e3lQdeaQ1VbtVWpmbAdTxqQC4wT4m1eYNPtcZ6c1BcdOXFudbH1NuJO6c+FY7EV0j7P/aZa9WJRFdUItyxuys/H/570E7oo2ooOHqKKKAorIHhzWKAooooCiiigK3w5T0KS1JjOKbeaUFIWk4IIrRRQXLG9uUtEZpD0MqcSgBasjc43NFU1RQf/9k="/>
          <p:cNvSpPr>
            <a:spLocks noChangeAspect="1" noChangeArrowheads="1"/>
          </p:cNvSpPr>
          <p:nvPr/>
        </p:nvSpPr>
        <p:spPr bwMode="auto">
          <a:xfrm>
            <a:off x="63500" y="-136525"/>
            <a:ext cx="781050" cy="12001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122" name="Picture 2" descr="C:\Users\евросеть\Desktop\863Bookworm_Book_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375889"/>
            <a:ext cx="8928100" cy="248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dljadetej.in.ua/images/Chukovskij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736" y="878687"/>
            <a:ext cx="4325861" cy="47406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584181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Самуил Яковлевич Маршак</a:t>
            </a:r>
            <a:endParaRPr lang="ru-RU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82" y="4370387"/>
            <a:ext cx="8931275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http://tvgubernia.ru/images/cms/thumbs/dbe2c678016e596dc5f6091e1ebed49fa40bd911/marshak1_612_auto_jp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776" y="908720"/>
            <a:ext cx="4012498" cy="4681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Агния Львовна Барто</a:t>
            </a:r>
            <a:endParaRPr lang="ru-RU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4221088"/>
            <a:ext cx="8931275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 descr="http://sch1212.mskobr.ru/images/%20%D0%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720" y="1320140"/>
            <a:ext cx="5085208" cy="38036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Владимир Григорьевич </a:t>
            </a:r>
            <a:r>
              <a:rPr lang="ru-RU" sz="3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Сутеев</a:t>
            </a:r>
            <a:endParaRPr lang="ru-RU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4272118"/>
            <a:ext cx="8931275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 descr="https://im1-tub-ru.yandex.net/i?id=0d8f39b3da4df6afd78778570eef7373&amp;n=33&amp;h=215&amp;w=2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712" y="1196752"/>
            <a:ext cx="5162916" cy="43191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/>
              <a:t> </a:t>
            </a:r>
            <a:r>
              <a:rPr lang="ru-RU" sz="1800" dirty="0" smtClean="0">
                <a:solidFill>
                  <a:srgbClr val="002060"/>
                </a:solidFill>
              </a:rPr>
              <a:t>  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нашей группе проводится большая работа по ознакомлению детей с творчеством детских писателей. Для этого в группе организован уголок чтения. Здесь ребята могут рассматривать иллюстрации,  перелистывая страницы знакомых книжек.</a:t>
            </a:r>
            <a:endParaRPr lang="ru-RU" sz="1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800" dirty="0" smtClean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" y="4370387"/>
            <a:ext cx="8931275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Лариса\ФОТО ДОУ 2016 год\САДИК\20160331_073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071678"/>
            <a:ext cx="6237373" cy="37521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34c83b0-daba-48ad-8a7d-75e8d548d543">Z7KFWENHHMJR-1282-1005</_dlc_DocId>
    <_dlc_DocIdUrl xmlns="134c83b0-daba-48ad-8a7d-75e8d548d543">
      <Url>http://www.eduportal44.ru/Galich/ds10galich/_layouts/15/DocIdRedir.aspx?ID=Z7KFWENHHMJR-1282-1005</Url>
      <Description>Z7KFWENHHMJR-1282-1005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497C7A78CD4A443877DEDAB45EFA2E2" ma:contentTypeVersion="1" ma:contentTypeDescription="Создание документа." ma:contentTypeScope="" ma:versionID="4c0d4ef24fe07af3de4aad88be2d66cd">
  <xsd:schema xmlns:xsd="http://www.w3.org/2001/XMLSchema" xmlns:xs="http://www.w3.org/2001/XMLSchema" xmlns:p="http://schemas.microsoft.com/office/2006/metadata/properties" xmlns:ns2="134c83b0-daba-48ad-8a7d-75e8d548d543" targetNamespace="http://schemas.microsoft.com/office/2006/metadata/properties" ma:root="true" ma:fieldsID="34f90a413156f6f16466b669e89e880b" ns2:_="">
    <xsd:import namespace="134c83b0-daba-48ad-8a7d-75e8d548d54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4c83b0-daba-48ad-8a7d-75e8d548d54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3DFD060-8CF3-44F8-AED9-D2B340156A0A}"/>
</file>

<file path=customXml/itemProps2.xml><?xml version="1.0" encoding="utf-8"?>
<ds:datastoreItem xmlns:ds="http://schemas.openxmlformats.org/officeDocument/2006/customXml" ds:itemID="{863EE0F4-3680-44C0-BFDF-F3E7242DF565}"/>
</file>

<file path=customXml/itemProps3.xml><?xml version="1.0" encoding="utf-8"?>
<ds:datastoreItem xmlns:ds="http://schemas.openxmlformats.org/officeDocument/2006/customXml" ds:itemID="{2D77FDDD-8EDD-4F44-8955-3020068054E3}"/>
</file>

<file path=customXml/itemProps4.xml><?xml version="1.0" encoding="utf-8"?>
<ds:datastoreItem xmlns:ds="http://schemas.openxmlformats.org/officeDocument/2006/customXml" ds:itemID="{D574D55E-326E-4D1B-A8F5-BF50FAB0A3AA}"/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1174</TotalTime>
  <Words>630</Words>
  <Application>Microsoft Office PowerPoint</Application>
  <PresentationFormat>Экран (4:3)</PresentationFormat>
  <Paragraphs>71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Воздушный поток</vt:lpstr>
      <vt:lpstr>Document</vt:lpstr>
      <vt:lpstr>Педагогический проект   « Книга мудрости полна»</vt:lpstr>
      <vt:lpstr>Актуальность проекта:</vt:lpstr>
      <vt:lpstr>Задачи проекта:</vt:lpstr>
      <vt:lpstr>Презентация PowerPoint</vt:lpstr>
      <vt:lpstr>        Корней Иванович Чуковский</vt:lpstr>
      <vt:lpstr>     Самуил Яковлевич Маршак</vt:lpstr>
      <vt:lpstr>  Агния Львовна Барто</vt:lpstr>
      <vt:lpstr>Владимир Григорьевич Сутеев</vt:lpstr>
      <vt:lpstr>Презентация PowerPoint</vt:lpstr>
      <vt:lpstr>«Библиотека».</vt:lpstr>
      <vt:lpstr>       Наш читальный зал</vt:lpstr>
      <vt:lpstr> «Книжная мастерская»  Как на любой книжной полке обязательно найдется книжка, которой требуется ремонт. Мы  с ребятами  очень внимательно к этому относимся. Нашим книжкам сразу оказывается первая помощь!    </vt:lpstr>
      <vt:lpstr>   Беседа «Как появились первые книги»  Детям было очень интересно рассмотреть иллюстрации,  на которых изображены каменные таблицы, первые печатные книги. </vt:lpstr>
      <vt:lpstr>Праздник талантов</vt:lpstr>
      <vt:lpstr>Дети узнали, что над созданием книги трудится не только автор произведения, но и художник-иллюстратор. Мы рассматривали иллюстрации книг разных поколений.</vt:lpstr>
      <vt:lpstr>Рассматривание книг разных поколений</vt:lpstr>
      <vt:lpstr>Выставка «Моя любимая книга».  У каждого ребенка не только дома, но и детском саду есть своя любимая книжка. </vt:lpstr>
      <vt:lpstr>Рисование совместно с родителями по произведения А.Л.Барто «Игрушки»</vt:lpstr>
      <vt:lpstr>Аппликация по произведению К.И.Чуковского «Умывальников начальник  и мочалок командир»</vt:lpstr>
      <vt:lpstr>Пословицы и поговорки о пользе чтения: </vt:lpstr>
      <vt:lpstr>Загадки про книги:</vt:lpstr>
      <vt:lpstr>Совместная работа родителей с детьми. Книжки, сделанные своими руками.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Книга мудрости полна</dc:title>
  <dc:creator>Света Лариса</dc:creator>
  <cp:lastModifiedBy>евросеть</cp:lastModifiedBy>
  <cp:revision>131</cp:revision>
  <dcterms:created xsi:type="dcterms:W3CDTF">2014-03-13T07:57:11Z</dcterms:created>
  <dcterms:modified xsi:type="dcterms:W3CDTF">2016-04-24T12:58:19Z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0x0101005497C7A78CD4A443877DEDAB45EFA2E2</vt:lpwstr>
  </property>
  <property fmtid="{D5CDD505-2E9C-101B-9397-08002B2CF9AE}" pid="3" name="_dlc_DocIdItemGuid">
    <vt:lpwstr>4b11276d-0c6c-4278-9073-4fe37d539ff5</vt:lpwstr>
  </property>
</Properties>
</file>