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74" r:id="rId9"/>
    <p:sldId id="261" r:id="rId10"/>
    <p:sldId id="262" r:id="rId11"/>
    <p:sldId id="265" r:id="rId12"/>
    <p:sldId id="272" r:id="rId13"/>
    <p:sldId id="273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Социальный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/>
              <a:t>«Организация ученического самоуправления в школе»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Анна </a:t>
            </a:r>
            <a:r>
              <a:rPr lang="ru-RU" dirty="0" smtClean="0"/>
              <a:t>Шабалина  </a:t>
            </a:r>
            <a:r>
              <a:rPr lang="ru-RU" dirty="0" smtClean="0"/>
              <a:t>ученица 8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Руководитель: Стасевич С.Е.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Детский парламент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Высший орган самоуправления в школе. В него входят </a:t>
            </a:r>
            <a:r>
              <a:rPr lang="ru-RU" b="1" u="sng" dirty="0" smtClean="0"/>
              <a:t>представители </a:t>
            </a:r>
            <a:r>
              <a:rPr lang="ru-RU" b="1" dirty="0" smtClean="0"/>
              <a:t>всех уровней образования: начальная школа – Детское объединение «Искатели», средняя школа - Детская организация «Новое поколение», старшая школа - Совет старшеклассников.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27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Парламентом руководит Президент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Президент избирается общим голосование сроком на один год в начале учебного года. Президентом может стать любой ученик старших классов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23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Совет старшеклассников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5125" algn="just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 </a:t>
            </a:r>
            <a:r>
              <a:rPr lang="ru-RU" altLang="ru-RU" b="1" dirty="0"/>
              <a:t>Членами Совета старшеклассников могут стать </a:t>
            </a:r>
            <a:r>
              <a:rPr lang="ru-RU" altLang="ru-RU" b="1" dirty="0" smtClean="0"/>
              <a:t> </a:t>
            </a:r>
            <a:r>
              <a:rPr lang="ru-RU" altLang="ru-RU" b="1" dirty="0"/>
              <a:t>учащиеся, </a:t>
            </a:r>
            <a:r>
              <a:rPr lang="ru-RU" altLang="ru-RU" b="1" dirty="0" smtClean="0"/>
              <a:t> </a:t>
            </a:r>
            <a:r>
              <a:rPr lang="ru-RU" altLang="ru-RU" b="1" dirty="0"/>
              <a:t>с </a:t>
            </a:r>
            <a:r>
              <a:rPr lang="ru-RU" altLang="ru-RU" b="1" dirty="0" smtClean="0"/>
              <a:t>9 по 11 класс, </a:t>
            </a:r>
            <a:r>
              <a:rPr lang="ru-RU" altLang="ru-RU" b="1" dirty="0"/>
              <a:t>выбранные </a:t>
            </a:r>
            <a:r>
              <a:rPr lang="ru-RU" altLang="ru-RU" b="1" dirty="0" smtClean="0"/>
              <a:t>своим классным общим собранием. </a:t>
            </a:r>
          </a:p>
          <a:p>
            <a:pPr marL="0" indent="365125" algn="just">
              <a:buNone/>
            </a:pPr>
            <a:r>
              <a:rPr lang="ru-RU" altLang="ru-RU" b="1" dirty="0" smtClean="0"/>
              <a:t>Управляет </a:t>
            </a:r>
            <a:r>
              <a:rPr lang="ru-RU" altLang="ru-RU" b="1" dirty="0"/>
              <a:t>советом </a:t>
            </a:r>
            <a:r>
              <a:rPr lang="ru-RU" altLang="ru-RU" b="1" dirty="0" smtClean="0"/>
              <a:t>старшеклассников </a:t>
            </a:r>
            <a:r>
              <a:rPr lang="ru-RU" altLang="ru-RU" b="1" dirty="0"/>
              <a:t>(председатель), </a:t>
            </a:r>
            <a:r>
              <a:rPr lang="ru-RU" altLang="ru-RU" b="1" dirty="0" smtClean="0"/>
              <a:t>избранный </a:t>
            </a:r>
            <a:r>
              <a:rPr lang="ru-RU" altLang="ru-RU" b="1" dirty="0"/>
              <a:t>тайным голосованием всеми членами Совета </a:t>
            </a:r>
            <a:r>
              <a:rPr lang="ru-RU" altLang="ru-RU" b="1" dirty="0" smtClean="0"/>
              <a:t>старшеклассников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39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Общие положения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365125" algn="just">
              <a:lnSpc>
                <a:spcPct val="80000"/>
              </a:lnSpc>
              <a:buNone/>
            </a:pPr>
            <a:r>
              <a:rPr lang="ru-RU" altLang="ru-RU" b="1" dirty="0" smtClean="0"/>
              <a:t>Детский Парламент </a:t>
            </a:r>
            <a:r>
              <a:rPr lang="ru-RU" altLang="ru-RU" b="1" dirty="0"/>
              <a:t>является представителем интересов и прав учащихся.</a:t>
            </a:r>
          </a:p>
          <a:p>
            <a:pPr marL="0" indent="365125">
              <a:lnSpc>
                <a:spcPct val="80000"/>
              </a:lnSpc>
            </a:pPr>
            <a:r>
              <a:rPr lang="ru-RU" altLang="ru-RU" b="1" dirty="0"/>
              <a:t> </a:t>
            </a:r>
            <a:r>
              <a:rPr lang="ru-RU" altLang="ru-RU" b="1" dirty="0" smtClean="0"/>
              <a:t>Во </a:t>
            </a:r>
            <a:r>
              <a:rPr lang="ru-RU" altLang="ru-RU" b="1" dirty="0"/>
              <a:t>главе </a:t>
            </a:r>
            <a:r>
              <a:rPr lang="ru-RU" altLang="ru-RU" b="1" dirty="0" smtClean="0"/>
              <a:t>Парламента стоит Президент, </a:t>
            </a:r>
            <a:r>
              <a:rPr lang="ru-RU" altLang="ru-RU" b="1" dirty="0"/>
              <a:t>выбранный сроком на 1 год;</a:t>
            </a:r>
          </a:p>
          <a:p>
            <a:pPr marL="0" indent="365125">
              <a:lnSpc>
                <a:spcPct val="80000"/>
              </a:lnSpc>
            </a:pPr>
            <a:r>
              <a:rPr lang="ru-RU" altLang="ru-RU" b="1" dirty="0" smtClean="0"/>
              <a:t>Членами Парламента </a:t>
            </a:r>
            <a:r>
              <a:rPr lang="ru-RU" altLang="ru-RU" b="1" dirty="0"/>
              <a:t>являются представители </a:t>
            </a:r>
            <a:r>
              <a:rPr lang="ru-RU" altLang="ru-RU" b="1" dirty="0" smtClean="0"/>
              <a:t> </a:t>
            </a:r>
            <a:r>
              <a:rPr lang="ru-RU" altLang="ru-RU" b="1" dirty="0"/>
              <a:t>учащихся 5-11 классов;</a:t>
            </a:r>
          </a:p>
          <a:p>
            <a:pPr marL="0" indent="365125">
              <a:lnSpc>
                <a:spcPct val="80000"/>
              </a:lnSpc>
            </a:pPr>
            <a:r>
              <a:rPr lang="ru-RU" altLang="ru-RU" b="1" dirty="0" smtClean="0"/>
              <a:t>Парламент состоит из пяти министерств;</a:t>
            </a:r>
            <a:endParaRPr lang="ru-RU" altLang="ru-RU" b="1" dirty="0"/>
          </a:p>
          <a:p>
            <a:pPr marL="0" indent="365125">
              <a:lnSpc>
                <a:spcPct val="80000"/>
              </a:lnSpc>
            </a:pPr>
            <a:r>
              <a:rPr lang="ru-RU" altLang="ru-RU" b="1" dirty="0" smtClean="0"/>
              <a:t>Каждое министерство должно иметь </a:t>
            </a:r>
            <a:r>
              <a:rPr lang="ru-RU" altLang="ru-RU" b="1" dirty="0"/>
              <a:t>консультантов педагогов;</a:t>
            </a:r>
          </a:p>
          <a:p>
            <a:pPr marL="0" indent="365125">
              <a:lnSpc>
                <a:spcPct val="80000"/>
              </a:lnSpc>
            </a:pPr>
            <a:r>
              <a:rPr lang="ru-RU" altLang="ru-RU" b="1" dirty="0" smtClean="0"/>
              <a:t>Заседание министерств </a:t>
            </a:r>
            <a:r>
              <a:rPr lang="ru-RU" altLang="ru-RU" b="1" dirty="0"/>
              <a:t>проходит 1 раз в </a:t>
            </a:r>
            <a:r>
              <a:rPr lang="ru-RU" altLang="ru-RU" b="1" dirty="0" smtClean="0"/>
              <a:t>неделю, заседание Парламента и Совета  </a:t>
            </a:r>
            <a:r>
              <a:rPr lang="ru-RU" altLang="ru-RU" b="1" dirty="0"/>
              <a:t>старшеклассников – 2 раза в месяц;</a:t>
            </a:r>
          </a:p>
          <a:p>
            <a:pPr marL="0" indent="365125">
              <a:lnSpc>
                <a:spcPct val="80000"/>
              </a:lnSpc>
            </a:pPr>
            <a:r>
              <a:rPr lang="ru-RU" altLang="ru-RU" b="1" dirty="0" smtClean="0"/>
              <a:t>Детский парламент и президент </a:t>
            </a:r>
            <a:r>
              <a:rPr lang="ru-RU" altLang="ru-RU" b="1" dirty="0"/>
              <a:t>имеет право обратиться  к администрации школы с </a:t>
            </a:r>
            <a:r>
              <a:rPr lang="ru-RU" altLang="ru-RU" b="1" dirty="0" smtClean="0"/>
              <a:t>предложением, </a:t>
            </a:r>
            <a:r>
              <a:rPr lang="ru-RU" altLang="ru-RU" b="1" dirty="0"/>
              <a:t>запросом, </a:t>
            </a:r>
            <a:r>
              <a:rPr lang="ru-RU" altLang="ru-RU" b="1" dirty="0" smtClean="0"/>
              <a:t>разъяснением.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568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Министерство образования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b="1" dirty="0"/>
              <a:t>Проводит  в  школе  в  течение  учебного  года  мероприятия,  направленные  на  выявление  и  развитие  интеллектуальных  способностей  </a:t>
            </a:r>
            <a:r>
              <a:rPr lang="ru-RU" b="1" dirty="0" smtClean="0"/>
              <a:t>учащихся.</a:t>
            </a:r>
            <a:endParaRPr lang="ru-RU" b="1" dirty="0"/>
          </a:p>
          <a:p>
            <a:pPr algn="just">
              <a:defRPr/>
            </a:pPr>
            <a:r>
              <a:rPr lang="ru-RU" b="1" dirty="0"/>
              <a:t>Организует  работу  ученического  совета  </a:t>
            </a:r>
            <a:r>
              <a:rPr lang="ru-RU" b="1" dirty="0" smtClean="0"/>
              <a:t>профилактики.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33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Министерство культуры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Занимается  </a:t>
            </a:r>
            <a:r>
              <a:rPr lang="ru-RU" b="1" dirty="0" smtClean="0"/>
              <a:t>подготовкой  </a:t>
            </a:r>
            <a:r>
              <a:rPr lang="ru-RU" b="1" dirty="0"/>
              <a:t>и  </a:t>
            </a:r>
            <a:r>
              <a:rPr lang="ru-RU" b="1" dirty="0" smtClean="0"/>
              <a:t>проведением: выставок, ярмарок,  </a:t>
            </a:r>
            <a:r>
              <a:rPr lang="ru-RU" b="1" dirty="0"/>
              <a:t>праздников,  коллективно-творческих  </a:t>
            </a:r>
            <a:r>
              <a:rPr lang="ru-RU" b="1" dirty="0" smtClean="0"/>
              <a:t>дел, традиционных </a:t>
            </a:r>
            <a:r>
              <a:rPr lang="ru-RU" b="1" dirty="0"/>
              <a:t>общешкольных  </a:t>
            </a:r>
            <a:r>
              <a:rPr lang="ru-RU" b="1" dirty="0" smtClean="0"/>
              <a:t>мероприятий. 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29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Министерство печати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b="1" dirty="0"/>
              <a:t>Организует  работу  классных  </a:t>
            </a:r>
            <a:r>
              <a:rPr lang="ru-RU" b="1" dirty="0" smtClean="0"/>
              <a:t>пресс-центров;</a:t>
            </a:r>
            <a:endParaRPr lang="ru-RU" b="1" dirty="0"/>
          </a:p>
          <a:p>
            <a:pPr algn="just">
              <a:defRPr/>
            </a:pPr>
            <a:r>
              <a:rPr lang="ru-RU" b="1" dirty="0"/>
              <a:t>Выпускает 1  раз  в  четверть  школьную газету  </a:t>
            </a:r>
            <a:r>
              <a:rPr lang="ru-RU" b="1" dirty="0" smtClean="0"/>
              <a:t>«Школьная жизнь»;</a:t>
            </a:r>
          </a:p>
          <a:p>
            <a:pPr algn="just">
              <a:defRPr/>
            </a:pPr>
            <a:r>
              <a:rPr lang="ru-RU" b="1" dirty="0" smtClean="0"/>
              <a:t>Готовит объявления о проведение школьных и городских мероприятий;</a:t>
            </a:r>
            <a:endParaRPr lang="ru-RU" b="1" dirty="0"/>
          </a:p>
          <a:p>
            <a:pPr algn="just">
              <a:defRPr/>
            </a:pPr>
            <a:r>
              <a:rPr lang="ru-RU" b="1" dirty="0"/>
              <a:t>Отвечает  за  </a:t>
            </a:r>
            <a:r>
              <a:rPr lang="ru-RU" b="1" dirty="0" smtClean="0"/>
              <a:t>выпуск  </a:t>
            </a:r>
            <a:r>
              <a:rPr lang="ru-RU" b="1" dirty="0"/>
              <a:t>классных  газет  к  </a:t>
            </a:r>
            <a:r>
              <a:rPr lang="ru-RU" b="1" dirty="0" smtClean="0"/>
              <a:t>праздникам.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1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Министерство труда и порядка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Организация  дежурства  по  </a:t>
            </a:r>
            <a:r>
              <a:rPr lang="ru-RU" b="1" dirty="0" smtClean="0">
                <a:solidFill>
                  <a:schemeClr val="tx1"/>
                </a:solidFill>
              </a:rPr>
              <a:t>школе;</a:t>
            </a:r>
            <a:endParaRPr lang="ru-RU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Проведение  </a:t>
            </a:r>
            <a:r>
              <a:rPr lang="ru-RU" b="1" dirty="0" smtClean="0">
                <a:solidFill>
                  <a:schemeClr val="tx1"/>
                </a:solidFill>
              </a:rPr>
              <a:t>профориентационных  мероприятий в классах;</a:t>
            </a:r>
            <a:endParaRPr lang="ru-RU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Организация  трудовых  </a:t>
            </a:r>
            <a:r>
              <a:rPr lang="ru-RU" b="1" dirty="0" smtClean="0">
                <a:solidFill>
                  <a:schemeClr val="tx1"/>
                </a:solidFill>
              </a:rPr>
              <a:t>десантов;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Работа тимуровского отряда «</a:t>
            </a:r>
            <a:r>
              <a:rPr lang="ru-RU" b="1" dirty="0" err="1" smtClean="0">
                <a:solidFill>
                  <a:schemeClr val="tx1"/>
                </a:solidFill>
              </a:rPr>
              <a:t>Неугомон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61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Министерство здоровья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Организация  </a:t>
            </a:r>
            <a:r>
              <a:rPr lang="ru-RU" b="1" dirty="0">
                <a:solidFill>
                  <a:schemeClr val="tx1"/>
                </a:solidFill>
              </a:rPr>
              <a:t>и  проведение  мероприятий,  </a:t>
            </a:r>
            <a:r>
              <a:rPr lang="ru-RU" b="1" dirty="0" smtClean="0">
                <a:solidFill>
                  <a:schemeClr val="tx1"/>
                </a:solidFill>
              </a:rPr>
              <a:t>по  укреплению  </a:t>
            </a:r>
            <a:r>
              <a:rPr lang="ru-RU" b="1" dirty="0">
                <a:solidFill>
                  <a:schemeClr val="tx1"/>
                </a:solidFill>
              </a:rPr>
              <a:t>здоровья  </a:t>
            </a:r>
            <a:r>
              <a:rPr lang="ru-RU" b="1" dirty="0" smtClean="0">
                <a:solidFill>
                  <a:schemeClr val="tx1"/>
                </a:solidFill>
              </a:rPr>
              <a:t>школьников: ежедневная утренняя зарядка, спортивные соревнования и праздники, Дни здоровья, товарищеские встречи.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98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dirty="0">
                <a:solidFill>
                  <a:srgbClr val="000066"/>
                </a:solidFill>
              </a:rPr>
              <a:t>Результаты </a:t>
            </a:r>
            <a:r>
              <a:rPr lang="ru-RU" altLang="ru-RU" b="1" i="1" dirty="0" smtClean="0">
                <a:solidFill>
                  <a:srgbClr val="000066"/>
                </a:solidFill>
              </a:rPr>
              <a:t>деятельности проекта</a:t>
            </a:r>
            <a:r>
              <a:rPr lang="ru-RU" altLang="ru-RU" b="1" i="1" dirty="0">
                <a:solidFill>
                  <a:srgbClr val="000066"/>
                </a:solidFill>
              </a:rPr>
              <a:t/>
            </a:r>
            <a:br>
              <a:rPr lang="ru-RU" altLang="ru-RU" b="1" i="1" dirty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02385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3571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chemeClr val="tx1"/>
                </a:solidFill>
              </a:rPr>
              <a:t>Рост престижа и популярности органов ученического </a:t>
            </a:r>
            <a:r>
              <a:rPr lang="ru-RU" altLang="ru-RU" b="1" dirty="0" smtClean="0">
                <a:solidFill>
                  <a:schemeClr val="tx1"/>
                </a:solidFill>
              </a:rPr>
              <a:t>самоуправления;</a:t>
            </a:r>
            <a:endParaRPr lang="ru-RU" altLang="ru-RU" b="1" dirty="0">
              <a:solidFill>
                <a:schemeClr val="tx1"/>
              </a:solidFill>
            </a:endParaRPr>
          </a:p>
          <a:p>
            <a:pPr marL="0" indent="3571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chemeClr val="tx1"/>
                </a:solidFill>
              </a:rPr>
              <a:t>Повышение </a:t>
            </a:r>
            <a:r>
              <a:rPr lang="ru-RU" altLang="ru-RU" b="1" dirty="0">
                <a:solidFill>
                  <a:schemeClr val="tx1"/>
                </a:solidFill>
              </a:rPr>
              <a:t>роли и расширение компетенции  органов ученического самоуправления в организации школьной жизни </a:t>
            </a:r>
            <a:r>
              <a:rPr lang="ru-RU" altLang="ru-RU" b="1" dirty="0" smtClean="0">
                <a:solidFill>
                  <a:schemeClr val="tx1"/>
                </a:solidFill>
              </a:rPr>
              <a:t>;</a:t>
            </a:r>
            <a:endParaRPr lang="ru-RU" altLang="ru-RU" b="1" dirty="0">
              <a:solidFill>
                <a:schemeClr val="tx1"/>
              </a:solidFill>
            </a:endParaRPr>
          </a:p>
          <a:p>
            <a:pPr marL="0" indent="3571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chemeClr val="tx1"/>
                </a:solidFill>
              </a:rPr>
              <a:t>Включение </a:t>
            </a:r>
            <a:r>
              <a:rPr lang="ru-RU" altLang="ru-RU" b="1" dirty="0">
                <a:solidFill>
                  <a:schemeClr val="tx1"/>
                </a:solidFill>
              </a:rPr>
              <a:t>органов ученического самоуправления в структуру управления </a:t>
            </a:r>
            <a:r>
              <a:rPr lang="ru-RU" altLang="ru-RU" b="1" dirty="0" smtClean="0">
                <a:solidFill>
                  <a:schemeClr val="tx1"/>
                </a:solidFill>
              </a:rPr>
              <a:t>школой;</a:t>
            </a:r>
            <a:endParaRPr lang="ru-RU" altLang="ru-RU" b="1" dirty="0">
              <a:solidFill>
                <a:schemeClr val="tx1"/>
              </a:solidFill>
            </a:endParaRPr>
          </a:p>
          <a:p>
            <a:pPr marL="0" indent="3571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chemeClr val="tx1"/>
                </a:solidFill>
              </a:rPr>
              <a:t>Создание </a:t>
            </a:r>
            <a:r>
              <a:rPr lang="ru-RU" altLang="ru-RU" b="1" dirty="0">
                <a:solidFill>
                  <a:schemeClr val="tx1"/>
                </a:solidFill>
              </a:rPr>
              <a:t>системы сотрудничества и партнерства в совместной деятельности школьников и </a:t>
            </a:r>
            <a:r>
              <a:rPr lang="ru-RU" altLang="ru-RU" b="1" dirty="0" smtClean="0">
                <a:solidFill>
                  <a:schemeClr val="tx1"/>
                </a:solidFill>
              </a:rPr>
              <a:t>взрослых;</a:t>
            </a:r>
            <a:endParaRPr lang="ru-RU" altLang="ru-RU" b="1" dirty="0">
              <a:solidFill>
                <a:schemeClr val="tx1"/>
              </a:solidFill>
            </a:endParaRPr>
          </a:p>
          <a:p>
            <a:pPr marL="0" indent="3571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chemeClr val="tx1"/>
                </a:solidFill>
              </a:rPr>
              <a:t>Создание </a:t>
            </a:r>
            <a:r>
              <a:rPr lang="ru-RU" altLang="ru-RU" b="1" dirty="0">
                <a:solidFill>
                  <a:schemeClr val="tx1"/>
                </a:solidFill>
              </a:rPr>
              <a:t>системы обучения участников ученического самоуправления формам и методам работы </a:t>
            </a:r>
            <a:r>
              <a:rPr lang="ru-RU" altLang="ru-RU" b="1" dirty="0" smtClean="0">
                <a:solidFill>
                  <a:schemeClr val="tx1"/>
                </a:solidFill>
              </a:rPr>
              <a:t>( «Школа лидера»).</a:t>
            </a:r>
            <a:endParaRPr lang="ru-RU" alt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7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Актуальность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современном обществе происходят значительные изменения в социальной, культурной и политической сфере. Мы – будущее России. Нам предстоит жить в новом обществе и каким оно будет зависит от нас. Для этого необходима самостоятельная, активная, творческая личность способная к инициативе, творчеству, умеющая хорошо мылить и рассуждать, творить и доказывать, умеющая брать на себя ответственность.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9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21525"/>
            <a:ext cx="9601196" cy="846668"/>
          </a:xfrm>
        </p:spPr>
        <p:txBody>
          <a:bodyPr/>
          <a:lstStyle/>
          <a:p>
            <a:r>
              <a:rPr lang="ru-RU" altLang="ru-RU" b="1" i="1" dirty="0">
                <a:solidFill>
                  <a:srgbClr val="000066"/>
                </a:solidFill>
              </a:rPr>
              <a:t>Перспективы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29653"/>
            <a:ext cx="9601196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/>
                </a:solidFill>
              </a:rPr>
              <a:t>Расширение числа и форм постоянно действующих средств освещения деятельности органов ученического самоуправления (газеты, информационные бюллетени, страницы школьного сайта)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/>
                </a:solidFill>
              </a:rPr>
              <a:t>Совершенствование системы обучения участников ученического самоуправления через использование принципа «Дети – детям»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/>
                </a:solidFill>
              </a:rPr>
              <a:t>Совершенствование системы подготовки и повышения квалификации</a:t>
            </a:r>
            <a:r>
              <a:rPr lang="en-US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</a:rPr>
              <a:t>педагогов для работы с органами ученического самоуправления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/>
                </a:solidFill>
              </a:rPr>
              <a:t>Разработка системы морального и материального стимулирования деятельности органов ученического самоуправления, а также работы педагогов с ними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/>
                </a:solidFill>
              </a:rPr>
              <a:t>Продолжение формирования нормативно – правовой и методической базы, необходимой для функционирования органов ученического самоуправления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35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4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>
                <a:latin typeface="+mn-lt"/>
              </a:rPr>
              <a:t>Школьное самоуправление </a:t>
            </a:r>
            <a:r>
              <a:rPr lang="ru-RU" altLang="ru-RU" b="1" i="1" dirty="0" smtClean="0">
                <a:latin typeface="+mn-lt"/>
              </a:rPr>
              <a:t>-</a:t>
            </a:r>
            <a:endParaRPr lang="ru-RU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 smtClean="0"/>
              <a:t>это </a:t>
            </a:r>
            <a:r>
              <a:rPr lang="ru-RU" altLang="ru-RU" b="1" dirty="0"/>
              <a:t>особая форма </a:t>
            </a:r>
            <a:r>
              <a:rPr lang="ru-RU" altLang="ru-RU" b="1" dirty="0" smtClean="0"/>
              <a:t> </a:t>
            </a:r>
            <a:r>
              <a:rPr lang="ru-RU" altLang="ru-RU" b="1" dirty="0"/>
              <a:t>инициативной самостоятельной общественной деятельности школьников, направленная на решение вопросов по организации обучения, досуга, а также развития социальной активности школьников.</a:t>
            </a:r>
            <a:r>
              <a:rPr lang="ru-RU" altLang="ru-RU" sz="2800" b="1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Идея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создание </a:t>
            </a:r>
            <a:r>
              <a:rPr lang="ru-RU" sz="3200" b="1" dirty="0"/>
              <a:t>среды, предоставляющей </a:t>
            </a:r>
            <a:r>
              <a:rPr lang="ru-RU" sz="3200" b="1" dirty="0" smtClean="0"/>
              <a:t>школьнику возможность проявить инициативу, воспитывая </a:t>
            </a:r>
            <a:r>
              <a:rPr lang="ru-RU" sz="3200" b="1" dirty="0"/>
              <a:t>активную жизненную </a:t>
            </a:r>
            <a:r>
              <a:rPr lang="ru-RU" sz="3200" b="1" dirty="0" smtClean="0"/>
              <a:t>позицию.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721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– </a:t>
            </a:r>
            <a:r>
              <a:rPr lang="ru-RU" sz="3200" dirty="0"/>
              <a:t>формирование школьного </a:t>
            </a:r>
            <a:r>
              <a:rPr lang="ru-RU" sz="3200" dirty="0" smtClean="0"/>
              <a:t>актива – Детского Парламента, </a:t>
            </a:r>
            <a:r>
              <a:rPr lang="ru-RU" sz="3200" dirty="0"/>
              <a:t>как ответственной команды школьных лидеров</a:t>
            </a:r>
            <a:r>
              <a:rPr lang="ru-RU" sz="3200" dirty="0" smtClean="0"/>
              <a:t>, способных </a:t>
            </a:r>
            <a:r>
              <a:rPr lang="ru-RU" sz="3200" dirty="0"/>
              <a:t>объединить учащихся общеобразовательного </a:t>
            </a:r>
            <a:r>
              <a:rPr lang="ru-RU" sz="3200" dirty="0" smtClean="0"/>
              <a:t>учреждения позитивной</a:t>
            </a:r>
            <a:r>
              <a:rPr lang="ru-RU" sz="3200" dirty="0"/>
              <a:t>, перспективной деятельностью на </a:t>
            </a:r>
            <a:r>
              <a:rPr lang="ru-RU" sz="3200" dirty="0" smtClean="0"/>
              <a:t>примере общечеловеческих ценностей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32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Задачи проекта: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376628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/>
              <a:t>   </a:t>
            </a:r>
            <a:r>
              <a:rPr lang="ru-RU" sz="2800" dirty="0" smtClean="0"/>
              <a:t>Сделать жизнь школьников интересной насыщенной     событиями;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• </a:t>
            </a:r>
            <a:r>
              <a:rPr lang="ru-RU" sz="3200" dirty="0" smtClean="0"/>
              <a:t>Развитие </a:t>
            </a:r>
            <a:r>
              <a:rPr lang="ru-RU" sz="3200" dirty="0"/>
              <a:t>организаторских способностей учащихся;</a:t>
            </a:r>
            <a:br>
              <a:rPr lang="ru-RU" sz="3200" dirty="0"/>
            </a:br>
            <a:r>
              <a:rPr lang="ru-RU" sz="3200" dirty="0"/>
              <a:t>• Привлечение учащихся к сотрудничеству с </a:t>
            </a:r>
            <a:r>
              <a:rPr lang="ru-RU" sz="3200" dirty="0" smtClean="0"/>
              <a:t>педагогами в подготовке и проведении </a:t>
            </a:r>
            <a:r>
              <a:rPr lang="ru-RU" sz="3200" dirty="0"/>
              <a:t>мероприятий.</a:t>
            </a:r>
            <a:br>
              <a:rPr lang="ru-RU" sz="3200" dirty="0"/>
            </a:br>
            <a:r>
              <a:rPr lang="ru-RU" sz="3200" dirty="0" smtClean="0"/>
              <a:t>• Оказание </a:t>
            </a:r>
            <a:r>
              <a:rPr lang="ru-RU" sz="3200" dirty="0"/>
              <a:t>помощи администрации </a:t>
            </a:r>
            <a:r>
              <a:rPr lang="ru-RU" sz="3200" dirty="0" smtClean="0"/>
              <a:t>Образовательного Учреждения </a:t>
            </a:r>
            <a:r>
              <a:rPr lang="ru-RU" sz="3200" dirty="0"/>
              <a:t>в управлении школой;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61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Законодательно-нормативное сопровождение Проекта: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 -</a:t>
            </a:r>
            <a:r>
              <a:rPr lang="ru-RU" dirty="0" smtClean="0"/>
              <a:t>Конституция </a:t>
            </a:r>
            <a:r>
              <a:rPr lang="ru-RU" dirty="0"/>
              <a:t>РФ;</a:t>
            </a:r>
            <a:br>
              <a:rPr lang="ru-RU" dirty="0"/>
            </a:br>
            <a:r>
              <a:rPr lang="ru-RU" dirty="0" smtClean="0"/>
              <a:t> - Декларация </a:t>
            </a:r>
            <a:r>
              <a:rPr lang="ru-RU" dirty="0"/>
              <a:t>прав ребёнка;</a:t>
            </a:r>
            <a:br>
              <a:rPr lang="ru-RU" dirty="0"/>
            </a:br>
            <a:r>
              <a:rPr lang="ru-RU" dirty="0" smtClean="0"/>
              <a:t> - ФЗ </a:t>
            </a:r>
            <a:r>
              <a:rPr lang="ru-RU" dirty="0"/>
              <a:t>РФ «Об образовании в РФ»;</a:t>
            </a:r>
            <a:br>
              <a:rPr lang="ru-RU" dirty="0"/>
            </a:br>
            <a:r>
              <a:rPr lang="ru-RU" dirty="0" smtClean="0"/>
              <a:t> - Устав </a:t>
            </a:r>
            <a:r>
              <a:rPr lang="ru-RU" dirty="0"/>
              <a:t>школы;</a:t>
            </a:r>
            <a:br>
              <a:rPr lang="ru-RU" dirty="0"/>
            </a:br>
            <a:r>
              <a:rPr lang="ru-RU" dirty="0" smtClean="0"/>
              <a:t> - Положение о Совете Школы;</a:t>
            </a:r>
          </a:p>
          <a:p>
            <a:pPr marL="0" indent="0">
              <a:buNone/>
            </a:pPr>
            <a:r>
              <a:rPr lang="ru-RU" dirty="0" smtClean="0"/>
              <a:t> - Устав Детской организации «Новое поколение»;</a:t>
            </a:r>
          </a:p>
          <a:p>
            <a:pPr marL="0" indent="0">
              <a:buNone/>
            </a:pPr>
            <a:r>
              <a:rPr lang="ru-RU" dirty="0" smtClean="0"/>
              <a:t> -Положение о совете старшеклассников</a:t>
            </a:r>
            <a:r>
              <a:rPr lang="ru-RU" dirty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Положение Детском объединение «Искатели».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2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Этапы реализации проекта:</a:t>
            </a:r>
            <a:br>
              <a:rPr lang="ru-RU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Подготовительный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dirty="0" smtClean="0"/>
              <a:t>1.Создание рабочей группы из учеников старших классов, Зам. Директора по ВР, старшей вожатой.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2.Провели анализ сфер деятельности </a:t>
            </a:r>
            <a:r>
              <a:rPr lang="ru-RU" dirty="0"/>
              <a:t>и решили что для создания органов самоуправления в школе необходимо:</a:t>
            </a:r>
            <a:br>
              <a:rPr lang="ru-RU" dirty="0"/>
            </a:br>
            <a:r>
              <a:rPr lang="ru-RU" dirty="0" smtClean="0"/>
              <a:t>3.Найти </a:t>
            </a:r>
            <a:r>
              <a:rPr lang="ru-RU" dirty="0"/>
              <a:t>сферы полезной для школы и значимой для учеников школьной деятельности.</a:t>
            </a:r>
            <a:br>
              <a:rPr lang="ru-RU" dirty="0"/>
            </a:br>
            <a:r>
              <a:rPr lang="ru-RU" dirty="0"/>
              <a:t>4</a:t>
            </a:r>
            <a:r>
              <a:rPr lang="ru-RU" dirty="0" smtClean="0"/>
              <a:t>.Сделать </a:t>
            </a:r>
            <a:r>
              <a:rPr lang="ru-RU" dirty="0"/>
              <a:t>их эмоционально насыщенными и интересными.</a:t>
            </a:r>
            <a:br>
              <a:rPr lang="ru-RU" dirty="0"/>
            </a:b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Делегировать полномочия т.е. педагоги должны поделиться реальной школьной властью с учениками.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08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12" y="325783"/>
            <a:ext cx="9601196" cy="762481"/>
          </a:xfrm>
        </p:spPr>
        <p:txBody>
          <a:bodyPr/>
          <a:lstStyle/>
          <a:p>
            <a:r>
              <a:rPr lang="ru-RU" b="1" i="1" dirty="0" smtClean="0"/>
              <a:t>Структура самоуправления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90952" y="2704113"/>
            <a:ext cx="1790163" cy="676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парламент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6096" y="3881086"/>
            <a:ext cx="1184856" cy="149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Детское объединение «Искатели»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86032" y="3902001"/>
            <a:ext cx="1229932" cy="149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Детская организация «Новое поколение»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64437" y="3890189"/>
            <a:ext cx="1087124" cy="149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Совет старшеклассников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328107" y="1332902"/>
            <a:ext cx="657895" cy="17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резидент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4328107" y="561019"/>
            <a:ext cx="657895" cy="17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Администрация МОУ СОШ №2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8585110" y="950024"/>
            <a:ext cx="657895" cy="17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Министерство знаний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8585111" y="1762824"/>
            <a:ext cx="657895" cy="17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Министерство культуры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8592016" y="2666159"/>
            <a:ext cx="657895" cy="17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Министерство печати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8614088" y="3569494"/>
            <a:ext cx="657895" cy="17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Министерство спорта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764437" y="2099337"/>
            <a:ext cx="1872735" cy="838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93415" y="2861735"/>
            <a:ext cx="1998303" cy="17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93415" y="3120722"/>
            <a:ext cx="2011182" cy="501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93415" y="3255216"/>
            <a:ext cx="2225560" cy="1273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 rot="16200000">
            <a:off x="8614088" y="4478417"/>
            <a:ext cx="657895" cy="17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Министерство труда и порядка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764437" y="3255216"/>
            <a:ext cx="2128197" cy="2128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1"/>
            <a:endCxn id="9" idx="3"/>
          </p:cNvCxnSpPr>
          <p:nvPr/>
        </p:nvCxnSpPr>
        <p:spPr>
          <a:xfrm>
            <a:off x="4657055" y="1785049"/>
            <a:ext cx="0" cy="1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657054" y="2556932"/>
            <a:ext cx="0" cy="1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997003" y="3380255"/>
            <a:ext cx="970207" cy="50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683886" y="3422083"/>
            <a:ext cx="2147" cy="459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309870" y="3380255"/>
            <a:ext cx="876162" cy="50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606800" y="5576552"/>
            <a:ext cx="1141151" cy="52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1-4 класс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86225" y="5612511"/>
            <a:ext cx="1229739" cy="52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5-8 класс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722979" y="5599210"/>
            <a:ext cx="1229739" cy="52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9-11 класс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278149" y="5384138"/>
            <a:ext cx="29850" cy="21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  <a:endCxn id="46" idx="0"/>
          </p:cNvCxnSpPr>
          <p:nvPr/>
        </p:nvCxnSpPr>
        <p:spPr>
          <a:xfrm>
            <a:off x="4800998" y="5395950"/>
            <a:ext cx="97" cy="216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45" idx="0"/>
          </p:cNvCxnSpPr>
          <p:nvPr/>
        </p:nvCxnSpPr>
        <p:spPr>
          <a:xfrm flipH="1">
            <a:off x="3177376" y="5375037"/>
            <a:ext cx="21148" cy="201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Z7KFWENHHMJR-1354-1294</_dlc_DocId>
    <_dlc_DocIdUrl xmlns="134c83b0-daba-48ad-8a7d-75e8d548d543">
      <Url>http://www.eduportal44.ru/Galich/dchool2galich/_layouts/15/DocIdRedir.aspx?ID=Z7KFWENHHMJR-1354-1294</Url>
      <Description>Z7KFWENHHMJR-1354-1294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F2E9992B0084439E831A1D2532BD5E" ma:contentTypeVersion="1" ma:contentTypeDescription="Создание документа." ma:contentTypeScope="" ma:versionID="b26aa15a73cc2abbe82cbcf29b22e73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d37fec4254267a640a4c90d98e362cd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F386F-49C6-4D09-9F12-110D2F33570E}"/>
</file>

<file path=customXml/itemProps2.xml><?xml version="1.0" encoding="utf-8"?>
<ds:datastoreItem xmlns:ds="http://schemas.openxmlformats.org/officeDocument/2006/customXml" ds:itemID="{3BE983A6-67C9-46CB-831F-E106B9A33611}"/>
</file>

<file path=customXml/itemProps3.xml><?xml version="1.0" encoding="utf-8"?>
<ds:datastoreItem xmlns:ds="http://schemas.openxmlformats.org/officeDocument/2006/customXml" ds:itemID="{F91BD9E7-AB9B-4E41-8AB6-4B2E19A8F83B}"/>
</file>

<file path=customXml/itemProps4.xml><?xml version="1.0" encoding="utf-8"?>
<ds:datastoreItem xmlns:ds="http://schemas.openxmlformats.org/officeDocument/2006/customXml" ds:itemID="{DAB32C16-17EF-45A6-989C-C79BE1DDBC2A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391</TotalTime>
  <Words>709</Words>
  <Application>Microsoft Office PowerPoint</Application>
  <PresentationFormat>Широкоэкранный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Garamond</vt:lpstr>
      <vt:lpstr>Wingdings</vt:lpstr>
      <vt:lpstr>Натуральные материалы</vt:lpstr>
      <vt:lpstr>Социальный проект «Организация ученического самоуправления в школе»</vt:lpstr>
      <vt:lpstr>Актуальность</vt:lpstr>
      <vt:lpstr>Школьное самоуправление -</vt:lpstr>
      <vt:lpstr>Идея Проекта: </vt:lpstr>
      <vt:lpstr>Цель проекта </vt:lpstr>
      <vt:lpstr>Задачи проекта:</vt:lpstr>
      <vt:lpstr>Законодательно-нормативное сопровождение Проекта: </vt:lpstr>
      <vt:lpstr>Этапы реализации проекта:  </vt:lpstr>
      <vt:lpstr>Структура самоуправления</vt:lpstr>
      <vt:lpstr>Детский парламент </vt:lpstr>
      <vt:lpstr>Парламентом руководит Президент</vt:lpstr>
      <vt:lpstr>Совет старшеклассников</vt:lpstr>
      <vt:lpstr>Общие положения</vt:lpstr>
      <vt:lpstr>Министерство образования</vt:lpstr>
      <vt:lpstr>Министерство культуры</vt:lpstr>
      <vt:lpstr>Министерство печати</vt:lpstr>
      <vt:lpstr>Министерство труда и порядка</vt:lpstr>
      <vt:lpstr>Министерство здоровья</vt:lpstr>
      <vt:lpstr>Результаты деятельности проекта </vt:lpstr>
      <vt:lpstr>Перспективы развития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«Организация ученического самоуправления в школе»</dc:title>
  <dc:creator>Светлана</dc:creator>
  <cp:lastModifiedBy>Светлана</cp:lastModifiedBy>
  <cp:revision>23</cp:revision>
  <dcterms:created xsi:type="dcterms:W3CDTF">2018-04-25T10:14:15Z</dcterms:created>
  <dcterms:modified xsi:type="dcterms:W3CDTF">2020-10-10T20:14:29Z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c6c1ba30-d113-44ba-b5f1-6e97a89df861</vt:lpwstr>
  </property>
  <property fmtid="{D5CDD505-2E9C-101B-9397-08002B2CF9AE}" pid="3" name="ContentTypeId">
    <vt:lpwstr>0x010100C4F2E9992B0084439E831A1D2532BD5E</vt:lpwstr>
  </property>
</Properties>
</file>