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 bookmarkIdSeed="2">
  <p:sldMasterIdLst>
    <p:sldMasterId id="2147483665" r:id="rId1"/>
  </p:sldMasterIdLst>
  <p:notesMasterIdLst>
    <p:notesMasterId r:id="rId21"/>
  </p:notesMasterIdLst>
  <p:sldIdLst>
    <p:sldId id="256" r:id="rId2"/>
    <p:sldId id="295" r:id="rId3"/>
    <p:sldId id="293" r:id="rId4"/>
    <p:sldId id="257" r:id="rId5"/>
    <p:sldId id="297" r:id="rId6"/>
    <p:sldId id="260" r:id="rId7"/>
    <p:sldId id="285" r:id="rId8"/>
    <p:sldId id="265" r:id="rId9"/>
    <p:sldId id="263" r:id="rId10"/>
    <p:sldId id="270" r:id="rId11"/>
    <p:sldId id="308" r:id="rId12"/>
    <p:sldId id="259" r:id="rId13"/>
    <p:sldId id="298" r:id="rId14"/>
    <p:sldId id="299" r:id="rId15"/>
    <p:sldId id="304" r:id="rId16"/>
    <p:sldId id="306" r:id="rId17"/>
    <p:sldId id="301" r:id="rId18"/>
    <p:sldId id="307" r:id="rId19"/>
    <p:sldId id="279" r:id="rId20"/>
  </p:sldIdLst>
  <p:sldSz cx="9144000" cy="6858000" type="screen4x3"/>
  <p:notesSz cx="6858000" cy="9144000"/>
  <p:embeddedFontLst>
    <p:embeddedFont>
      <p:font typeface="Georgia" panose="02040502050405020303" pitchFamily="18" charset="0"/>
      <p:regular r:id="rId22"/>
      <p:bold r:id="rId23"/>
      <p:italic r:id="rId24"/>
      <p:boldItalic r:id="rId25"/>
    </p:embeddedFont>
    <p:embeddedFont>
      <p:font typeface="Roboto" panose="020B0604020202020204" charset="0"/>
      <p:regular r:id="rId26"/>
      <p:bold r:id="rId27"/>
    </p:embeddedFont>
    <p:embeddedFont>
      <p:font typeface="Roboto Slab" panose="020B0604020202020204" charset="0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ADC84"/>
    <a:srgbClr val="BDFB8F"/>
    <a:srgbClr val="6DF7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742031E-90B3-47E1-8215-168F433AE96C}">
  <a:tblStyle styleId="{A742031E-90B3-47E1-8215-168F433AE96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58" autoAdjust="0"/>
    <p:restoredTop sz="94660"/>
  </p:normalViewPr>
  <p:slideViewPr>
    <p:cSldViewPr>
      <p:cViewPr>
        <p:scale>
          <a:sx n="66" d="100"/>
          <a:sy n="66" d="100"/>
        </p:scale>
        <p:origin x="-1536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38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Юлия Медведева" userId="1b34f1fd5bd9279c" providerId="Windows Live" clId="Web-{DE17200C-6D06-4FEF-88B2-81A3848D7D3B}"/>
    <pc:docChg chg="modSld">
      <pc:chgData name="Юлия Медведева" userId="1b34f1fd5bd9279c" providerId="Windows Live" clId="Web-{DE17200C-6D06-4FEF-88B2-81A3848D7D3B}" dt="2019-04-21T17:13:36.441" v="134" actId="20577"/>
      <pc:docMkLst>
        <pc:docMk/>
      </pc:docMkLst>
      <pc:sldChg chg="addSp modSp">
        <pc:chgData name="Юлия Медведева" userId="1b34f1fd5bd9279c" providerId="Windows Live" clId="Web-{DE17200C-6D06-4FEF-88B2-81A3848D7D3B}" dt="2019-04-21T17:13:36.441" v="134" actId="20577"/>
        <pc:sldMkLst>
          <pc:docMk/>
          <pc:sldMk cId="0" sldId="263"/>
        </pc:sldMkLst>
        <pc:spChg chg="mod">
          <ac:chgData name="Юлия Медведева" userId="1b34f1fd5bd9279c" providerId="Windows Live" clId="Web-{DE17200C-6D06-4FEF-88B2-81A3848D7D3B}" dt="2019-04-21T17:12:17.987" v="45"/>
          <ac:spMkLst>
            <pc:docMk/>
            <pc:sldMk cId="0" sldId="263"/>
            <ac:spMk id="2" creationId="{455F0D4C-24F3-48BC-81FA-686F5402DC7D}"/>
          </ac:spMkLst>
        </pc:spChg>
        <pc:spChg chg="add mod">
          <ac:chgData name="Юлия Медведева" userId="1b34f1fd5bd9279c" providerId="Windows Live" clId="Web-{DE17200C-6D06-4FEF-88B2-81A3848D7D3B}" dt="2019-04-21T17:13:36.441" v="134" actId="20577"/>
          <ac:spMkLst>
            <pc:docMk/>
            <pc:sldMk cId="0" sldId="263"/>
            <ac:spMk id="27" creationId="{C939536F-D95D-44BF-8B3E-961241B5D2A5}"/>
          </ac:spMkLst>
        </pc:spChg>
      </pc:sldChg>
    </pc:docChg>
  </pc:docChgLst>
  <pc:docChgLst>
    <pc:chgData name="Юлия Медведева" userId="1b34f1fd5bd9279c" providerId="Windows Live" clId="Web-{324866D8-82E8-482C-96D4-F8449FDE8E99}"/>
    <pc:docChg chg="modSld">
      <pc:chgData name="Юлия Медведева" userId="1b34f1fd5bd9279c" providerId="Windows Live" clId="Web-{324866D8-82E8-482C-96D4-F8449FDE8E99}" dt="2019-04-21T17:06:53.533" v="198" actId="1076"/>
      <pc:docMkLst>
        <pc:docMk/>
      </pc:docMkLst>
      <pc:sldChg chg="modSp">
        <pc:chgData name="Юлия Медведева" userId="1b34f1fd5bd9279c" providerId="Windows Live" clId="Web-{324866D8-82E8-482C-96D4-F8449FDE8E99}" dt="2019-04-21T16:59:58.704" v="26" actId="20577"/>
        <pc:sldMkLst>
          <pc:docMk/>
          <pc:sldMk cId="0" sldId="257"/>
        </pc:sldMkLst>
        <pc:spChg chg="mod">
          <ac:chgData name="Юлия Медведева" userId="1b34f1fd5bd9279c" providerId="Windows Live" clId="Web-{324866D8-82E8-482C-96D4-F8449FDE8E99}" dt="2019-04-21T16:59:58.704" v="26" actId="20577"/>
          <ac:spMkLst>
            <pc:docMk/>
            <pc:sldMk cId="0" sldId="257"/>
            <ac:spMk id="14" creationId="{00000000-0000-0000-0000-000000000000}"/>
          </ac:spMkLst>
        </pc:spChg>
        <pc:picChg chg="mod">
          <ac:chgData name="Юлия Медведева" userId="1b34f1fd5bd9279c" providerId="Windows Live" clId="Web-{324866D8-82E8-482C-96D4-F8449FDE8E99}" dt="2019-04-21T16:59:48.298" v="22" actId="14100"/>
          <ac:picMkLst>
            <pc:docMk/>
            <pc:sldMk cId="0" sldId="257"/>
            <ac:picMk id="18" creationId="{00000000-0000-0000-0000-000000000000}"/>
          </ac:picMkLst>
        </pc:picChg>
      </pc:sldChg>
      <pc:sldChg chg="delSp modSp">
        <pc:chgData name="Юлия Медведева" userId="1b34f1fd5bd9279c" providerId="Windows Live" clId="Web-{324866D8-82E8-482C-96D4-F8449FDE8E99}" dt="2019-04-21T17:06:53.533" v="198" actId="1076"/>
        <pc:sldMkLst>
          <pc:docMk/>
          <pc:sldMk cId="0" sldId="260"/>
        </pc:sldMkLst>
        <pc:graphicFrameChg chg="mod modGraphic">
          <ac:chgData name="Юлия Медведева" userId="1b34f1fd5bd9279c" providerId="Windows Live" clId="Web-{324866D8-82E8-482C-96D4-F8449FDE8E99}" dt="2019-04-21T17:06:49.252" v="197"/>
          <ac:graphicFrameMkLst>
            <pc:docMk/>
            <pc:sldMk cId="0" sldId="260"/>
            <ac:graphicFrameMk id="7" creationId="{00000000-0000-0000-0000-000000000000}"/>
          </ac:graphicFrameMkLst>
        </pc:graphicFrameChg>
        <pc:graphicFrameChg chg="del mod modGraphic">
          <ac:chgData name="Юлия Медведева" userId="1b34f1fd5bd9279c" providerId="Windows Live" clId="Web-{324866D8-82E8-482C-96D4-F8449FDE8E99}" dt="2019-04-21T17:05:47.940" v="170"/>
          <ac:graphicFrameMkLst>
            <pc:docMk/>
            <pc:sldMk cId="0" sldId="260"/>
            <ac:graphicFrameMk id="8" creationId="{00000000-0000-0000-0000-000000000000}"/>
          </ac:graphicFrameMkLst>
        </pc:graphicFrameChg>
        <pc:picChg chg="del mod">
          <ac:chgData name="Юлия Медведева" userId="1b34f1fd5bd9279c" providerId="Windows Live" clId="Web-{324866D8-82E8-482C-96D4-F8449FDE8E99}" dt="2019-04-21T17:06:00.205" v="173"/>
          <ac:picMkLst>
            <pc:docMk/>
            <pc:sldMk cId="0" sldId="260"/>
            <ac:picMk id="6" creationId="{00000000-0000-0000-0000-000000000000}"/>
          </ac:picMkLst>
        </pc:picChg>
        <pc:picChg chg="mod">
          <ac:chgData name="Юлия Медведева" userId="1b34f1fd5bd9279c" providerId="Windows Live" clId="Web-{324866D8-82E8-482C-96D4-F8449FDE8E99}" dt="2019-04-21T17:06:39.971" v="194" actId="1076"/>
          <ac:picMkLst>
            <pc:docMk/>
            <pc:sldMk cId="0" sldId="260"/>
            <ac:picMk id="10" creationId="{00000000-0000-0000-0000-000000000000}"/>
          </ac:picMkLst>
        </pc:picChg>
        <pc:picChg chg="mod">
          <ac:chgData name="Юлия Медведева" userId="1b34f1fd5bd9279c" providerId="Windows Live" clId="Web-{324866D8-82E8-482C-96D4-F8449FDE8E99}" dt="2019-04-21T17:06:53.533" v="198" actId="1076"/>
          <ac:picMkLst>
            <pc:docMk/>
            <pc:sldMk cId="0" sldId="260"/>
            <ac:picMk id="11" creationId="{00000000-0000-0000-0000-000000000000}"/>
          </ac:picMkLst>
        </pc:picChg>
      </pc:sldChg>
      <pc:sldChg chg="modSp">
        <pc:chgData name="Юлия Медведева" userId="1b34f1fd5bd9279c" providerId="Windows Live" clId="Web-{324866D8-82E8-482C-96D4-F8449FDE8E99}" dt="2019-04-21T17:01:43.188" v="63" actId="20577"/>
        <pc:sldMkLst>
          <pc:docMk/>
          <pc:sldMk cId="0" sldId="297"/>
        </pc:sldMkLst>
        <pc:spChg chg="mod">
          <ac:chgData name="Юлия Медведева" userId="1b34f1fd5bd9279c" providerId="Windows Live" clId="Web-{324866D8-82E8-482C-96D4-F8449FDE8E99}" dt="2019-04-21T17:01:43.188" v="63" actId="20577"/>
          <ac:spMkLst>
            <pc:docMk/>
            <pc:sldMk cId="0" sldId="297"/>
            <ac:spMk id="10" creationId="{00000000-0000-0000-0000-000000000000}"/>
          </ac:spMkLst>
        </pc:spChg>
      </pc:sldChg>
    </pc:docChg>
  </pc:docChgLst>
  <pc:docChgLst>
    <pc:chgData name="Юлия Медведева" userId="1b34f1fd5bd9279c" providerId="Windows Live" clId="Web-{C5C43438-852D-4F4C-A6EA-478125A589ED}"/>
    <pc:docChg chg="modSld">
      <pc:chgData name="Юлия Медведева" userId="1b34f1fd5bd9279c" providerId="Windows Live" clId="Web-{C5C43438-852D-4F4C-A6EA-478125A589ED}" dt="2019-04-21T17:10:29.306" v="49" actId="20577"/>
      <pc:docMkLst>
        <pc:docMk/>
      </pc:docMkLst>
      <pc:sldChg chg="addSp delSp modSp">
        <pc:chgData name="Юлия Медведева" userId="1b34f1fd5bd9279c" providerId="Windows Live" clId="Web-{C5C43438-852D-4F4C-A6EA-478125A589ED}" dt="2019-04-21T17:10:29.306" v="49" actId="20577"/>
        <pc:sldMkLst>
          <pc:docMk/>
          <pc:sldMk cId="0" sldId="263"/>
        </pc:sldMkLst>
        <pc:spChg chg="add mod">
          <ac:chgData name="Юлия Медведева" userId="1b34f1fd5bd9279c" providerId="Windows Live" clId="Web-{C5C43438-852D-4F4C-A6EA-478125A589ED}" dt="2019-04-21T17:10:29.306" v="49" actId="20577"/>
          <ac:spMkLst>
            <pc:docMk/>
            <pc:sldMk cId="0" sldId="263"/>
            <ac:spMk id="2" creationId="{455F0D4C-24F3-48BC-81FA-686F5402DC7D}"/>
          </ac:spMkLst>
        </pc:spChg>
        <pc:spChg chg="add del">
          <ac:chgData name="Юлия Медведева" userId="1b34f1fd5bd9279c" providerId="Windows Live" clId="Web-{C5C43438-852D-4F4C-A6EA-478125A589ED}" dt="2019-04-21T17:09:33.571" v="11"/>
          <ac:spMkLst>
            <pc:docMk/>
            <pc:sldMk cId="0" sldId="263"/>
            <ac:spMk id="3" creationId="{0B9055D5-9FFB-4403-9A70-C6D49CC0B30F}"/>
          </ac:spMkLst>
        </pc:spChg>
        <pc:spChg chg="mod">
          <ac:chgData name="Юлия Медведева" userId="1b34f1fd5bd9279c" providerId="Windows Live" clId="Web-{C5C43438-852D-4F4C-A6EA-478125A589ED}" dt="2019-04-21T17:07:58.461" v="6" actId="20577"/>
          <ac:spMkLst>
            <pc:docMk/>
            <pc:sldMk cId="0" sldId="263"/>
            <ac:spMk id="12" creationId="{00000000-0000-0000-0000-000000000000}"/>
          </ac:spMkLst>
        </pc:spChg>
      </pc:sldChg>
      <pc:sldChg chg="modSp">
        <pc:chgData name="Юлия Медведева" userId="1b34f1fd5bd9279c" providerId="Windows Live" clId="Web-{C5C43438-852D-4F4C-A6EA-478125A589ED}" dt="2019-04-21T17:07:55.773" v="4" actId="20577"/>
        <pc:sldMkLst>
          <pc:docMk/>
          <pc:sldMk cId="0" sldId="265"/>
        </pc:sldMkLst>
        <pc:spChg chg="mod">
          <ac:chgData name="Юлия Медведева" userId="1b34f1fd5bd9279c" providerId="Windows Live" clId="Web-{C5C43438-852D-4F4C-A6EA-478125A589ED}" dt="2019-04-21T17:07:55.773" v="4" actId="20577"/>
          <ac:spMkLst>
            <pc:docMk/>
            <pc:sldMk cId="0" sldId="265"/>
            <ac:spMk id="1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7650" y="3501375"/>
            <a:ext cx="9144000" cy="2515500"/>
          </a:xfrm>
          <a:prstGeom prst="rect">
            <a:avLst/>
          </a:prstGeom>
          <a:solidFill>
            <a:srgbClr val="004430">
              <a:alpha val="5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9175" y="3951150"/>
            <a:ext cx="65982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0" y="5687975"/>
            <a:ext cx="9197400" cy="1177900"/>
            <a:chOff x="0" y="5687975"/>
            <a:chExt cx="9197400" cy="1177900"/>
          </a:xfrm>
        </p:grpSpPr>
        <p:sp>
          <p:nvSpPr>
            <p:cNvPr id="13" name="Google Shape;13;p2"/>
            <p:cNvSpPr/>
            <p:nvPr/>
          </p:nvSpPr>
          <p:spPr>
            <a:xfrm>
              <a:off x="0" y="5948175"/>
              <a:ext cx="9197400" cy="917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72200" y="5687975"/>
              <a:ext cx="703500" cy="3363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 (sky)">
  <p:cSld name="TITLE_AND_TWO_COLUMNS_1_1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/>
          <p:nvPr/>
        </p:nvSpPr>
        <p:spPr>
          <a:xfrm>
            <a:off x="-275" y="-75"/>
            <a:ext cx="9144000" cy="6858000"/>
          </a:xfrm>
          <a:prstGeom prst="rect">
            <a:avLst/>
          </a:prstGeom>
          <a:noFill/>
          <a:ln w="228600" cap="flat" cmpd="sng">
            <a:solidFill>
              <a:srgbClr val="689EE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" name="Google Shape;84;p13" descr="Flat land, big sky, Wicken Fen"/>
          <p:cNvPicPr preferRelativeResize="0"/>
          <p:nvPr/>
        </p:nvPicPr>
        <p:blipFill rotWithShape="1">
          <a:blip r:embed="rId2">
            <a:alphaModFix/>
          </a:blip>
          <a:srcRect l="17543" t="27744" r="33752" b="32456"/>
          <a:stretch/>
        </p:blipFill>
        <p:spPr>
          <a:xfrm>
            <a:off x="-118825" y="859450"/>
            <a:ext cx="2061925" cy="112412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>
            <a:off x="2257426" y="2486025"/>
            <a:ext cx="2051700" cy="4081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689EE1"/>
              </a:buClr>
              <a:buSzPts val="1400"/>
              <a:buChar char="◍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2"/>
          </p:nvPr>
        </p:nvSpPr>
        <p:spPr>
          <a:xfrm>
            <a:off x="4414202" y="2486025"/>
            <a:ext cx="2051700" cy="4081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689EE1"/>
              </a:buClr>
              <a:buSzPts val="1400"/>
              <a:buChar char="◍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3"/>
          </p:nvPr>
        </p:nvSpPr>
        <p:spPr>
          <a:xfrm>
            <a:off x="6570979" y="2486025"/>
            <a:ext cx="2051700" cy="4081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689EE1"/>
              </a:buClr>
              <a:buSzPts val="1400"/>
              <a:buChar char="◍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2257425" y="1183300"/>
            <a:ext cx="6153300" cy="969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leaf)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/>
          <p:nvPr/>
        </p:nvSpPr>
        <p:spPr>
          <a:xfrm>
            <a:off x="261900" y="277350"/>
            <a:ext cx="8620200" cy="6303300"/>
          </a:xfrm>
          <a:prstGeom prst="rect">
            <a:avLst/>
          </a:prstGeom>
          <a:solidFill>
            <a:srgbClr val="8EC641">
              <a:alpha val="8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ldNum" idx="12"/>
          </p:nvPr>
        </p:nvSpPr>
        <p:spPr>
          <a:xfrm>
            <a:off x="4345650" y="6580650"/>
            <a:ext cx="452700" cy="27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>
                <a:solidFill>
                  <a:srgbClr val="FFFFFF"/>
                </a:solidFill>
              </a:defRPr>
            </a:lvl1pPr>
            <a:lvl2pPr lvl="1" algn="ctr">
              <a:buNone/>
              <a:defRPr>
                <a:solidFill>
                  <a:srgbClr val="FFFFFF"/>
                </a:solidFill>
              </a:defRPr>
            </a:lvl2pPr>
            <a:lvl3pPr lvl="2" algn="ctr">
              <a:buNone/>
              <a:defRPr>
                <a:solidFill>
                  <a:srgbClr val="FFFFFF"/>
                </a:solidFill>
              </a:defRPr>
            </a:lvl3pPr>
            <a:lvl4pPr lvl="3" algn="ctr">
              <a:buNone/>
              <a:defRPr>
                <a:solidFill>
                  <a:srgbClr val="FFFFFF"/>
                </a:solidFill>
              </a:defRPr>
            </a:lvl4pPr>
            <a:lvl5pPr lvl="4" algn="ctr">
              <a:buNone/>
              <a:defRPr>
                <a:solidFill>
                  <a:srgbClr val="FFFFFF"/>
                </a:solidFill>
              </a:defRPr>
            </a:lvl5pPr>
            <a:lvl6pPr lvl="5" algn="ctr">
              <a:buNone/>
              <a:defRPr>
                <a:solidFill>
                  <a:srgbClr val="FFFFFF"/>
                </a:solidFill>
              </a:defRPr>
            </a:lvl6pPr>
            <a:lvl7pPr lvl="6" algn="ctr">
              <a:buNone/>
              <a:defRPr>
                <a:solidFill>
                  <a:srgbClr val="FFFFFF"/>
                </a:solidFill>
              </a:defRPr>
            </a:lvl7pPr>
            <a:lvl8pPr lvl="7" algn="ctr">
              <a:buNone/>
              <a:defRPr>
                <a:solidFill>
                  <a:srgbClr val="FFFFFF"/>
                </a:solidFill>
              </a:defRPr>
            </a:lvl8pPr>
            <a:lvl9pPr lvl="8" algn="ctr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sea)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/>
          <p:nvPr/>
        </p:nvSpPr>
        <p:spPr>
          <a:xfrm>
            <a:off x="261900" y="277350"/>
            <a:ext cx="8620200" cy="6303300"/>
          </a:xfrm>
          <a:prstGeom prst="rect">
            <a:avLst/>
          </a:prstGeom>
          <a:solidFill>
            <a:srgbClr val="539EB9">
              <a:alpha val="8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ldNum" idx="12"/>
          </p:nvPr>
        </p:nvSpPr>
        <p:spPr>
          <a:xfrm>
            <a:off x="4345650" y="6580650"/>
            <a:ext cx="452700" cy="27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FFFFF"/>
                </a:solidFill>
              </a:defRPr>
            </a:lvl1pPr>
            <a:lvl2pPr lvl="1" algn="ctr" rtl="0">
              <a:buNone/>
              <a:defRPr>
                <a:solidFill>
                  <a:srgbClr val="FFFFFF"/>
                </a:solidFill>
              </a:defRPr>
            </a:lvl2pPr>
            <a:lvl3pPr lvl="2" algn="ctr" rtl="0">
              <a:buNone/>
              <a:defRPr>
                <a:solidFill>
                  <a:srgbClr val="FFFFFF"/>
                </a:solidFill>
              </a:defRPr>
            </a:lvl3pPr>
            <a:lvl4pPr lvl="3" algn="ctr" rtl="0">
              <a:buNone/>
              <a:defRPr>
                <a:solidFill>
                  <a:srgbClr val="FFFFFF"/>
                </a:solidFill>
              </a:defRPr>
            </a:lvl4pPr>
            <a:lvl5pPr lvl="4" algn="ctr" rtl="0">
              <a:buNone/>
              <a:defRPr>
                <a:solidFill>
                  <a:srgbClr val="FFFFFF"/>
                </a:solidFill>
              </a:defRPr>
            </a:lvl5pPr>
            <a:lvl6pPr lvl="5" algn="ctr" rtl="0">
              <a:buNone/>
              <a:defRPr>
                <a:solidFill>
                  <a:srgbClr val="FFFFFF"/>
                </a:solidFill>
              </a:defRPr>
            </a:lvl6pPr>
            <a:lvl7pPr lvl="6" algn="ctr" rtl="0">
              <a:buNone/>
              <a:defRPr>
                <a:solidFill>
                  <a:srgbClr val="FFFFFF"/>
                </a:solidFill>
              </a:defRPr>
            </a:lvl7pPr>
            <a:lvl8pPr lvl="7" algn="ctr" rtl="0">
              <a:buNone/>
              <a:defRPr>
                <a:solidFill>
                  <a:srgbClr val="FFFFFF"/>
                </a:solidFill>
              </a:defRPr>
            </a:lvl8pPr>
            <a:lvl9pPr lvl="8" algn="ctr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7650" y="2331875"/>
            <a:ext cx="9159300" cy="4526125"/>
          </a:xfrm>
          <a:custGeom>
            <a:avLst/>
            <a:gdLst/>
            <a:ahLst/>
            <a:cxnLst/>
            <a:rect l="l" t="t" r="r" b="b"/>
            <a:pathLst>
              <a:path w="366372" h="181045" extrusionOk="0">
                <a:moveTo>
                  <a:pt x="0" y="0"/>
                </a:moveTo>
                <a:lnTo>
                  <a:pt x="0" y="181045"/>
                </a:lnTo>
                <a:lnTo>
                  <a:pt x="366372" y="181045"/>
                </a:lnTo>
                <a:lnTo>
                  <a:pt x="366372" y="0"/>
                </a:lnTo>
                <a:lnTo>
                  <a:pt x="59329" y="0"/>
                </a:lnTo>
                <a:lnTo>
                  <a:pt x="45720" y="13609"/>
                </a:lnTo>
                <a:lnTo>
                  <a:pt x="32264" y="1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884073" y="2888416"/>
            <a:ext cx="5660100" cy="1546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884073" y="4243950"/>
            <a:ext cx="56601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>
                <a:solidFill>
                  <a:srgbClr val="B7B7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 sz="3000">
                <a:solidFill>
                  <a:srgbClr val="B7B7B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 sz="3000">
                <a:solidFill>
                  <a:srgbClr val="B7B7B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 sz="3000">
                <a:solidFill>
                  <a:srgbClr val="B7B7B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 sz="3000">
                <a:solidFill>
                  <a:srgbClr val="B7B7B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 sz="3000">
                <a:solidFill>
                  <a:srgbClr val="B7B7B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 sz="3000">
                <a:solidFill>
                  <a:srgbClr val="B7B7B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 sz="3000">
                <a:solidFill>
                  <a:srgbClr val="B7B7B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000"/>
              <a:buNone/>
              <a:defRPr sz="3000">
                <a:solidFill>
                  <a:srgbClr val="B7B7B7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rgbClr val="FFFFFF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-275" y="-75"/>
            <a:ext cx="9144000" cy="6858000"/>
          </a:xfrm>
          <a:prstGeom prst="rect">
            <a:avLst/>
          </a:prstGeom>
          <a:noFill/>
          <a:ln w="228600" cap="flat" cmpd="sng">
            <a:solidFill>
              <a:srgbClr val="8EC64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Google Shape;21;p4" descr="File:Green leaf leaves.jpg"/>
          <p:cNvPicPr preferRelativeResize="0"/>
          <p:nvPr/>
        </p:nvPicPr>
        <p:blipFill rotWithShape="1">
          <a:blip r:embed="rId2">
            <a:alphaModFix/>
          </a:blip>
          <a:srcRect l="19968" t="34944" r="25503" b="19584"/>
          <a:stretch/>
        </p:blipFill>
        <p:spPr>
          <a:xfrm rot="-5400000">
            <a:off x="3214924" y="508425"/>
            <a:ext cx="2714150" cy="169729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/>
          <p:nvPr/>
        </p:nvSpPr>
        <p:spPr>
          <a:xfrm>
            <a:off x="3723350" y="1536750"/>
            <a:ext cx="1697400" cy="1177500"/>
          </a:xfrm>
          <a:prstGeom prst="rect">
            <a:avLst/>
          </a:prstGeom>
          <a:solidFill>
            <a:srgbClr val="004430">
              <a:alpha val="5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1624650" y="2882400"/>
            <a:ext cx="58947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Clr>
                <a:srgbClr val="004430"/>
              </a:buClr>
              <a:buSzPts val="3000"/>
              <a:buChar char="◍"/>
              <a:defRPr i="1">
                <a:solidFill>
                  <a:srgbClr val="004430"/>
                </a:solidFill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rgbClr val="004430"/>
              </a:buClr>
              <a:buSzPts val="2400"/>
              <a:buChar char="○"/>
              <a:defRPr i="1">
                <a:solidFill>
                  <a:srgbClr val="004430"/>
                </a:solidFill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rgbClr val="004430"/>
              </a:buClr>
              <a:buSzPts val="2400"/>
              <a:buChar char="■"/>
              <a:defRPr i="1">
                <a:solidFill>
                  <a:srgbClr val="004430"/>
                </a:solidFill>
              </a:defRPr>
            </a:lvl3pPr>
            <a:lvl4pPr marL="1828800" lvl="3" indent="-342900" algn="ctr" rtl="0">
              <a:spcBef>
                <a:spcPts val="0"/>
              </a:spcBef>
              <a:spcAft>
                <a:spcPts val="0"/>
              </a:spcAft>
              <a:buClr>
                <a:srgbClr val="004430"/>
              </a:buClr>
              <a:buSzPts val="1800"/>
              <a:buChar char="●"/>
              <a:defRPr i="1">
                <a:solidFill>
                  <a:srgbClr val="004430"/>
                </a:solidFill>
              </a:defRPr>
            </a:lvl4pPr>
            <a:lvl5pPr marL="2286000" lvl="4" indent="-342900" algn="ctr" rtl="0">
              <a:spcBef>
                <a:spcPts val="0"/>
              </a:spcBef>
              <a:spcAft>
                <a:spcPts val="0"/>
              </a:spcAft>
              <a:buClr>
                <a:srgbClr val="004430"/>
              </a:buClr>
              <a:buSzPts val="1800"/>
              <a:buChar char="○"/>
              <a:defRPr i="1">
                <a:solidFill>
                  <a:srgbClr val="004430"/>
                </a:solidFill>
              </a:defRPr>
            </a:lvl5pPr>
            <a:lvl6pPr marL="2743200" lvl="5" indent="-342900" algn="ctr" rtl="0">
              <a:spcBef>
                <a:spcPts val="0"/>
              </a:spcBef>
              <a:spcAft>
                <a:spcPts val="0"/>
              </a:spcAft>
              <a:buClr>
                <a:srgbClr val="004430"/>
              </a:buClr>
              <a:buSzPts val="1800"/>
              <a:buChar char="■"/>
              <a:defRPr i="1">
                <a:solidFill>
                  <a:srgbClr val="004430"/>
                </a:solidFill>
              </a:defRPr>
            </a:lvl6pPr>
            <a:lvl7pPr marL="3200400" lvl="6" indent="-342900" algn="ctr" rtl="0">
              <a:spcBef>
                <a:spcPts val="0"/>
              </a:spcBef>
              <a:spcAft>
                <a:spcPts val="0"/>
              </a:spcAft>
              <a:buClr>
                <a:srgbClr val="004430"/>
              </a:buClr>
              <a:buSzPts val="1800"/>
              <a:buChar char="●"/>
              <a:defRPr i="1">
                <a:solidFill>
                  <a:srgbClr val="004430"/>
                </a:solidFill>
              </a:defRPr>
            </a:lvl7pPr>
            <a:lvl8pPr marL="3657600" lvl="7" indent="-342900" algn="ctr" rtl="0">
              <a:spcBef>
                <a:spcPts val="0"/>
              </a:spcBef>
              <a:spcAft>
                <a:spcPts val="0"/>
              </a:spcAft>
              <a:buClr>
                <a:srgbClr val="004430"/>
              </a:buClr>
              <a:buSzPts val="1800"/>
              <a:buChar char="○"/>
              <a:defRPr i="1">
                <a:solidFill>
                  <a:srgbClr val="004430"/>
                </a:solidFill>
              </a:defRPr>
            </a:lvl8pPr>
            <a:lvl9pPr marL="4114800" lvl="8" indent="-342900" algn="ctr">
              <a:spcBef>
                <a:spcPts val="0"/>
              </a:spcBef>
              <a:spcAft>
                <a:spcPts val="0"/>
              </a:spcAft>
              <a:buClr>
                <a:srgbClr val="004430"/>
              </a:buClr>
              <a:buSzPts val="1800"/>
              <a:buChar char="■"/>
              <a:defRPr i="1">
                <a:solidFill>
                  <a:srgbClr val="004430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/>
          <p:nvPr/>
        </p:nvSpPr>
        <p:spPr>
          <a:xfrm>
            <a:off x="3593400" y="1575225"/>
            <a:ext cx="19572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“</a:t>
            </a:r>
            <a:endParaRPr sz="96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4345650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(leaf)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-275" y="-75"/>
            <a:ext cx="9144000" cy="6858000"/>
          </a:xfrm>
          <a:prstGeom prst="rect">
            <a:avLst/>
          </a:prstGeom>
          <a:noFill/>
          <a:ln w="228600" cap="flat" cmpd="sng">
            <a:solidFill>
              <a:srgbClr val="8EC64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2257425" y="1183300"/>
            <a:ext cx="6153300" cy="969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2257425" y="2278854"/>
            <a:ext cx="6153300" cy="421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◍"/>
              <a:defRPr sz="24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30" name="Google Shape;30;p5" descr="File:Green leaf leaves.jpg"/>
          <p:cNvPicPr preferRelativeResize="0"/>
          <p:nvPr/>
        </p:nvPicPr>
        <p:blipFill rotWithShape="1">
          <a:blip r:embed="rId2">
            <a:alphaModFix/>
          </a:blip>
          <a:srcRect l="23060" t="43020" r="25498" b="19584"/>
          <a:stretch/>
        </p:blipFill>
        <p:spPr>
          <a:xfrm rot="10800000">
            <a:off x="-118827" y="859451"/>
            <a:ext cx="2061927" cy="112412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(sea)">
  <p:cSld name="TITLE_AND_BODY_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-275" y="-75"/>
            <a:ext cx="9144000" cy="6858000"/>
          </a:xfrm>
          <a:prstGeom prst="rect">
            <a:avLst/>
          </a:prstGeom>
          <a:noFill/>
          <a:ln w="228600" cap="flat" cmpd="sng">
            <a:solidFill>
              <a:srgbClr val="539EB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57425" y="1183300"/>
            <a:ext cx="6153300" cy="969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57425" y="2278854"/>
            <a:ext cx="6153300" cy="421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539EB9"/>
              </a:buClr>
              <a:buSzPts val="2400"/>
              <a:buChar char="◍"/>
              <a:defRPr sz="24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36" name="Google Shape;36;p6" descr="Sea, Ocean, Infinity, Wide,"/>
          <p:cNvPicPr preferRelativeResize="0"/>
          <p:nvPr/>
        </p:nvPicPr>
        <p:blipFill rotWithShape="1">
          <a:blip r:embed="rId2">
            <a:alphaModFix/>
          </a:blip>
          <a:srcRect l="12148" t="41829" r="47083" b="28534"/>
          <a:stretch/>
        </p:blipFill>
        <p:spPr>
          <a:xfrm>
            <a:off x="-118825" y="859450"/>
            <a:ext cx="2061925" cy="112412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(sky)">
  <p:cSld name="TITLE_AND_BODY_1_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-275" y="-75"/>
            <a:ext cx="9144000" cy="6858000"/>
          </a:xfrm>
          <a:prstGeom prst="rect">
            <a:avLst/>
          </a:prstGeom>
          <a:noFill/>
          <a:ln w="228600" cap="flat" cmpd="sng">
            <a:solidFill>
              <a:srgbClr val="689EE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2257425" y="1183300"/>
            <a:ext cx="6153300" cy="969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2257425" y="2278854"/>
            <a:ext cx="6153300" cy="421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689EE1"/>
              </a:buClr>
              <a:buSzPts val="2400"/>
              <a:buChar char="◍"/>
              <a:defRPr sz="24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42" name="Google Shape;42;p7" descr="Sea, Ocean, Infinity, Wide,"/>
          <p:cNvPicPr preferRelativeResize="0"/>
          <p:nvPr/>
        </p:nvPicPr>
        <p:blipFill rotWithShape="1">
          <a:blip r:embed="rId2">
            <a:alphaModFix/>
          </a:blip>
          <a:srcRect l="12148" t="41829" r="47083" b="28534"/>
          <a:stretch/>
        </p:blipFill>
        <p:spPr>
          <a:xfrm>
            <a:off x="-118825" y="859450"/>
            <a:ext cx="2061925" cy="112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7" descr="Flat land, big sky, Wicken Fen"/>
          <p:cNvPicPr preferRelativeResize="0"/>
          <p:nvPr/>
        </p:nvPicPr>
        <p:blipFill rotWithShape="1">
          <a:blip r:embed="rId3">
            <a:alphaModFix/>
          </a:blip>
          <a:srcRect l="17543" t="27744" r="33752" b="32456"/>
          <a:stretch/>
        </p:blipFill>
        <p:spPr>
          <a:xfrm>
            <a:off x="-118825" y="859450"/>
            <a:ext cx="2061925" cy="1124124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 (leaf)" type="twoColTx">
  <p:cSld name="TITLE_AND_TWO_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/>
          <p:nvPr/>
        </p:nvSpPr>
        <p:spPr>
          <a:xfrm>
            <a:off x="-275" y="-75"/>
            <a:ext cx="9144000" cy="6858000"/>
          </a:xfrm>
          <a:prstGeom prst="rect">
            <a:avLst/>
          </a:prstGeom>
          <a:noFill/>
          <a:ln w="228600" cap="flat" cmpd="sng">
            <a:solidFill>
              <a:srgbClr val="8EC64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oogle Shape;47;p8" descr="File:Green leaf leaves.jpg"/>
          <p:cNvPicPr preferRelativeResize="0"/>
          <p:nvPr/>
        </p:nvPicPr>
        <p:blipFill rotWithShape="1">
          <a:blip r:embed="rId2">
            <a:alphaModFix/>
          </a:blip>
          <a:srcRect l="23060" t="43020" r="25498" b="19584"/>
          <a:stretch/>
        </p:blipFill>
        <p:spPr>
          <a:xfrm rot="10800000">
            <a:off x="-118827" y="859451"/>
            <a:ext cx="2061927" cy="1124124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2257425" y="2352675"/>
            <a:ext cx="3120900" cy="4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◍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2"/>
          </p:nvPr>
        </p:nvSpPr>
        <p:spPr>
          <a:xfrm>
            <a:off x="5566073" y="2352675"/>
            <a:ext cx="3120900" cy="4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◍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57425" y="1183300"/>
            <a:ext cx="6153300" cy="969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 (sea)">
  <p:cSld name="TITLE_AND_TWO_COLUMNS_2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-275" y="-75"/>
            <a:ext cx="9144000" cy="6858000"/>
          </a:xfrm>
          <a:prstGeom prst="rect">
            <a:avLst/>
          </a:prstGeom>
          <a:noFill/>
          <a:ln w="228600" cap="flat" cmpd="sng">
            <a:solidFill>
              <a:srgbClr val="539EB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" name="Google Shape;54;p9" descr="Sea, Ocean, Infinity, Wide,"/>
          <p:cNvPicPr preferRelativeResize="0"/>
          <p:nvPr/>
        </p:nvPicPr>
        <p:blipFill rotWithShape="1">
          <a:blip r:embed="rId2">
            <a:alphaModFix/>
          </a:blip>
          <a:srcRect l="12148" t="41829" r="47083" b="28534"/>
          <a:stretch/>
        </p:blipFill>
        <p:spPr>
          <a:xfrm>
            <a:off x="-118825" y="859450"/>
            <a:ext cx="2061925" cy="11241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9"/>
          <p:cNvSpPr txBox="1">
            <a:spLocks noGrp="1"/>
          </p:cNvSpPr>
          <p:nvPr>
            <p:ph type="body" idx="1"/>
          </p:nvPr>
        </p:nvSpPr>
        <p:spPr>
          <a:xfrm>
            <a:off x="2257425" y="2352675"/>
            <a:ext cx="3120900" cy="4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Clr>
                <a:srgbClr val="539EB9"/>
              </a:buClr>
              <a:buSzPts val="1800"/>
              <a:buChar char="◍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5566073" y="2352675"/>
            <a:ext cx="3120900" cy="4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Clr>
                <a:srgbClr val="539EB9"/>
              </a:buClr>
              <a:buSzPts val="1800"/>
              <a:buChar char="◍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2257425" y="1183300"/>
            <a:ext cx="6153300" cy="969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39EB9"/>
              </a:buClr>
              <a:buSzPts val="2400"/>
              <a:buNone/>
              <a:defRPr>
                <a:solidFill>
                  <a:srgbClr val="539EB9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 (sky)">
  <p:cSld name="TITLE_AND_TWO_COLUMNS_2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/>
          <p:nvPr/>
        </p:nvSpPr>
        <p:spPr>
          <a:xfrm>
            <a:off x="-275" y="-75"/>
            <a:ext cx="9144000" cy="6858000"/>
          </a:xfrm>
          <a:prstGeom prst="rect">
            <a:avLst/>
          </a:prstGeom>
          <a:noFill/>
          <a:ln w="228600" cap="flat" cmpd="sng">
            <a:solidFill>
              <a:srgbClr val="689EE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" name="Google Shape;61;p10" descr="Flat land, big sky, Wicken Fen"/>
          <p:cNvPicPr preferRelativeResize="0"/>
          <p:nvPr/>
        </p:nvPicPr>
        <p:blipFill rotWithShape="1">
          <a:blip r:embed="rId2">
            <a:alphaModFix/>
          </a:blip>
          <a:srcRect l="17543" t="27744" r="33752" b="32456"/>
          <a:stretch/>
        </p:blipFill>
        <p:spPr>
          <a:xfrm>
            <a:off x="-118825" y="859450"/>
            <a:ext cx="2061925" cy="112412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2257425" y="2352675"/>
            <a:ext cx="3120900" cy="4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Clr>
                <a:srgbClr val="689EE1"/>
              </a:buClr>
              <a:buSzPts val="1800"/>
              <a:buChar char="◍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2"/>
          </p:nvPr>
        </p:nvSpPr>
        <p:spPr>
          <a:xfrm>
            <a:off x="5566073" y="2352675"/>
            <a:ext cx="3120900" cy="4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Clr>
                <a:srgbClr val="689EE1"/>
              </a:buClr>
              <a:buSzPts val="1800"/>
              <a:buChar char="◍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2257425" y="1183300"/>
            <a:ext cx="6153300" cy="969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89EE1"/>
              </a:buClr>
              <a:buSzPts val="2400"/>
              <a:buNone/>
              <a:defRPr>
                <a:solidFill>
                  <a:srgbClr val="689EE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2400"/>
              <a:buFont typeface="Roboto Slab"/>
              <a:buNone/>
              <a:defRPr sz="2400" b="1">
                <a:solidFill>
                  <a:srgbClr val="8EC64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xygen"/>
              <a:buNone/>
              <a:defRPr sz="24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xygen"/>
              <a:buNone/>
              <a:defRPr sz="24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xygen"/>
              <a:buNone/>
              <a:defRPr sz="24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xygen"/>
              <a:buNone/>
              <a:defRPr sz="24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xygen"/>
              <a:buNone/>
              <a:defRPr sz="24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xygen"/>
              <a:buNone/>
              <a:defRPr sz="24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xygen"/>
              <a:buNone/>
              <a:defRPr sz="24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xygen"/>
              <a:buNone/>
              <a:defRPr sz="24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8EC641"/>
              </a:buClr>
              <a:buSzPts val="3000"/>
              <a:buFont typeface="Roboto"/>
              <a:buChar char="◍"/>
              <a:defRPr sz="3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2400"/>
              <a:buFont typeface="Roboto"/>
              <a:buChar char="○"/>
              <a:defRPr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2400"/>
              <a:buFont typeface="Roboto"/>
              <a:buChar char="■"/>
              <a:defRPr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1800"/>
              <a:buFont typeface="Roboto"/>
              <a:buChar char="●"/>
              <a:defRPr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8EC641"/>
              </a:buClr>
              <a:buSzPts val="1800"/>
              <a:buFont typeface="Roboto"/>
              <a:buChar char="○"/>
              <a:defRPr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■"/>
              <a:defRPr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●"/>
              <a:defRPr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○"/>
              <a:defRPr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■"/>
              <a:defRPr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3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9" r:id="rId10"/>
    <p:sldLayoutId id="2147483662" r:id="rId11"/>
    <p:sldLayoutId id="2147483664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hyperlink" Target="https://docs.edu.gov.ru/document/54daf271f2cc70fc543d88114fa83250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osk5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65197"/>
            <a:ext cx="5904656" cy="6172115"/>
          </a:xfrm>
          <a:prstGeom prst="rect">
            <a:avLst/>
          </a:prstGeom>
        </p:spPr>
      </p:pic>
      <p:pic>
        <p:nvPicPr>
          <p:cNvPr id="8" name="Рисунок 7" descr="91b907373ba6a8f4f4f4f75f420b2316.png"/>
          <p:cNvPicPr>
            <a:picLocks noChangeAspect="1"/>
          </p:cNvPicPr>
          <p:nvPr/>
        </p:nvPicPr>
        <p:blipFill>
          <a:blip r:embed="rId4"/>
          <a:srcRect l="24150" r="19684" b="12851"/>
          <a:stretch>
            <a:fillRect/>
          </a:stretch>
        </p:blipFill>
        <p:spPr>
          <a:xfrm>
            <a:off x="5292080" y="881336"/>
            <a:ext cx="3851920" cy="5976664"/>
          </a:xfrm>
          <a:prstGeom prst="rect">
            <a:avLst/>
          </a:prstGeom>
        </p:spPr>
      </p:pic>
      <p:sp>
        <p:nvSpPr>
          <p:cNvPr id="111" name="Google Shape;111;p19"/>
          <p:cNvSpPr txBox="1">
            <a:spLocks noGrp="1"/>
          </p:cNvSpPr>
          <p:nvPr>
            <p:ph type="ctrTitle"/>
          </p:nvPr>
        </p:nvSpPr>
        <p:spPr>
          <a:xfrm>
            <a:off x="1056904" y="1643050"/>
            <a:ext cx="4019152" cy="2608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3200" dirty="0">
                <a:latin typeface="+mn-lt"/>
              </a:rPr>
              <a:t>Концепция развития географического образования</a:t>
            </a:r>
            <a:endParaRPr sz="3200" dirty="0">
              <a:latin typeface="+mn-lt"/>
            </a:endParaRPr>
          </a:p>
        </p:txBody>
      </p:sp>
      <p:pic>
        <p:nvPicPr>
          <p:cNvPr id="3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73606" y="6260500"/>
            <a:ext cx="1755775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973" y="6385322"/>
            <a:ext cx="1683430" cy="20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3"/>
          <p:cNvSpPr txBox="1">
            <a:spLocks noGrp="1"/>
          </p:cNvSpPr>
          <p:nvPr>
            <p:ph type="sldNum" idx="12"/>
          </p:nvPr>
        </p:nvSpPr>
        <p:spPr>
          <a:xfrm>
            <a:off x="4345650" y="6580650"/>
            <a:ext cx="452700" cy="27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500174"/>
            <a:ext cx="712286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18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Включить педагогическую подготовку с практикой </a:t>
            </a:r>
            <a:b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в программы обучения по географическим специальностям </a:t>
            </a:r>
            <a:b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в классических университетах.</a:t>
            </a:r>
            <a:endParaRPr lang="ru-RU" sz="18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1800" b="1" dirty="0">
              <a:solidFill>
                <a:schemeClr val="bg1"/>
              </a:solidFill>
              <a:latin typeface="+mn-lt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Создать Всероссийский центр географического образования для талантливых учеников и систему региональных центров.</a:t>
            </a:r>
            <a:endParaRPr lang="ru-RU" sz="18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1800" b="1" dirty="0">
              <a:solidFill>
                <a:schemeClr val="bg1"/>
              </a:solidFill>
              <a:latin typeface="+mn-lt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Внедрить систему премий и грантов для учителей географии, </a:t>
            </a:r>
            <a:b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в особенности молодых специалистов, по результатам федеральных и региональных конкурсов, рейтингов </a:t>
            </a:r>
            <a:b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(за счёт внебюджетных источников финансирования)</a:t>
            </a:r>
            <a:endParaRPr lang="ru-RU" sz="18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18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4348" y="285728"/>
            <a:ext cx="78020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Механизмы</a:t>
            </a:r>
          </a:p>
          <a:p>
            <a:pPr algn="ctr">
              <a:defRPr/>
            </a:pP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реализации Концепции</a:t>
            </a:r>
          </a:p>
        </p:txBody>
      </p:sp>
      <p:pic>
        <p:nvPicPr>
          <p:cNvPr id="8" name="Рисунок 7" descr="d7010356786b74f8e45200afd2a4eb5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523" y="1809038"/>
            <a:ext cx="4913784" cy="4913784"/>
          </a:xfrm>
          <a:prstGeom prst="rect">
            <a:avLst/>
          </a:prstGeom>
        </p:spPr>
      </p:pic>
      <p:pic>
        <p:nvPicPr>
          <p:cNvPr id="9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4322" y="1332284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3622" y="1729969"/>
            <a:ext cx="1251382" cy="15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3"/>
          <p:cNvSpPr txBox="1">
            <a:spLocks noGrp="1"/>
          </p:cNvSpPr>
          <p:nvPr>
            <p:ph type="sldNum" idx="12"/>
          </p:nvPr>
        </p:nvSpPr>
        <p:spPr>
          <a:xfrm>
            <a:off x="4345650" y="6580650"/>
            <a:ext cx="452700" cy="27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428736"/>
            <a:ext cx="712286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Рекомендовать ввести обязательное вступительное испытание </a:t>
            </a:r>
            <a:b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по географии при приеме на географические факультеты педвузов, а также направлениям подготовки и специальностей ВО: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– «Экономика», «Экология и природопользование», «Туризм»,</a:t>
            </a:r>
            <a:b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– «Международные отношения», «Политология», </a:t>
            </a:r>
            <a:b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– «Государственное и муниципальное управление»,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– «Внешняя торговля», «</a:t>
            </a:r>
            <a:r>
              <a:rPr lang="ru-RU" sz="1800" b="1" dirty="0" err="1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Регионоведение</a:t>
            </a: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 России»,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– «Зарубежное </a:t>
            </a:r>
            <a:r>
              <a:rPr lang="ru-RU" sz="1800" b="1" dirty="0" err="1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регионоведение</a:t>
            </a: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», Землеустройство и кадастры», – «История», «Биология», «Почвоведение», </a:t>
            </a:r>
            <a:b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– «</a:t>
            </a:r>
            <a:r>
              <a:rPr lang="ru-RU" sz="1800" b="1" dirty="0" err="1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Природообустройство</a:t>
            </a: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 и водопользование»,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– «Нефтегазовое дело», </a:t>
            </a:r>
            <a:b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+mn-lt"/>
                <a:ea typeface="Calibri" pitchFamily="34" charset="0"/>
                <a:cs typeface="Times New Roman" pitchFamily="18" charset="0"/>
              </a:rPr>
              <a:t>– «Геодезия и дистанционное зондирование» и др.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18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18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4277" y="417713"/>
            <a:ext cx="78020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Механизмы реализации Концепции</a:t>
            </a:r>
          </a:p>
        </p:txBody>
      </p:sp>
      <p:pic>
        <p:nvPicPr>
          <p:cNvPr id="8" name="Рисунок 7" descr="d7010356786b74f8e45200afd2a4eb5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523" y="1809038"/>
            <a:ext cx="4913784" cy="4913784"/>
          </a:xfrm>
          <a:prstGeom prst="rect">
            <a:avLst/>
          </a:prstGeom>
        </p:spPr>
      </p:pic>
      <p:pic>
        <p:nvPicPr>
          <p:cNvPr id="9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4322" y="1332284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3622" y="1729969"/>
            <a:ext cx="1251382" cy="15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>
            <a:spLocks noGrp="1"/>
          </p:cNvSpPr>
          <p:nvPr>
            <p:ph type="sldNum" idx="4294967295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  <p:sp>
        <p:nvSpPr>
          <p:cNvPr id="13" name="Прямоугольник 12"/>
          <p:cNvSpPr/>
          <p:nvPr/>
        </p:nvSpPr>
        <p:spPr>
          <a:xfrm>
            <a:off x="2051720" y="908720"/>
            <a:ext cx="5328592" cy="3785652"/>
          </a:xfrm>
          <a:prstGeom prst="rect">
            <a:avLst/>
          </a:prstGeom>
          <a:solidFill>
            <a:srgbClr val="BADC84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Проводить Национальный мониторинг профессиональной компетентности учителей географии.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1600" b="1" dirty="0">
              <a:solidFill>
                <a:srgbClr val="002060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Реализовать программу содействия материально-техническому развитию ОО, демонстрирующих высокие результаты </a:t>
            </a:r>
            <a:br>
              <a:rPr lang="ru-RU" sz="16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в обучении географии.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1600" b="1" dirty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Ходатайствовать о формировании на одном </a:t>
            </a:r>
            <a:br>
              <a:rPr lang="ru-RU" sz="16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из каналов телевидения редакции учебных программ с целью создания фильмов и передач по географии для включения их в сетку вещания и методический фонд аудиовизуальных средств обучения</a:t>
            </a:r>
            <a:r>
              <a:rPr lang="ru-RU" sz="16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219" y="114280"/>
            <a:ext cx="925047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dirty="0">
                <a:ln w="11430"/>
                <a:solidFill>
                  <a:schemeClr val="bg1"/>
                </a:solidFill>
              </a:rPr>
              <a:t>Механизмы реализации Концепции</a:t>
            </a:r>
          </a:p>
        </p:txBody>
      </p:sp>
      <p:pic>
        <p:nvPicPr>
          <p:cNvPr id="5" name="Рисунок 4" descr="crayon-drawing-mountain-2.png"/>
          <p:cNvPicPr>
            <a:picLocks noChangeAspect="1"/>
          </p:cNvPicPr>
          <p:nvPr/>
        </p:nvPicPr>
        <p:blipFill>
          <a:blip r:embed="rId3"/>
          <a:srcRect b="59231"/>
          <a:stretch>
            <a:fillRect/>
          </a:stretch>
        </p:blipFill>
        <p:spPr>
          <a:xfrm>
            <a:off x="0" y="4149080"/>
            <a:ext cx="9144000" cy="2736304"/>
          </a:xfrm>
          <a:prstGeom prst="rect">
            <a:avLst/>
          </a:prstGeom>
        </p:spPr>
      </p:pic>
      <p:pic>
        <p:nvPicPr>
          <p:cNvPr id="15" name="Рисунок 14" descr="b3736bd1358205f864af08dd4e1d800e.png"/>
          <p:cNvPicPr>
            <a:picLocks noChangeAspect="1"/>
          </p:cNvPicPr>
          <p:nvPr/>
        </p:nvPicPr>
        <p:blipFill>
          <a:blip r:embed="rId4"/>
          <a:srcRect l="18723" r="53171" b="67850"/>
          <a:stretch>
            <a:fillRect/>
          </a:stretch>
        </p:blipFill>
        <p:spPr>
          <a:xfrm>
            <a:off x="82951" y="2828916"/>
            <a:ext cx="2373833" cy="4100286"/>
          </a:xfrm>
          <a:prstGeom prst="rect">
            <a:avLst/>
          </a:prstGeom>
        </p:spPr>
      </p:pic>
      <p:pic>
        <p:nvPicPr>
          <p:cNvPr id="16" name="Рисунок 15" descr="b3736bd1358205f864af08dd4e1d800e.png"/>
          <p:cNvPicPr>
            <a:picLocks noChangeAspect="1"/>
          </p:cNvPicPr>
          <p:nvPr/>
        </p:nvPicPr>
        <p:blipFill>
          <a:blip r:embed="rId4"/>
          <a:srcRect l="54756" t="67810" r="16694"/>
          <a:stretch>
            <a:fillRect/>
          </a:stretch>
        </p:blipFill>
        <p:spPr>
          <a:xfrm>
            <a:off x="6904733" y="3106056"/>
            <a:ext cx="2203770" cy="3751943"/>
          </a:xfrm>
          <a:prstGeom prst="rect">
            <a:avLst/>
          </a:prstGeom>
        </p:spPr>
      </p:pic>
      <p:pic>
        <p:nvPicPr>
          <p:cNvPr id="17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3649" y="6389711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67202" y="6499015"/>
            <a:ext cx="1251382" cy="15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  <p:pic>
        <p:nvPicPr>
          <p:cNvPr id="9" name="Рисунок 8" descr="energy-clipart-environmental-engineer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780928"/>
            <a:ext cx="1440160" cy="1489632"/>
          </a:xfrm>
          <a:prstGeom prst="rect">
            <a:avLst/>
          </a:prstGeom>
        </p:spPr>
      </p:pic>
      <p:pic>
        <p:nvPicPr>
          <p:cNvPr id="13" name="Рисунок 12" descr="hello_html_6b43963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293096"/>
            <a:ext cx="2166899" cy="22048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0346" y="116632"/>
            <a:ext cx="7802094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11430"/>
                <a:solidFill>
                  <a:schemeClr val="accent4">
                    <a:lumMod val="75000"/>
                  </a:schemeClr>
                </a:solidFill>
              </a:rPr>
              <a:t>Система дополнительного образования </a:t>
            </a:r>
            <a:br>
              <a:rPr lang="ru-RU" sz="2800" b="1" dirty="0">
                <a:ln w="11430"/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1" dirty="0">
                <a:ln w="11430"/>
                <a:solidFill>
                  <a:schemeClr val="accent4">
                    <a:lumMod val="75000"/>
                  </a:schemeClr>
                </a:solidFill>
              </a:rPr>
              <a:t>и воспитания должна:</a:t>
            </a:r>
          </a:p>
        </p:txBody>
      </p:sp>
      <p:sp>
        <p:nvSpPr>
          <p:cNvPr id="7" name="Google Shape;252;p36"/>
          <p:cNvSpPr txBox="1">
            <a:spLocks/>
          </p:cNvSpPr>
          <p:nvPr/>
        </p:nvSpPr>
        <p:spPr>
          <a:xfrm>
            <a:off x="5580112" y="1052736"/>
            <a:ext cx="3312368" cy="19442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ru-RU" b="1" dirty="0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– Развивать традиционные формы работы с учениками </a:t>
            </a:r>
            <a:br>
              <a:rPr lang="ru-RU" b="1" dirty="0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</a:br>
            <a:r>
              <a:rPr lang="ru-RU" b="1" dirty="0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через формирование системы мероприятий расширенного взаимодействия в рамках внеурочной деятельности </a:t>
            </a:r>
            <a:br>
              <a:rPr lang="ru-RU" b="1" dirty="0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</a:br>
            <a:r>
              <a:rPr lang="ru-RU" b="1" dirty="0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и </a:t>
            </a:r>
            <a:r>
              <a:rPr lang="ru-RU" b="1" dirty="0" err="1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допобразования</a:t>
            </a:r>
            <a:r>
              <a:rPr lang="ru-RU" b="1" dirty="0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8" name="Google Shape;253;p36"/>
          <p:cNvSpPr txBox="1">
            <a:spLocks/>
          </p:cNvSpPr>
          <p:nvPr/>
        </p:nvSpPr>
        <p:spPr>
          <a:xfrm>
            <a:off x="2123728" y="3787108"/>
            <a:ext cx="3240360" cy="15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– Ориентироваться на развитие существующих и внедрение новых форм организации </a:t>
            </a:r>
            <a:r>
              <a:rPr lang="ru-RU" b="1" dirty="0" err="1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допобразования</a:t>
            </a:r>
            <a:r>
              <a:rPr lang="ru-RU" b="1" dirty="0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 – дистанционное географическое образование, интерактивные экспозиции, географические проекты, сообщества в Интернете.</a:t>
            </a:r>
          </a:p>
          <a:p>
            <a:endParaRPr lang="ru-RU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0" name="Google Shape;254;p36"/>
          <p:cNvSpPr txBox="1">
            <a:spLocks/>
          </p:cNvSpPr>
          <p:nvPr/>
        </p:nvSpPr>
        <p:spPr>
          <a:xfrm>
            <a:off x="2123728" y="1052736"/>
            <a:ext cx="3456384" cy="15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+mn-lt"/>
              </a:rPr>
              <a:t>–  </a:t>
            </a:r>
            <a:r>
              <a:rPr lang="ru-RU" b="1" dirty="0">
                <a:solidFill>
                  <a:srgbClr val="00B050"/>
                </a:solidFill>
                <a:latin typeface="+mn-lt"/>
                <a:cs typeface="Times New Roman"/>
              </a:rPr>
              <a:t>К</a:t>
            </a:r>
            <a:r>
              <a:rPr lang="ru-RU" b="1" dirty="0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оординировать и интегрировать формы </a:t>
            </a:r>
            <a:r>
              <a:rPr lang="ru-RU" b="1" dirty="0" err="1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допобразования</a:t>
            </a:r>
            <a:r>
              <a:rPr lang="ru-RU" b="1" dirty="0">
                <a:solidFill>
                  <a:srgbClr val="00B050"/>
                </a:solidFill>
                <a:latin typeface="+mn-lt"/>
                <a:ea typeface="Calibri"/>
                <a:cs typeface="Times New Roman"/>
              </a:rPr>
              <a:t> с системой мероприятий и проектов, реализуемых общественными организациями (в том числе Русским географическим обществом).</a:t>
            </a:r>
          </a:p>
          <a:p>
            <a:endParaRPr lang="ru-RU" b="1" dirty="0">
              <a:solidFill>
                <a:srgbClr val="00B05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55;p36"/>
          <p:cNvSpPr txBox="1">
            <a:spLocks/>
          </p:cNvSpPr>
          <p:nvPr/>
        </p:nvSpPr>
        <p:spPr>
          <a:xfrm>
            <a:off x="2123728" y="2636912"/>
            <a:ext cx="3312368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  <a:buClr>
                <a:srgbClr val="8EC641"/>
              </a:buClr>
              <a:buSzPts val="2400"/>
            </a:pPr>
            <a:r>
              <a:rPr lang="ru-RU" b="1" dirty="0">
                <a:solidFill>
                  <a:srgbClr val="92D050"/>
                </a:solidFill>
                <a:latin typeface="+mn-lt"/>
              </a:rPr>
              <a:t>– </a:t>
            </a:r>
            <a:r>
              <a:rPr lang="ru-RU" b="1" dirty="0">
                <a:solidFill>
                  <a:srgbClr val="92D050"/>
                </a:solidFill>
                <a:latin typeface="+mn-lt"/>
                <a:cs typeface="Times New Roman"/>
              </a:rPr>
              <a:t>О</a:t>
            </a:r>
            <a:r>
              <a:rPr lang="ru-RU" b="1" dirty="0">
                <a:solidFill>
                  <a:srgbClr val="92D050"/>
                </a:solidFill>
                <a:latin typeface="+mn-lt"/>
                <a:ea typeface="Calibri"/>
                <a:cs typeface="Times New Roman"/>
              </a:rPr>
              <a:t>беспечивать количественный рост и эффективность школьных экскурсий, полевых практик, экспедиций.</a:t>
            </a:r>
          </a:p>
          <a:p>
            <a:pPr lvl="0">
              <a:spcBef>
                <a:spcPts val="600"/>
              </a:spcBef>
              <a:buClr>
                <a:srgbClr val="8EC641"/>
              </a:buClr>
              <a:buSzPts val="2400"/>
            </a:pP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15" name="Google Shape;257;p36"/>
          <p:cNvSpPr txBox="1">
            <a:spLocks/>
          </p:cNvSpPr>
          <p:nvPr/>
        </p:nvSpPr>
        <p:spPr>
          <a:xfrm>
            <a:off x="5580112" y="2852936"/>
            <a:ext cx="3024336" cy="33123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ru-RU" b="1" dirty="0">
                <a:solidFill>
                  <a:srgbClr val="92D050"/>
                </a:solidFill>
                <a:latin typeface="+mn-lt"/>
                <a:ea typeface="Calibri"/>
                <a:cs typeface="Times New Roman"/>
              </a:rPr>
              <a:t>– Развивать и поддерживать олимпиады школьников, обеспечивать работу учениками, увлечёнными географией </a:t>
            </a:r>
            <a:br>
              <a:rPr lang="ru-RU" b="1" dirty="0">
                <a:solidFill>
                  <a:srgbClr val="92D050"/>
                </a:solidFill>
                <a:latin typeface="+mn-lt"/>
                <a:ea typeface="Calibri"/>
                <a:cs typeface="Times New Roman"/>
              </a:rPr>
            </a:br>
            <a:r>
              <a:rPr lang="ru-RU" b="1" dirty="0">
                <a:solidFill>
                  <a:srgbClr val="92D050"/>
                </a:solidFill>
                <a:latin typeface="+mn-lt"/>
                <a:ea typeface="Calibri"/>
                <a:cs typeface="Times New Roman"/>
              </a:rPr>
              <a:t>и демонстрирующими значительные успехи в её освоении через создание специализированных образовательных центров юных географов </a:t>
            </a:r>
            <a:br>
              <a:rPr lang="ru-RU" b="1" dirty="0">
                <a:solidFill>
                  <a:srgbClr val="92D050"/>
                </a:solidFill>
                <a:latin typeface="+mn-lt"/>
                <a:ea typeface="Calibri"/>
                <a:cs typeface="Times New Roman"/>
              </a:rPr>
            </a:br>
            <a:r>
              <a:rPr lang="ru-RU" b="1" dirty="0">
                <a:solidFill>
                  <a:srgbClr val="92D050"/>
                </a:solidFill>
                <a:latin typeface="+mn-lt"/>
                <a:ea typeface="Calibri"/>
                <a:cs typeface="Times New Roman"/>
              </a:rPr>
              <a:t>на федеральном, межрегиональном </a:t>
            </a:r>
            <a:br>
              <a:rPr lang="ru-RU" b="1" dirty="0">
                <a:solidFill>
                  <a:srgbClr val="92D050"/>
                </a:solidFill>
                <a:latin typeface="+mn-lt"/>
                <a:ea typeface="Calibri"/>
                <a:cs typeface="Times New Roman"/>
              </a:rPr>
            </a:br>
            <a:r>
              <a:rPr lang="ru-RU" b="1" dirty="0">
                <a:solidFill>
                  <a:srgbClr val="92D050"/>
                </a:solidFill>
                <a:latin typeface="+mn-lt"/>
                <a:ea typeface="Calibri"/>
                <a:cs typeface="Times New Roman"/>
              </a:rPr>
              <a:t>и региональном уровнях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1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4824" y="6176851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5734" y="6284686"/>
            <a:ext cx="1251382" cy="15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en"/>
          </a:p>
        </p:txBody>
      </p:sp>
      <p:pic>
        <p:nvPicPr>
          <p:cNvPr id="7" name="Рисунок 6" descr="05686c1e.png"/>
          <p:cNvPicPr>
            <a:picLocks noChangeAspect="1"/>
          </p:cNvPicPr>
          <p:nvPr/>
        </p:nvPicPr>
        <p:blipFill>
          <a:blip r:embed="rId2"/>
          <a:srcRect r="2318" b="5697"/>
          <a:stretch>
            <a:fillRect/>
          </a:stretch>
        </p:blipFill>
        <p:spPr>
          <a:xfrm>
            <a:off x="144016" y="773005"/>
            <a:ext cx="8999984" cy="32046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33618" y="18456"/>
            <a:ext cx="7802094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11430"/>
                <a:solidFill>
                  <a:schemeClr val="accent4">
                    <a:lumMod val="75000"/>
                  </a:schemeClr>
                </a:solidFill>
              </a:rPr>
              <a:t>Что отражает Концепция в преподавании на уровне основного общего образования</a:t>
            </a:r>
          </a:p>
        </p:txBody>
      </p:sp>
      <p:pic>
        <p:nvPicPr>
          <p:cNvPr id="10" name="Рисунок 9" descr="05686c1e.png"/>
          <p:cNvPicPr>
            <a:picLocks noChangeAspect="1"/>
          </p:cNvPicPr>
          <p:nvPr/>
        </p:nvPicPr>
        <p:blipFill>
          <a:blip r:embed="rId2"/>
          <a:srcRect r="2318" b="5697"/>
          <a:stretch>
            <a:fillRect/>
          </a:stretch>
        </p:blipFill>
        <p:spPr>
          <a:xfrm>
            <a:off x="72008" y="3284984"/>
            <a:ext cx="9071992" cy="367240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59632" y="2276872"/>
            <a:ext cx="7128792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b="1" dirty="0">
                <a:solidFill>
                  <a:srgbClr val="00B050"/>
                </a:solidFill>
                <a:ea typeface="Calibri"/>
                <a:cs typeface="Times New Roman"/>
              </a:rPr>
              <a:t>– Воспитывать чувство патриотизма, глубокого понимания национальной</a:t>
            </a:r>
            <a:br>
              <a:rPr lang="ru-RU" b="1" dirty="0">
                <a:solidFill>
                  <a:srgbClr val="00B050"/>
                </a:solidFill>
                <a:ea typeface="Calibri"/>
                <a:cs typeface="Times New Roman"/>
              </a:rPr>
            </a:br>
            <a:r>
              <a:rPr lang="ru-RU" b="1" dirty="0">
                <a:solidFill>
                  <a:srgbClr val="00B050"/>
                </a:solidFill>
                <a:ea typeface="Calibri"/>
                <a:cs typeface="Times New Roman"/>
              </a:rPr>
              <a:t>и государственной специфики через актуализацию курса «География России», введения в систему географического образования ОО обязательного курса «География родного края», а также изучения курса в рамках внеурочной деятельности.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25597" y="4806966"/>
            <a:ext cx="7632848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b="1" dirty="0">
                <a:solidFill>
                  <a:srgbClr val="00B050"/>
                </a:solidFill>
                <a:ea typeface="Calibri"/>
                <a:cs typeface="Times New Roman"/>
              </a:rPr>
              <a:t>– Предоставить каждому ученику, независимо от места и условий его проживания, возможность достижения высокого уровня географической подготовки через создание, развитие и внедрение дистанционных образовательных технологий.</a:t>
            </a:r>
          </a:p>
          <a:p>
            <a:pPr>
              <a:lnSpc>
                <a:spcPct val="115000"/>
              </a:lnSpc>
            </a:pPr>
            <a:r>
              <a:rPr lang="ru-RU" b="1" dirty="0">
                <a:solidFill>
                  <a:srgbClr val="00B050"/>
                </a:solidFill>
                <a:ea typeface="Calibri"/>
                <a:cs typeface="Times New Roman"/>
              </a:rPr>
              <a:t>– Обеспечивать комплексный подход в изучении географии для преодоления содержательного и методологического разрыва между физической и социально-экономической географией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275856" y="3933056"/>
            <a:ext cx="5664944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b="1" dirty="0">
                <a:solidFill>
                  <a:srgbClr val="00B050"/>
                </a:solidFill>
                <a:ea typeface="Calibri"/>
                <a:cs typeface="Times New Roman"/>
              </a:rPr>
              <a:t>– Использовать потенциал географии как  образного предмета,  который позволяет современными средствами делать информацию доступной для восприятия.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380513" y="1390786"/>
            <a:ext cx="5256584" cy="814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b="1" dirty="0">
                <a:solidFill>
                  <a:srgbClr val="00B050"/>
                </a:solidFill>
                <a:ea typeface="Calibri"/>
                <a:cs typeface="Times New Roman"/>
              </a:rPr>
              <a:t>– Обеспечивать соответствие объема и содержания примерных рабочих программ по географии и УМК возрастным особенностям и интересам учеников.</a:t>
            </a:r>
          </a:p>
        </p:txBody>
      </p:sp>
      <p:pic>
        <p:nvPicPr>
          <p:cNvPr id="1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4543832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5230" y="1988971"/>
            <a:ext cx="1395398" cy="17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en"/>
          </a:p>
        </p:txBody>
      </p:sp>
      <p:pic>
        <p:nvPicPr>
          <p:cNvPr id="5" name="Рисунок 4" descr="191065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206" y="1857364"/>
            <a:ext cx="1512168" cy="15121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260648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Географическое образование </a:t>
            </a: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уровне среднего общего </a:t>
            </a: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образования должно: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2143116"/>
            <a:ext cx="6984776" cy="395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  <a:t>Воспитывать чувство патриотизма, гражданской ответственности, формировать духовные ценности у учеников.</a:t>
            </a:r>
          </a:p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  <a:t>Обеспечивать изучение предмета с учетом индивидуальных запросов в сочетании с практико-ориентированной работой.</a:t>
            </a:r>
          </a:p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  <a:t>Обеспечивать выпускников навыками работы с географической информацией для решения повседневных задач и продолжения образования по направлениям </a:t>
            </a:r>
            <a:r>
              <a:rPr lang="ru-RU" sz="2000" b="1" dirty="0" err="1">
                <a:solidFill>
                  <a:schemeClr val="bg1"/>
                </a:solidFill>
                <a:ea typeface="Calibri"/>
                <a:cs typeface="Times New Roman"/>
              </a:rPr>
              <a:t>профподготовки</a:t>
            </a:r>
            <a: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  <a:t>, требующим базы географических знаний</a:t>
            </a:r>
          </a:p>
        </p:txBody>
      </p:sp>
      <p:pic>
        <p:nvPicPr>
          <p:cNvPr id="8" name="Рисунок 7" descr="geograph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486" y="3621952"/>
            <a:ext cx="1907704" cy="1907704"/>
          </a:xfrm>
          <a:prstGeom prst="rect">
            <a:avLst/>
          </a:prstGeom>
        </p:spPr>
      </p:pic>
      <p:pic>
        <p:nvPicPr>
          <p:cNvPr id="11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6497" y="5994686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5661248"/>
            <a:ext cx="1395398" cy="17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en"/>
          </a:p>
        </p:txBody>
      </p:sp>
      <p:pic>
        <p:nvPicPr>
          <p:cNvPr id="5" name="Рисунок 4" descr="191065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206" y="1857364"/>
            <a:ext cx="1512168" cy="151216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9942" y="1796835"/>
            <a:ext cx="6984776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  <a:t>Формировать у учеников на профильном уровне изучения предмета расширенное/углублённое представление  о географических особенностях развития России и мира.</a:t>
            </a:r>
          </a:p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  <a:t>Обеспечивать достаточным для продолжения образования  по профильным направлениям (океанология, метеорология, военная топография, геоэкология).</a:t>
            </a:r>
          </a:p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  <a:t>Обеспечивать профильный уровень подготовки на базе организаций ВПО, специализированных учебно-научных центров и на основе организации сетевого взаимодействия ОО, в том числе </a:t>
            </a:r>
            <a:b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</a:br>
            <a:r>
              <a:rPr lang="ru-RU" sz="2000" b="1" dirty="0">
                <a:solidFill>
                  <a:schemeClr val="bg1"/>
                </a:solidFill>
                <a:ea typeface="Calibri"/>
                <a:cs typeface="Times New Roman"/>
              </a:rPr>
              <a:t>с дистанционным обучением</a:t>
            </a:r>
          </a:p>
        </p:txBody>
      </p:sp>
      <p:pic>
        <p:nvPicPr>
          <p:cNvPr id="8" name="Рисунок 7" descr="geograph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486" y="3621952"/>
            <a:ext cx="1907704" cy="1907704"/>
          </a:xfrm>
          <a:prstGeom prst="rect">
            <a:avLst/>
          </a:prstGeom>
        </p:spPr>
      </p:pic>
      <p:pic>
        <p:nvPicPr>
          <p:cNvPr id="11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6497" y="5994686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5661248"/>
            <a:ext cx="1395398" cy="17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574" y="133444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Географическое образование </a:t>
            </a: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уровне среднего общего </a:t>
            </a: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образования должно: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lang="en"/>
          </a:p>
        </p:txBody>
      </p:sp>
      <p:sp>
        <p:nvSpPr>
          <p:cNvPr id="6" name="Прямоугольник 5"/>
          <p:cNvSpPr/>
          <p:nvPr/>
        </p:nvSpPr>
        <p:spPr>
          <a:xfrm>
            <a:off x="2032542" y="867189"/>
            <a:ext cx="69847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92D050"/>
                </a:solidFill>
              </a:rPr>
              <a:t>– Организовать </a:t>
            </a:r>
            <a:r>
              <a:rPr lang="ru-RU" sz="2000" b="1" dirty="0" err="1">
                <a:solidFill>
                  <a:srgbClr val="92D050"/>
                </a:solidFill>
              </a:rPr>
              <a:t>медиакампании</a:t>
            </a:r>
            <a:r>
              <a:rPr lang="ru-RU" sz="2000" b="1" dirty="0">
                <a:solidFill>
                  <a:srgbClr val="92D050"/>
                </a:solidFill>
              </a:rPr>
              <a:t>, посвященные значимым датам и событиям отечественной и мировой географии.</a:t>
            </a:r>
          </a:p>
          <a:p>
            <a:r>
              <a:rPr lang="ru-RU" sz="2000" b="1" dirty="0">
                <a:solidFill>
                  <a:srgbClr val="92D050"/>
                </a:solidFill>
              </a:rPr>
              <a:t>– Организовать просветительские мероприятия: географических фестивалей, фотовыставок и </a:t>
            </a:r>
            <a:r>
              <a:rPr lang="ru-RU" sz="2000" b="1" dirty="0" err="1">
                <a:solidFill>
                  <a:srgbClr val="92D050"/>
                </a:solidFill>
              </a:rPr>
              <a:t>кинопоказов</a:t>
            </a:r>
            <a:r>
              <a:rPr lang="ru-RU" sz="2000" b="1" dirty="0">
                <a:solidFill>
                  <a:srgbClr val="92D050"/>
                </a:solidFill>
              </a:rPr>
              <a:t>, лекториев.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88640"/>
            <a:ext cx="8964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Как популяризовать географию</a:t>
            </a:r>
          </a:p>
        </p:txBody>
      </p:sp>
      <p:pic>
        <p:nvPicPr>
          <p:cNvPr id="11" name="Рисунок 10" descr="37341786.duozwjbmas.W66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695" y="4442560"/>
            <a:ext cx="4033529" cy="229880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57530" y="2829877"/>
            <a:ext cx="87849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92D050"/>
                </a:solidFill>
              </a:rPr>
              <a:t>– Начать производство художественных и научно-популярных фильмов географической тематики в рамках работы общественных организаций и госзаказа.</a:t>
            </a:r>
          </a:p>
          <a:p>
            <a:r>
              <a:rPr lang="ru-RU" sz="2000" b="1" dirty="0">
                <a:solidFill>
                  <a:srgbClr val="92D050"/>
                </a:solidFill>
              </a:rPr>
              <a:t>– Выпустить научно-популярных и художественных географических изданий</a:t>
            </a:r>
          </a:p>
        </p:txBody>
      </p:sp>
      <p:pic>
        <p:nvPicPr>
          <p:cNvPr id="13" name="Рисунок 12" descr="5-book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704" y="4149080"/>
            <a:ext cx="1638744" cy="2467756"/>
          </a:xfrm>
          <a:prstGeom prst="rect">
            <a:avLst/>
          </a:prstGeom>
        </p:spPr>
      </p:pic>
      <p:pic>
        <p:nvPicPr>
          <p:cNvPr id="14" name="Рисунок 13" descr="4901a2a4e57b3abb07736e09a38523b7.png"/>
          <p:cNvPicPr>
            <a:picLocks noChangeAspect="1"/>
          </p:cNvPicPr>
          <p:nvPr/>
        </p:nvPicPr>
        <p:blipFill>
          <a:blip r:embed="rId4"/>
          <a:srcRect b="7979"/>
          <a:stretch>
            <a:fillRect/>
          </a:stretch>
        </p:blipFill>
        <p:spPr>
          <a:xfrm>
            <a:off x="0" y="4437113"/>
            <a:ext cx="2227448" cy="2304256"/>
          </a:xfrm>
          <a:prstGeom prst="rect">
            <a:avLst/>
          </a:prstGeom>
        </p:spPr>
      </p:pic>
      <p:pic>
        <p:nvPicPr>
          <p:cNvPr id="1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8792" y="4633740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6771428"/>
            <a:ext cx="1395398" cy="17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en"/>
          </a:p>
        </p:txBody>
      </p:sp>
      <p:pic>
        <p:nvPicPr>
          <p:cNvPr id="11" name="Рисунок 10" descr="37341786.duozwjbmas.W66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695" y="4442560"/>
            <a:ext cx="4033529" cy="229880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002970" y="873408"/>
            <a:ext cx="69454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92D050"/>
                </a:solidFill>
              </a:rPr>
              <a:t>– </a:t>
            </a:r>
            <a:r>
              <a:rPr lang="ru-RU" sz="2000" b="1" dirty="0">
                <a:solidFill>
                  <a:srgbClr val="92D050"/>
                </a:solidFill>
              </a:rPr>
              <a:t>Провести общероссийские акции, географические диктанты, дискуссионные клубы и смены в детских центрах, школьные походы, экологические акции.</a:t>
            </a:r>
          </a:p>
        </p:txBody>
      </p:sp>
      <p:pic>
        <p:nvPicPr>
          <p:cNvPr id="13" name="Рисунок 12" descr="5-book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704" y="4149080"/>
            <a:ext cx="1638744" cy="2467756"/>
          </a:xfrm>
          <a:prstGeom prst="rect">
            <a:avLst/>
          </a:prstGeom>
        </p:spPr>
      </p:pic>
      <p:pic>
        <p:nvPicPr>
          <p:cNvPr id="14" name="Рисунок 13" descr="4901a2a4e57b3abb07736e09a38523b7.png"/>
          <p:cNvPicPr>
            <a:picLocks noChangeAspect="1"/>
          </p:cNvPicPr>
          <p:nvPr/>
        </p:nvPicPr>
        <p:blipFill>
          <a:blip r:embed="rId4"/>
          <a:srcRect b="7979"/>
          <a:stretch>
            <a:fillRect/>
          </a:stretch>
        </p:blipFill>
        <p:spPr>
          <a:xfrm>
            <a:off x="0" y="4437113"/>
            <a:ext cx="2227448" cy="2304256"/>
          </a:xfrm>
          <a:prstGeom prst="rect">
            <a:avLst/>
          </a:prstGeom>
        </p:spPr>
      </p:pic>
      <p:pic>
        <p:nvPicPr>
          <p:cNvPr id="1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4471824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6771428"/>
            <a:ext cx="1395398" cy="17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179512" y="188640"/>
            <a:ext cx="8964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/>
                </a:solidFill>
              </a:rPr>
              <a:t>Как популяризовать географию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75079" y="2104571"/>
            <a:ext cx="84915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92D050"/>
                </a:solidFill>
              </a:rPr>
              <a:t>– Поддерживать существующие и создать новые молодежные общественные проекты и объединения, пропагандирующие географические знания.</a:t>
            </a:r>
          </a:p>
          <a:p>
            <a:r>
              <a:rPr lang="ru-RU" sz="2000" b="1" dirty="0">
                <a:solidFill>
                  <a:srgbClr val="92D050"/>
                </a:solidFill>
              </a:rPr>
              <a:t>– Развить географические </a:t>
            </a:r>
            <a:r>
              <a:rPr lang="ru-RU" sz="2000" b="1" dirty="0" err="1">
                <a:solidFill>
                  <a:srgbClr val="92D050"/>
                </a:solidFill>
              </a:rPr>
              <a:t>интернет-проекты</a:t>
            </a:r>
            <a:r>
              <a:rPr lang="ru-RU" sz="2000" b="1" dirty="0">
                <a:solidFill>
                  <a:srgbClr val="92D050"/>
                </a:solidFill>
              </a:rPr>
              <a:t>, вести специализированные </a:t>
            </a:r>
            <a:r>
              <a:rPr lang="ru-RU" sz="2000" b="1" dirty="0" err="1">
                <a:solidFill>
                  <a:srgbClr val="92D050"/>
                </a:solidFill>
              </a:rPr>
              <a:t>интернет-порталов</a:t>
            </a:r>
            <a:r>
              <a:rPr lang="ru-RU" sz="2000" b="1" dirty="0">
                <a:solidFill>
                  <a:srgbClr val="92D050"/>
                </a:solidFill>
              </a:rPr>
              <a:t> и </a:t>
            </a:r>
            <a:r>
              <a:rPr lang="ru-RU" sz="2000" b="1" dirty="0" err="1">
                <a:solidFill>
                  <a:srgbClr val="92D050"/>
                </a:solidFill>
              </a:rPr>
              <a:t>блогов</a:t>
            </a:r>
            <a:r>
              <a:rPr lang="ru-RU" sz="2000" b="1" dirty="0">
                <a:solidFill>
                  <a:srgbClr val="92D050"/>
                </a:solidFill>
              </a:rPr>
              <a:t> в </a:t>
            </a:r>
            <a:r>
              <a:rPr lang="ru-RU" sz="2000" b="1" dirty="0" err="1">
                <a:solidFill>
                  <a:srgbClr val="92D050"/>
                </a:solidFill>
              </a:rPr>
              <a:t>соцсетях</a:t>
            </a:r>
            <a:r>
              <a:rPr lang="ru-RU" sz="2000" b="1" dirty="0">
                <a:solidFill>
                  <a:srgbClr val="92D050"/>
                </a:solidFill>
              </a:rPr>
              <a:t>, создать интерактивные музеи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lang="en"/>
          </a:p>
        </p:txBody>
      </p:sp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611560" y="1293728"/>
            <a:ext cx="799288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Информация из </a:t>
            </a:r>
            <a:r>
              <a:rPr lang="ru-RU" sz="2000" b="1" dirty="0">
                <a:solidFill>
                  <a:srgbClr val="0000FF"/>
                </a:solidFill>
              </a:rPr>
              <a:t>Концепции развития </a:t>
            </a:r>
            <a:br>
              <a:rPr lang="ru-RU" sz="2000" b="1" dirty="0">
                <a:solidFill>
                  <a:srgbClr val="0000FF"/>
                </a:solidFill>
              </a:rPr>
            </a:br>
            <a:r>
              <a:rPr lang="ru-RU" sz="2000" b="1" dirty="0">
                <a:solidFill>
                  <a:srgbClr val="0000FF"/>
                </a:solidFill>
              </a:rPr>
              <a:t>географического образования в Российской Федерации </a:t>
            </a:r>
            <a:br>
              <a:rPr lang="ru-RU" sz="2000" b="1" dirty="0">
                <a:solidFill>
                  <a:srgbClr val="0000FF"/>
                </a:solidFill>
              </a:rPr>
            </a:br>
            <a:r>
              <a:rPr lang="en-US" sz="2000" b="1" dirty="0">
                <a:solidFill>
                  <a:srgbClr val="0000FF"/>
                </a:solidFill>
                <a:hlinkClick r:id="rId2"/>
              </a:rPr>
              <a:t>https://docs.edu.gov.ru/document/54daf271f2cc70fc543d88114fa83250</a:t>
            </a:r>
            <a:endParaRPr lang="ru-RU" sz="2000" b="1" dirty="0">
              <a:solidFill>
                <a:srgbClr val="0000FF"/>
              </a:solidFill>
            </a:endParaRPr>
          </a:p>
          <a:p>
            <a:pPr algn="ctr"/>
            <a:endParaRPr lang="ru-RU" sz="2000" dirty="0">
              <a:solidFill>
                <a:srgbClr val="0000FF"/>
              </a:solidFill>
            </a:endParaRPr>
          </a:p>
          <a:p>
            <a:pPr algn="ctr"/>
            <a:r>
              <a:rPr lang="ru-RU" sz="2000" dirty="0">
                <a:solidFill>
                  <a:schemeClr val="accent2"/>
                </a:solidFill>
              </a:rPr>
              <a:t> </a:t>
            </a:r>
            <a:r>
              <a:rPr lang="ru-RU" sz="2000" b="1" dirty="0">
                <a:solidFill>
                  <a:schemeClr val="bg1"/>
                </a:solidFill>
              </a:rPr>
              <a:t>Шаблон с </a:t>
            </a:r>
            <a:r>
              <a:rPr lang="en-US" sz="2000" b="1" dirty="0">
                <a:solidFill>
                  <a:schemeClr val="bg1"/>
                </a:solidFill>
              </a:rPr>
              <a:t>fppt.com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32656"/>
            <a:ext cx="8856984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Для презентации использованы</a:t>
            </a:r>
          </a:p>
        </p:txBody>
      </p:sp>
      <p:pic>
        <p:nvPicPr>
          <p:cNvPr id="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6087" y="2671762"/>
            <a:ext cx="2021655" cy="25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3566" y="3097319"/>
            <a:ext cx="1744633" cy="48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blue-arrow-png-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2950" y="3284984"/>
            <a:ext cx="3991578" cy="3299314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534110" y="3277895"/>
            <a:ext cx="3893874" cy="3031425"/>
            <a:chOff x="4394700" y="1923936"/>
            <a:chExt cx="3893874" cy="3031425"/>
          </a:xfrm>
        </p:grpSpPr>
        <p:sp>
          <p:nvSpPr>
            <p:cNvPr id="9" name="Google Shape;311;p41"/>
            <p:cNvSpPr/>
            <p:nvPr/>
          </p:nvSpPr>
          <p:spPr>
            <a:xfrm>
              <a:off x="4394700" y="1923936"/>
              <a:ext cx="3893874" cy="3031425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" name="Рисунок 9" descr="133325862_4003916_20170111_105618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0" y="2060849"/>
              <a:ext cx="3554045" cy="2304256"/>
            </a:xfrm>
            <a:prstGeom prst="rect">
              <a:avLst/>
            </a:prstGeom>
          </p:spPr>
        </p:pic>
      </p:grpSp>
      <p:pic>
        <p:nvPicPr>
          <p:cNvPr id="11" name="Рисунок 10" descr="paper_plane_PNG5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040" y="2682817"/>
            <a:ext cx="1096105" cy="86409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en"/>
          </a:p>
        </p:txBody>
      </p:sp>
      <p:pic>
        <p:nvPicPr>
          <p:cNvPr id="7" name="Рисунок 6" descr="TranscriptionFarmhousetransparent-ID-52d1b89b-36b4-4b9a-f079-66c42c8f7b1f.png"/>
          <p:cNvPicPr>
            <a:picLocks noChangeAspect="1"/>
          </p:cNvPicPr>
          <p:nvPr/>
        </p:nvPicPr>
        <p:blipFill>
          <a:blip r:embed="rId2"/>
          <a:srcRect b="5985"/>
          <a:stretch>
            <a:fillRect/>
          </a:stretch>
        </p:blipFill>
        <p:spPr>
          <a:xfrm>
            <a:off x="107504" y="4572008"/>
            <a:ext cx="8928992" cy="2385384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033626" y="4397207"/>
            <a:ext cx="679331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Задача 3: 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92D05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совершенствовать учебно-методическое </a:t>
            </a:r>
            <a:b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92D05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92D05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и материально-техническое обеспечение в соответствии с ФГОС в преподавании географии. Обеспечить количественный  и качественный рост кадрового потенциала в географическом образовании </a:t>
            </a:r>
            <a:endParaRPr kumimoji="0" lang="ru-RU" sz="1800" b="1" i="0" u="none" strike="noStrike" cap="none" normalizeH="0" baseline="0" dirty="0">
              <a:ln>
                <a:noFill/>
              </a:ln>
              <a:solidFill>
                <a:srgbClr val="92D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8753" y="128915"/>
            <a:ext cx="8916231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kern="1200" spc="50" dirty="0">
                <a:ln w="0"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Цели и задачи Концепции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1" name="Google Shape;117;p20"/>
          <p:cNvSpPr txBox="1"/>
          <p:nvPr/>
        </p:nvSpPr>
        <p:spPr>
          <a:xfrm>
            <a:off x="2054431" y="1630839"/>
            <a:ext cx="2970391" cy="194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ru-RU" sz="1800" b="1" dirty="0">
                <a:solidFill>
                  <a:srgbClr val="FF0000"/>
                </a:solidFill>
                <a:latin typeface="+mn-lt"/>
                <a:ea typeface="Roboto"/>
                <a:cs typeface="Roboto"/>
                <a:sym typeface="Roboto"/>
              </a:rPr>
              <a:t>Задача 1: </a:t>
            </a:r>
            <a:r>
              <a:rPr lang="ru-RU" sz="1800" b="1" dirty="0">
                <a:solidFill>
                  <a:srgbClr val="92D050"/>
                </a:solidFill>
                <a:latin typeface="+mn-lt"/>
                <a:ea typeface="Roboto"/>
                <a:cs typeface="Roboto"/>
                <a:sym typeface="Roboto"/>
              </a:rPr>
              <a:t>улучшить </a:t>
            </a: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содержание ООП </a:t>
            </a:r>
            <a:b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по географии, учебные издания, технологии </a:t>
            </a:r>
            <a:b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и методики обучения с учетом межпредметных </a:t>
            </a:r>
            <a:b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и </a:t>
            </a:r>
            <a:r>
              <a:rPr lang="ru-RU" sz="1800" b="1" dirty="0" err="1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метапредметных</a:t>
            </a: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 связей.</a:t>
            </a:r>
            <a:endParaRPr sz="1800" b="1" dirty="0">
              <a:solidFill>
                <a:srgbClr val="92D050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rgbClr val="92D050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92D050"/>
                </a:solidFill>
                <a:latin typeface="+mn-lt"/>
                <a:ea typeface="Roboto"/>
                <a:cs typeface="Roboto"/>
                <a:sym typeface="Roboto"/>
              </a:rPr>
              <a:t>            </a:t>
            </a:r>
            <a:endParaRPr sz="1800" dirty="0">
              <a:solidFill>
                <a:srgbClr val="92D050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118;p20"/>
          <p:cNvSpPr txBox="1"/>
          <p:nvPr/>
        </p:nvSpPr>
        <p:spPr>
          <a:xfrm>
            <a:off x="4975761" y="1630839"/>
            <a:ext cx="4073236" cy="194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ru-RU" sz="1800" b="1" dirty="0">
                <a:solidFill>
                  <a:srgbClr val="FF0000"/>
                </a:solidFill>
                <a:latin typeface="+mn-lt"/>
                <a:ea typeface="Roboto"/>
                <a:cs typeface="Roboto"/>
                <a:sym typeface="Roboto"/>
              </a:rPr>
              <a:t>Задача 2: </a:t>
            </a: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популяризировать географические знания, </a:t>
            </a:r>
            <a:b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которые соответствуют уровню развития науки о природе и обществе, повысить их </a:t>
            </a:r>
            <a:r>
              <a:rPr lang="ru-RU" sz="1800" b="1" dirty="0" err="1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востребованность</a:t>
            </a: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 в </a:t>
            </a:r>
            <a:r>
              <a:rPr lang="ru-RU" sz="1800" b="1" dirty="0" err="1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практи</a:t>
            </a: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-</a:t>
            </a:r>
            <a:b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ческой деятельности, </a:t>
            </a:r>
            <a:b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92D050"/>
                </a:solidFill>
                <a:latin typeface="+mn-lt"/>
                <a:ea typeface="Calibri" pitchFamily="34" charset="0"/>
                <a:cs typeface="Times New Roman" pitchFamily="18" charset="0"/>
              </a:rPr>
              <a:t>в духовном и экологическом воспитании учеников.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b="1" dirty="0">
              <a:solidFill>
                <a:srgbClr val="92D050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119;p20"/>
          <p:cNvSpPr txBox="1"/>
          <p:nvPr/>
        </p:nvSpPr>
        <p:spPr>
          <a:xfrm>
            <a:off x="2123728" y="692696"/>
            <a:ext cx="6840760" cy="8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rgbClr val="00B050"/>
                </a:solidFill>
                <a:latin typeface="+mj-lt"/>
                <a:ea typeface="Calibri" pitchFamily="34" charset="0"/>
                <a:cs typeface="Times New Roman" pitchFamily="18" charset="0"/>
              </a:rPr>
              <a:t>Цель – обеспечить соответствие системы географического образования современным потребностям личности, государства и общества.</a:t>
            </a:r>
            <a:endParaRPr lang="ru-RU" sz="1800" b="1" dirty="0">
              <a:solidFill>
                <a:srgbClr val="00B05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4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402" y="2796401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137" y="2569535"/>
            <a:ext cx="1251382" cy="15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en"/>
          </a:p>
        </p:txBody>
      </p:sp>
      <p:grpSp>
        <p:nvGrpSpPr>
          <p:cNvPr id="12" name="Группа 11"/>
          <p:cNvGrpSpPr/>
          <p:nvPr/>
        </p:nvGrpSpPr>
        <p:grpSpPr>
          <a:xfrm>
            <a:off x="2382462" y="1330336"/>
            <a:ext cx="5794740" cy="2906870"/>
            <a:chOff x="2634912" y="1313550"/>
            <a:chExt cx="5405342" cy="2664866"/>
          </a:xfrm>
        </p:grpSpPr>
        <p:sp>
          <p:nvSpPr>
            <p:cNvPr id="9" name="Google Shape;242;p35"/>
            <p:cNvSpPr txBox="1"/>
            <p:nvPr/>
          </p:nvSpPr>
          <p:spPr>
            <a:xfrm>
              <a:off x="2634912" y="1313550"/>
              <a:ext cx="5400600" cy="504056"/>
            </a:xfrm>
            <a:prstGeom prst="rect">
              <a:avLst/>
            </a:prstGeom>
            <a:noFill/>
            <a:ln w="152400" cap="rnd" cmpd="sng">
              <a:solidFill>
                <a:srgbClr val="8EC64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 dirty="0">
                  <a:solidFill>
                    <a:srgbClr val="8EC641"/>
                  </a:solidFill>
                  <a:latin typeface="+mj-lt"/>
                  <a:ea typeface="Roboto"/>
                  <a:cs typeface="Roboto"/>
                  <a:sym typeface="Roboto"/>
                </a:rPr>
                <a:t>Проблемы содержательного характера</a:t>
              </a:r>
              <a:endParaRPr sz="2000" b="1" dirty="0">
                <a:solidFill>
                  <a:srgbClr val="8EC641"/>
                </a:solidFill>
                <a:latin typeface="+mj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" name="Google Shape;243;p35"/>
            <p:cNvSpPr txBox="1"/>
            <p:nvPr/>
          </p:nvSpPr>
          <p:spPr>
            <a:xfrm>
              <a:off x="2634912" y="2033630"/>
              <a:ext cx="5400600" cy="504056"/>
            </a:xfrm>
            <a:prstGeom prst="rect">
              <a:avLst/>
            </a:prstGeom>
            <a:noFill/>
            <a:ln w="152400" cap="rnd" cmpd="sng">
              <a:solidFill>
                <a:srgbClr val="539EB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 dirty="0">
                  <a:solidFill>
                    <a:srgbClr val="539EB9"/>
                  </a:solidFill>
                  <a:latin typeface="+mn-lt"/>
                  <a:ea typeface="Roboto"/>
                  <a:cs typeface="Roboto"/>
                  <a:sym typeface="Roboto"/>
                </a:rPr>
                <a:t>Методические проблемы</a:t>
              </a:r>
              <a:endParaRPr sz="2000" b="1" dirty="0">
                <a:solidFill>
                  <a:srgbClr val="539EB9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" name="Google Shape;244;p35"/>
            <p:cNvSpPr txBox="1"/>
            <p:nvPr/>
          </p:nvSpPr>
          <p:spPr>
            <a:xfrm>
              <a:off x="2634912" y="2753710"/>
              <a:ext cx="5400600" cy="504056"/>
            </a:xfrm>
            <a:prstGeom prst="rect">
              <a:avLst/>
            </a:prstGeom>
            <a:noFill/>
            <a:ln w="152400" cap="rnd" cmpd="sng">
              <a:solidFill>
                <a:srgbClr val="689EE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 dirty="0">
                  <a:solidFill>
                    <a:srgbClr val="689EE1"/>
                  </a:solidFill>
                  <a:latin typeface="+mn-lt"/>
                  <a:ea typeface="Roboto"/>
                  <a:cs typeface="Roboto"/>
                  <a:sym typeface="Roboto"/>
                </a:rPr>
                <a:t>Проблемы мотивационного характера</a:t>
              </a:r>
              <a:endParaRPr sz="2000" b="1" dirty="0">
                <a:solidFill>
                  <a:srgbClr val="689EE1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" name="Google Shape;242;p35"/>
            <p:cNvSpPr txBox="1"/>
            <p:nvPr/>
          </p:nvSpPr>
          <p:spPr>
            <a:xfrm>
              <a:off x="2639654" y="3474360"/>
              <a:ext cx="5400600" cy="504056"/>
            </a:xfrm>
            <a:prstGeom prst="rect">
              <a:avLst/>
            </a:prstGeom>
            <a:noFill/>
            <a:ln w="152400" cap="rnd" cmpd="sng">
              <a:solidFill>
                <a:srgbClr val="8EC64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 dirty="0">
                  <a:solidFill>
                    <a:srgbClr val="8EC641"/>
                  </a:solidFill>
                  <a:latin typeface="+mn-lt"/>
                  <a:ea typeface="Roboto"/>
                  <a:cs typeface="Roboto"/>
                  <a:sym typeface="Roboto"/>
                </a:rPr>
                <a:t>Кадровые проблемы</a:t>
              </a:r>
              <a:endParaRPr sz="2000" b="1" dirty="0">
                <a:solidFill>
                  <a:srgbClr val="8EC641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539552" y="188640"/>
            <a:ext cx="8352928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kern="1200" spc="50" dirty="0">
                <a:ln w="0"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Основные проблемы в преподавании географии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crayon-drawing-mountain-2.png"/>
          <p:cNvPicPr>
            <a:picLocks noChangeAspect="1"/>
          </p:cNvPicPr>
          <p:nvPr/>
        </p:nvPicPr>
        <p:blipFill>
          <a:blip r:embed="rId2"/>
          <a:srcRect t="39696" b="5587"/>
          <a:stretch>
            <a:fillRect/>
          </a:stretch>
        </p:blipFill>
        <p:spPr>
          <a:xfrm>
            <a:off x="1028894" y="4356100"/>
            <a:ext cx="8049902" cy="2533636"/>
          </a:xfrm>
          <a:prstGeom prst="rect">
            <a:avLst/>
          </a:prstGeom>
        </p:spPr>
      </p:pic>
      <p:pic>
        <p:nvPicPr>
          <p:cNvPr id="16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86" y="5924532"/>
            <a:ext cx="1438761" cy="39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58" y="5613712"/>
            <a:ext cx="1785954" cy="221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iphone-text-bubble-png-blue-7.png"/>
          <p:cNvPicPr>
            <a:picLocks noChangeAspect="1"/>
          </p:cNvPicPr>
          <p:nvPr/>
        </p:nvPicPr>
        <p:blipFill>
          <a:blip r:embed="rId3"/>
          <a:srcRect b="20000"/>
          <a:stretch>
            <a:fillRect/>
          </a:stretch>
        </p:blipFill>
        <p:spPr>
          <a:xfrm flipH="1">
            <a:off x="2267744" y="811312"/>
            <a:ext cx="6624736" cy="5411688"/>
          </a:xfrm>
          <a:prstGeom prst="rect">
            <a:avLst/>
          </a:prstGeom>
        </p:spPr>
      </p:pic>
      <p:sp>
        <p:nvSpPr>
          <p:cNvPr id="120" name="Google Shape;120;p20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  <p:pic>
        <p:nvPicPr>
          <p:cNvPr id="8" name="Рисунок 7" descr="bcf00d4bffd4478290365efcadf3b56c.png"/>
          <p:cNvPicPr>
            <a:picLocks noChangeAspect="1"/>
          </p:cNvPicPr>
          <p:nvPr/>
        </p:nvPicPr>
        <p:blipFill>
          <a:blip r:embed="rId4"/>
          <a:srcRect l="19097" b="47187"/>
          <a:stretch>
            <a:fillRect/>
          </a:stretch>
        </p:blipFill>
        <p:spPr>
          <a:xfrm>
            <a:off x="-36511" y="2708920"/>
            <a:ext cx="3153956" cy="403244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555776" y="887512"/>
            <a:ext cx="6324004" cy="570444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>
              <a:lnSpc>
                <a:spcPct val="120000"/>
              </a:lnSpc>
              <a:buClr>
                <a:schemeClr val="bg1"/>
              </a:buClr>
              <a:buAutoNum type="arabicPeriod"/>
            </a:pPr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Разрыв между разделами географии: физической</a:t>
            </a:r>
            <a:b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</a:br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и социально-экономической.</a:t>
            </a:r>
            <a:endParaRPr lang="ru-RU" sz="1700">
              <a:solidFill>
                <a:schemeClr val="bg1"/>
              </a:solidFill>
            </a:endParaRPr>
          </a:p>
          <a:p>
            <a:pPr marL="342900" indent="-342900">
              <a:lnSpc>
                <a:spcPct val="120000"/>
              </a:lnSpc>
              <a:buClr>
                <a:schemeClr val="bg1"/>
              </a:buClr>
              <a:buAutoNum type="arabicPeriod"/>
            </a:pPr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Недостаточное внимание к предмету как средству патриотического воспитания молодежи.</a:t>
            </a:r>
            <a:endParaRPr lang="ru-RU" sz="1700">
              <a:solidFill>
                <a:schemeClr val="bg1"/>
              </a:solidFill>
            </a:endParaRPr>
          </a:p>
          <a:p>
            <a:pPr marL="342900" indent="-342900">
              <a:lnSpc>
                <a:spcPct val="120000"/>
              </a:lnSpc>
              <a:buClr>
                <a:schemeClr val="bg1"/>
              </a:buClr>
              <a:buAutoNum type="arabicPeriod"/>
            </a:pPr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Отсутствие географии в предметной области «Естественные науки». </a:t>
            </a:r>
            <a:endParaRPr lang="ru-RU" sz="1700">
              <a:solidFill>
                <a:schemeClr val="bg1"/>
              </a:solidFill>
            </a:endParaRPr>
          </a:p>
          <a:p>
            <a:pPr marL="342900" indent="-342900">
              <a:lnSpc>
                <a:spcPct val="120000"/>
              </a:lnSpc>
              <a:buClr>
                <a:schemeClr val="bg1"/>
              </a:buClr>
              <a:buAutoNum type="arabicPeriod"/>
            </a:pPr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Низкая степень преемственности между курсами «Окружающий мир» (НОО) и «География» (ООО и СОО).</a:t>
            </a:r>
            <a:endParaRPr lang="ru-RU" sz="1700">
              <a:solidFill>
                <a:schemeClr val="bg1"/>
              </a:solidFill>
            </a:endParaRPr>
          </a:p>
          <a:p>
            <a:pPr marL="342900" indent="-342900">
              <a:lnSpc>
                <a:spcPct val="120000"/>
              </a:lnSpc>
              <a:buClr>
                <a:schemeClr val="bg1"/>
              </a:buClr>
              <a:buAutoNum type="arabicPeriod"/>
            </a:pPr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Отставание школьного предмета от достижений </a:t>
            </a:r>
            <a:br>
              <a:rPr lang="ru-RU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</a:br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в географической науке.</a:t>
            </a:r>
            <a:endParaRPr lang="ru-RU" sz="1700">
              <a:solidFill>
                <a:schemeClr val="bg1"/>
              </a:solidFill>
            </a:endParaRPr>
          </a:p>
          <a:p>
            <a:pPr marL="342900" indent="-342900">
              <a:lnSpc>
                <a:spcPct val="120000"/>
              </a:lnSpc>
              <a:buClr>
                <a:schemeClr val="bg1"/>
              </a:buClr>
              <a:buAutoNum type="arabicPeriod"/>
            </a:pPr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Недостаточный уровень краеведческого материала из-за исключения курса «География родного края» из программ 8–9 классов.</a:t>
            </a:r>
            <a:endParaRPr lang="ru-RU" sz="1700">
              <a:solidFill>
                <a:schemeClr val="bg1"/>
              </a:solidFill>
            </a:endParaRPr>
          </a:p>
          <a:p>
            <a:pPr marL="342900" indent="-342900">
              <a:lnSpc>
                <a:spcPct val="120000"/>
              </a:lnSpc>
              <a:buClr>
                <a:schemeClr val="bg1"/>
              </a:buClr>
              <a:buAutoNum type="arabicPeriod"/>
            </a:pPr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Снижение результатов ГИА на уровне СОО из-за отсутствия обобщающего курса географии в программе</a:t>
            </a:r>
            <a:endParaRPr lang="ru-RU" sz="1700">
              <a:solidFill>
                <a:schemeClr val="bg1"/>
              </a:solidFill>
            </a:endParaRPr>
          </a:p>
          <a:p>
            <a:pPr marL="342900" indent="-342900">
              <a:lnSpc>
                <a:spcPct val="114999"/>
              </a:lnSpc>
              <a:buClr>
                <a:schemeClr val="bg1"/>
              </a:buClr>
              <a:buAutoNum type="arabicPeriod"/>
            </a:pPr>
            <a:endParaRPr lang="ru-RU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70148" y="184936"/>
            <a:ext cx="8352928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kern="1200" spc="5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Проблемы содержательного характера</a:t>
            </a:r>
            <a:endParaRPr lang="ru-RU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060" y="2395060"/>
            <a:ext cx="1328464" cy="36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3550" y="2137774"/>
            <a:ext cx="1399284" cy="17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ae2c23b58493 - копия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1456" y="5577074"/>
            <a:ext cx="4762500" cy="10191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43e590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509120"/>
            <a:ext cx="1465222" cy="164631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en"/>
          </a:p>
        </p:txBody>
      </p:sp>
      <p:pic>
        <p:nvPicPr>
          <p:cNvPr id="8" name="Рисунок 7" descr="1f6904e7.png"/>
          <p:cNvPicPr>
            <a:picLocks noChangeAspect="1"/>
          </p:cNvPicPr>
          <p:nvPr/>
        </p:nvPicPr>
        <p:blipFill>
          <a:blip r:embed="rId3"/>
          <a:srcRect t="16985"/>
          <a:stretch>
            <a:fillRect/>
          </a:stretch>
        </p:blipFill>
        <p:spPr>
          <a:xfrm>
            <a:off x="1403648" y="116632"/>
            <a:ext cx="7620000" cy="655272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11760" y="1587056"/>
            <a:ext cx="5803578" cy="426180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>
              <a:buClr>
                <a:schemeClr val="accent3">
                  <a:lumMod val="75000"/>
                </a:schemeClr>
              </a:buClr>
              <a:buAutoNum type="arabicPeriod"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Недооценка значимости предмета среди обучающихся. </a:t>
            </a:r>
            <a:endParaRPr lang="ru-RU" sz="1800">
              <a:solidFill>
                <a:schemeClr val="accent3">
                  <a:lumMod val="50000"/>
                </a:schemeClr>
              </a:solidFill>
              <a:cs typeface="Times New Roman"/>
            </a:endParaRPr>
          </a:p>
          <a:p>
            <a:pPr marL="342900" indent="-342900">
              <a:buClr>
                <a:schemeClr val="accent3">
                  <a:lumMod val="75000"/>
                </a:schemeClr>
              </a:buClr>
              <a:buAutoNum type="arabicPeriod"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В СМИ и произведениях культуры не достаточно уделяется внимание географическим открытиям, рассказывается о выдающихся географах, первооткрывателях.</a:t>
            </a:r>
          </a:p>
          <a:p>
            <a:pPr marL="342900" indent="-342900">
              <a:buClr>
                <a:schemeClr val="accent3">
                  <a:lumMod val="75000"/>
                </a:schemeClr>
              </a:buClr>
              <a:buAutoNum type="arabicPeriod"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Низкое качество практических занятий из-за недостаточной материальной базы, отсутствия современных приборов для исследований погодных условий, рельефа местности и др.</a:t>
            </a:r>
          </a:p>
          <a:p>
            <a:pPr marL="342900" indent="-342900">
              <a:buClr>
                <a:schemeClr val="accent3">
                  <a:lumMod val="75000"/>
                </a:schemeClr>
              </a:buClr>
              <a:buAutoNum type="arabicPeriod"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Не востребованность географии как экзамена</a:t>
            </a:r>
            <a:br>
              <a:rPr lang="ru-RU" sz="18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по выбору в форме ЕГЭ из-за отсутствия </a:t>
            </a:r>
            <a:br>
              <a:rPr lang="ru-RU" sz="1800" dirty="0"/>
            </a:b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в перечне вступительных испытаний в вузы, </a:t>
            </a:r>
            <a:br>
              <a:rPr lang="ru-RU" sz="1800" dirty="0"/>
            </a:b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в том числе с профильной географией</a:t>
            </a:r>
          </a:p>
          <a:p>
            <a:pPr marL="342900" indent="-342900">
              <a:lnSpc>
                <a:spcPct val="114999"/>
              </a:lnSpc>
              <a:buClr>
                <a:schemeClr val="accent3">
                  <a:lumMod val="75000"/>
                </a:schemeClr>
              </a:buClr>
              <a:buAutoNum type="arabicPeriod"/>
            </a:pPr>
            <a:endParaRPr lang="ru-RU" sz="1800" b="1" dirty="0">
              <a:solidFill>
                <a:schemeClr val="accent3">
                  <a:lumMod val="75000"/>
                </a:schemeClr>
              </a:solidFill>
              <a:cs typeface="Times New Roman"/>
            </a:endParaRPr>
          </a:p>
        </p:txBody>
      </p:sp>
      <p:pic>
        <p:nvPicPr>
          <p:cNvPr id="12" name="Рисунок 11" descr="0_cd1e9_394b9c86_orig.png"/>
          <p:cNvPicPr>
            <a:picLocks noChangeAspect="1"/>
          </p:cNvPicPr>
          <p:nvPr/>
        </p:nvPicPr>
        <p:blipFill>
          <a:blip r:embed="rId4"/>
          <a:srcRect b="17793"/>
          <a:stretch>
            <a:fillRect/>
          </a:stretch>
        </p:blipFill>
        <p:spPr>
          <a:xfrm>
            <a:off x="107504" y="2033923"/>
            <a:ext cx="1872208" cy="153909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-180528" y="44624"/>
            <a:ext cx="5544616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kern="1200" spc="5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Проблемы </a:t>
            </a:r>
            <a:br>
              <a:rPr lang="ru-RU" sz="2400" b="1" kern="1200" spc="5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kern="1200" spc="5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мотивационного характера</a:t>
            </a: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945" y="3823752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6780363"/>
            <a:ext cx="1251382" cy="15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owerpoint-vector-wave-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4419595"/>
            <a:ext cx="8928992" cy="2438405"/>
          </a:xfrm>
          <a:prstGeom prst="rect">
            <a:avLst/>
          </a:prstGeom>
        </p:spPr>
      </p:pic>
      <p:sp>
        <p:nvSpPr>
          <p:cNvPr id="141" name="Google Shape;141;p23"/>
          <p:cNvSpPr txBox="1">
            <a:spLocks noGrp="1"/>
          </p:cNvSpPr>
          <p:nvPr>
            <p:ph type="sldNum" idx="12"/>
          </p:nvPr>
        </p:nvSpPr>
        <p:spPr>
          <a:xfrm>
            <a:off x="4345650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121646"/>
              </p:ext>
            </p:extLst>
          </p:nvPr>
        </p:nvGraphicFramePr>
        <p:xfrm>
          <a:off x="251520" y="260648"/>
          <a:ext cx="8357359" cy="576072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8357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36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Кадровые проблемы</a:t>
                      </a:r>
                      <a:endParaRPr lang="ru-RU" sz="36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1. У части учителей географии отсутствует профильное географическое</a:t>
                      </a:r>
                      <a:r>
                        <a:rPr lang="ru-RU" sz="24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образование</a:t>
                      </a:r>
                      <a:endParaRPr lang="ru-RU" sz="2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2.</a:t>
                      </a:r>
                      <a:r>
                        <a:rPr lang="ru-RU" sz="24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 В вузах с</a:t>
                      </a:r>
                      <a:r>
                        <a: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окращают</a:t>
                      </a:r>
                      <a:r>
                        <a:rPr lang="ru-RU" sz="24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объем и продолжительность подготовки</a:t>
                      </a:r>
                      <a:r>
                        <a:rPr lang="ru-RU" sz="2400" b="1" i="0" u="none" strike="noStrike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учителей географии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3. </a:t>
                      </a:r>
                      <a:r>
                        <a:rPr lang="ru-RU" sz="2400" b="1" i="0" u="none" strike="noStrike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Курсы повышения квалификации и переподготовка педагогов в сфере географического образования не учитывают современные изменения в географической науке</a:t>
                      </a:r>
                      <a:endParaRPr lang="ru-RU" sz="2400" b="1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Calibri"/>
                          <a:cs typeface="Times New Roman"/>
                        </a:rPr>
                        <a:t>4. </a:t>
                      </a:r>
                      <a:r>
                        <a:rPr lang="ru-RU" sz="2400" b="1" i="0" u="none" strike="noStrike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В педагогических вузах уменьшают контрольные цифры приема по направлению «География», что приводит к старению </a:t>
                      </a:r>
                      <a:r>
                        <a:rPr lang="ru-RU" sz="2400" b="1" i="0" u="none" strike="noStrike" noProof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педсостава</a:t>
                      </a:r>
                      <a:r>
                        <a:rPr lang="ru-RU" sz="2400" b="1" i="0" u="none" strike="noStrike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 и кадровому дефициту учителей географии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" name="Рисунок 9" descr="maps-clipart-map-compass-675489-577516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596" y="2040260"/>
            <a:ext cx="1892499" cy="1584176"/>
          </a:xfrm>
          <a:prstGeom prst="rect">
            <a:avLst/>
          </a:prstGeom>
        </p:spPr>
      </p:pic>
      <p:pic>
        <p:nvPicPr>
          <p:cNvPr id="11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08428" y="6145190"/>
            <a:ext cx="1623372" cy="447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5905" y="6286500"/>
            <a:ext cx="2006221" cy="248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2743200" y="128586"/>
            <a:ext cx="6553200" cy="107157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en"/>
          </a:p>
        </p:txBody>
      </p:sp>
      <p:sp>
        <p:nvSpPr>
          <p:cNvPr id="13" name="Прямоугольник 12"/>
          <p:cNvSpPr/>
          <p:nvPr/>
        </p:nvSpPr>
        <p:spPr>
          <a:xfrm>
            <a:off x="5870320" y="1292317"/>
            <a:ext cx="30608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– Сформировать и развить профессиональное сетевое сообщество с функциями центров обмена опытом реализации  инновационных образовательных программ, общественной экспертизы УМК и методических разработок, дискуссионных площадок и семинаров 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по актуальным проблемам развития географического образования.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743200" y="98285"/>
            <a:ext cx="6477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обновить систему </a:t>
            </a:r>
          </a:p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подготовки учителей </a:t>
            </a:r>
          </a:p>
        </p:txBody>
      </p:sp>
      <p:sp>
        <p:nvSpPr>
          <p:cNvPr id="15" name="Google Shape;252;p36"/>
          <p:cNvSpPr txBox="1">
            <a:spLocks/>
          </p:cNvSpPr>
          <p:nvPr/>
        </p:nvSpPr>
        <p:spPr>
          <a:xfrm>
            <a:off x="304088" y="1212936"/>
            <a:ext cx="2603776" cy="19442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– Реализовать программы поддержки будущих учителей через стимулирование учебно-научных проектов в форме премий, грантов, гарантий.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253;p36"/>
          <p:cNvSpPr txBox="1">
            <a:spLocks/>
          </p:cNvSpPr>
          <p:nvPr/>
        </p:nvSpPr>
        <p:spPr>
          <a:xfrm>
            <a:off x="2907391" y="4645697"/>
            <a:ext cx="2733614" cy="15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– Привлечь студентов 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и молодых специалистов 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к участию в </a:t>
            </a:r>
            <a:r>
              <a:rPr lang="ru-RU" sz="1600" b="1" dirty="0" err="1">
                <a:solidFill>
                  <a:schemeClr val="bg1"/>
                </a:solidFill>
              </a:rPr>
              <a:t>просве</a:t>
            </a:r>
            <a:r>
              <a:rPr lang="ru-RU" sz="1600" b="1" dirty="0">
                <a:solidFill>
                  <a:schemeClr val="bg1"/>
                </a:solidFill>
              </a:rPr>
              <a:t>-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 err="1">
                <a:solidFill>
                  <a:schemeClr val="bg1"/>
                </a:solidFill>
              </a:rPr>
              <a:t>тительских</a:t>
            </a:r>
            <a:r>
              <a:rPr lang="ru-RU" sz="1600" b="1" dirty="0">
                <a:solidFill>
                  <a:schemeClr val="bg1"/>
                </a:solidFill>
              </a:rPr>
              <a:t> проектах, 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в том числе 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в </a:t>
            </a:r>
            <a:r>
              <a:rPr lang="ru-RU" sz="1600" b="1" dirty="0" err="1">
                <a:solidFill>
                  <a:schemeClr val="bg1"/>
                </a:solidFill>
              </a:rPr>
              <a:t>допобразовании</a:t>
            </a:r>
            <a:r>
              <a:rPr lang="ru-RU" sz="1600" b="1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7" name="Google Shape;254;p36"/>
          <p:cNvSpPr txBox="1">
            <a:spLocks/>
          </p:cNvSpPr>
          <p:nvPr/>
        </p:nvSpPr>
        <p:spPr>
          <a:xfrm>
            <a:off x="2910413" y="1331188"/>
            <a:ext cx="2821155" cy="44357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– Привлечь учителей </a:t>
            </a:r>
            <a:b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и студентов педвузов </a:t>
            </a:r>
            <a:b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к участию в экспедициях, полевых практиках, экскурсиях, социальных и географических акциях, массовых мероприятиях (в том числе проводимых Русским географическим обществом и Российской ассоциацией учителей географии).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55;p36"/>
          <p:cNvSpPr txBox="1">
            <a:spLocks/>
          </p:cNvSpPr>
          <p:nvPr/>
        </p:nvSpPr>
        <p:spPr>
          <a:xfrm>
            <a:off x="5914665" y="5086261"/>
            <a:ext cx="2664296" cy="15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  <a:buClr>
                <a:srgbClr val="8EC641"/>
              </a:buClr>
              <a:buSzPts val="2400"/>
            </a:pPr>
            <a:r>
              <a:rPr lang="ru-RU" sz="1600" b="1" dirty="0">
                <a:solidFill>
                  <a:srgbClr val="0000FF"/>
                </a:solidFill>
              </a:rPr>
              <a:t>– Усилить практико-ориентированную составляющую в системе СПО и ВПО.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" name="Google Shape;256;p36"/>
          <p:cNvSpPr txBox="1">
            <a:spLocks/>
          </p:cNvSpPr>
          <p:nvPr/>
        </p:nvSpPr>
        <p:spPr>
          <a:xfrm>
            <a:off x="289437" y="3502285"/>
            <a:ext cx="2584392" cy="15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600" b="1" dirty="0">
                <a:solidFill>
                  <a:srgbClr val="0000FF"/>
                </a:solidFill>
              </a:rPr>
              <a:t>– Расширить территориальный охват</a:t>
            </a:r>
            <a:br>
              <a:rPr lang="ru-RU" sz="1600" b="1" dirty="0">
                <a:solidFill>
                  <a:srgbClr val="0000FF"/>
                </a:solidFill>
              </a:rPr>
            </a:br>
            <a:r>
              <a:rPr lang="ru-RU" sz="1600" b="1" dirty="0">
                <a:solidFill>
                  <a:srgbClr val="0000FF"/>
                </a:solidFill>
              </a:rPr>
              <a:t> и доступность программ повышения квалификации учителей географии </a:t>
            </a:r>
            <a:br>
              <a:rPr lang="ru-RU" sz="1600" b="1" dirty="0">
                <a:solidFill>
                  <a:srgbClr val="0000FF"/>
                </a:solidFill>
              </a:rPr>
            </a:br>
            <a:r>
              <a:rPr lang="ru-RU" sz="1600" b="1" dirty="0">
                <a:solidFill>
                  <a:srgbClr val="0000FF"/>
                </a:solidFill>
              </a:rPr>
              <a:t>за счёт проведения лекториев, сборов, съездов.</a:t>
            </a:r>
          </a:p>
        </p:txBody>
      </p:sp>
      <p:pic>
        <p:nvPicPr>
          <p:cNvPr id="22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920" y="423862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920" y="821198"/>
            <a:ext cx="1251382" cy="15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8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  <p:pic>
        <p:nvPicPr>
          <p:cNvPr id="6" name="Рисунок 5" descr="himalaya-clipart-himalayan-mountains-639936-4282379.png"/>
          <p:cNvPicPr>
            <a:picLocks noChangeAspect="1"/>
          </p:cNvPicPr>
          <p:nvPr/>
        </p:nvPicPr>
        <p:blipFill>
          <a:blip r:embed="rId3"/>
          <a:srcRect r="399" b="11943"/>
          <a:stretch>
            <a:fillRect/>
          </a:stretch>
        </p:blipFill>
        <p:spPr>
          <a:xfrm>
            <a:off x="36512" y="4500570"/>
            <a:ext cx="9107488" cy="2312806"/>
          </a:xfrm>
          <a:prstGeom prst="rect">
            <a:avLst/>
          </a:prstGeom>
        </p:spPr>
      </p:pic>
      <p:pic>
        <p:nvPicPr>
          <p:cNvPr id="9" name="Рисунок 8" descr="compass-3153019_128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5607242"/>
            <a:ext cx="1416157" cy="106211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7158" y="620688"/>
            <a:ext cx="8679338" cy="206210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Обновить содержание программ в соответствии с современным </a:t>
            </a:r>
            <a:b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состоянием географии.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Детализировать требования ФГОС по результатам освоения ООП .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Внести изменения в примерные ООП, чтобы обеспечить преемственность содержания с предметом «Окружающий мир» (НОО).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AutoNum type="arabicPeriod"/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Стимулировать включение модуля под единым названием «География родного края» и мотивировать организацию его изучения в рамках внеурочной деятельности.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8338" y="97468"/>
            <a:ext cx="78020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 будут реализовывать Концепцию</a:t>
            </a:r>
          </a:p>
        </p:txBody>
      </p:sp>
      <p:pic>
        <p:nvPicPr>
          <p:cNvPr id="15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6165304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6453336"/>
            <a:ext cx="1251382" cy="15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KijoRq6r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4043" y="3153000"/>
            <a:ext cx="2594429" cy="187835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58878" y="3683735"/>
            <a:ext cx="2201244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</a:rPr>
              <a:t>Необходимо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786050" y="2571744"/>
            <a:ext cx="60733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+mj-lt"/>
              <a:buAutoNum type="arabicPeriod" startAt="5"/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Разработать нормативные акты, регламентирующие проведение экспедиций, и методические рекомендации по их организации.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+mj-lt"/>
              <a:buAutoNum type="arabicPeriod" startAt="5"/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Внести предложения по структуре и содержанию КИМ в ГИА по географии.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+mj-lt"/>
              <a:buAutoNum type="arabicPeriod" startAt="5"/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Включить мероприятия по популяризации географии в число направлений, предусмотренных госпрограммами в области нравственного патриотического воспитания и иными нормативными актами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powerpoint-vector-wave-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02963"/>
            <a:ext cx="9144000" cy="2438405"/>
          </a:xfrm>
          <a:prstGeom prst="rect">
            <a:avLst/>
          </a:prstGeom>
        </p:spPr>
      </p:pic>
      <p:pic>
        <p:nvPicPr>
          <p:cNvPr id="17" name="Рисунок 16" descr="abstract-waves-png-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476672"/>
            <a:ext cx="9144000" cy="2468880"/>
          </a:xfrm>
          <a:prstGeom prst="rect">
            <a:avLst/>
          </a:prstGeom>
        </p:spPr>
      </p:pic>
      <p:pic>
        <p:nvPicPr>
          <p:cNvPr id="8" name="Рисунок 7" descr="abstract-waves-png-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2420888"/>
            <a:ext cx="9108504" cy="2468880"/>
          </a:xfrm>
          <a:prstGeom prst="rect">
            <a:avLst/>
          </a:prstGeom>
        </p:spPr>
      </p:pic>
      <p:sp>
        <p:nvSpPr>
          <p:cNvPr id="164" name="Google Shape;164;p26"/>
          <p:cNvSpPr txBox="1">
            <a:spLocks noGrp="1"/>
          </p:cNvSpPr>
          <p:nvPr>
            <p:ph type="sldNum" idx="12"/>
          </p:nvPr>
        </p:nvSpPr>
        <p:spPr>
          <a:xfrm>
            <a:off x="8480577" y="6333125"/>
            <a:ext cx="4527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sp>
        <p:nvSpPr>
          <p:cNvPr id="12" name="Прямоугольник 11"/>
          <p:cNvSpPr/>
          <p:nvPr/>
        </p:nvSpPr>
        <p:spPr>
          <a:xfrm>
            <a:off x="658338" y="97468"/>
            <a:ext cx="7802094" cy="523220"/>
          </a:xfrm>
          <a:prstGeom prst="rect">
            <a:avLst/>
          </a:prstGeom>
          <a:noFill/>
        </p:spPr>
        <p:txBody>
          <a:bodyPr wrap="square" anchor="t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Механизмы реализации Концепции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-255107" y="679559"/>
            <a:ext cx="4464496" cy="3051990"/>
            <a:chOff x="-252536" y="548680"/>
            <a:chExt cx="5256584" cy="2016224"/>
          </a:xfrm>
        </p:grpSpPr>
        <p:pic>
          <p:nvPicPr>
            <p:cNvPr id="14" name="Рисунок 13" descr="5895d2d1cba9841eabab6077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52536" y="548680"/>
              <a:ext cx="5256584" cy="2016224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>
              <a:off x="339788" y="766650"/>
              <a:ext cx="4155558" cy="17468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Обеспечить в рамках освоения образовательных программ непрерывность географического образования </a:t>
              </a:r>
              <a:b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</a:b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через преемственность курсов «Окружающий мир», «География», «География России» и «Экономическая и социальная география мира»</a:t>
              </a:r>
              <a:endParaRPr lang="ru-RU" sz="1600" b="1" dirty="0">
                <a:solidFill>
                  <a:schemeClr val="bg1"/>
                </a:solidFill>
                <a:latin typeface="+mn-lt"/>
                <a:cs typeface="Arial" pitchFamily="34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3699070" y="782292"/>
            <a:ext cx="5437216" cy="1728672"/>
            <a:chOff x="3995936" y="1340768"/>
            <a:chExt cx="5437216" cy="1931872"/>
          </a:xfrm>
        </p:grpSpPr>
        <p:pic>
          <p:nvPicPr>
            <p:cNvPr id="28" name="Рисунок 27" descr="5895d2d1cba9841eabab6077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95936" y="1340768"/>
              <a:ext cx="5437216" cy="1931872"/>
            </a:xfrm>
            <a:prstGeom prst="rect">
              <a:avLst/>
            </a:prstGeom>
          </p:spPr>
        </p:pic>
        <p:sp>
          <p:nvSpPr>
            <p:cNvPr id="20" name="Прямоугольник 19"/>
            <p:cNvSpPr/>
            <p:nvPr/>
          </p:nvSpPr>
          <p:spPr>
            <a:xfrm>
              <a:off x="4719501" y="1507184"/>
              <a:ext cx="39334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Разработать примерную рабочую программу и методическое сопровождение для курса «География родного края» и рекомендовать его для 8–9 классов;</a:t>
              </a:r>
              <a:endParaRPr lang="ru-RU" sz="1600" b="1" dirty="0">
                <a:solidFill>
                  <a:schemeClr val="bg1"/>
                </a:solidFill>
                <a:latin typeface="+mn-lt"/>
                <a:cs typeface="Arial" pitchFamily="34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3678915" y="2301481"/>
            <a:ext cx="5428342" cy="2488226"/>
            <a:chOff x="4178554" y="548680"/>
            <a:chExt cx="5428342" cy="2488226"/>
          </a:xfrm>
        </p:grpSpPr>
        <p:pic>
          <p:nvPicPr>
            <p:cNvPr id="21" name="Рисунок 20" descr="5895d2d1cba9841eabab6077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78554" y="548680"/>
              <a:ext cx="5428342" cy="2488226"/>
            </a:xfrm>
            <a:prstGeom prst="rect">
              <a:avLst/>
            </a:prstGeom>
          </p:spPr>
        </p:pic>
        <p:sp>
          <p:nvSpPr>
            <p:cNvPr id="23" name="Прямоугольник 22"/>
            <p:cNvSpPr/>
            <p:nvPr/>
          </p:nvSpPr>
          <p:spPr>
            <a:xfrm>
              <a:off x="4788024" y="692696"/>
              <a:ext cx="4176464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Разработать требования к УМК </a:t>
              </a:r>
              <a:b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</a:b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по географии, способствующие закреплению за географией функции интегрирующего предмета,</a:t>
              </a:r>
              <a:b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</a:b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 с проведением конкурса УМК, </a:t>
              </a:r>
              <a:b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</a:b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чтобы определить соответствие требованиям ФГОС и качественному уровню содержания</a:t>
              </a:r>
              <a:endParaRPr lang="ru-RU" sz="1600" b="1" dirty="0">
                <a:solidFill>
                  <a:schemeClr val="bg1"/>
                </a:solidFill>
                <a:latin typeface="+mn-lt"/>
                <a:cs typeface="Arial" pitchFamily="34" charset="0"/>
              </a:endParaRPr>
            </a:p>
          </p:txBody>
        </p:sp>
      </p:grpSp>
      <p:pic>
        <p:nvPicPr>
          <p:cNvPr id="7" name="Рисунок 6" descr="Woman-With-Globe-In-Hand-Silhouette.png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lum bright="-6000" contrast="65000"/>
          </a:blip>
          <a:stretch>
            <a:fillRect/>
          </a:stretch>
        </p:blipFill>
        <p:spPr>
          <a:xfrm>
            <a:off x="68184" y="3771049"/>
            <a:ext cx="3503684" cy="3053600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3776803" y="4610560"/>
            <a:ext cx="5448532" cy="1790232"/>
            <a:chOff x="4072549" y="2376066"/>
            <a:chExt cx="5448532" cy="1790232"/>
          </a:xfrm>
        </p:grpSpPr>
        <p:pic>
          <p:nvPicPr>
            <p:cNvPr id="24" name="Рисунок 23" descr="5895d2d1cba9841eabab6077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72549" y="2376066"/>
              <a:ext cx="5448532" cy="1790232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4823520" y="2564904"/>
              <a:ext cx="399695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Подготовить и издать новые атласы для ученика и учителя;</a:t>
              </a:r>
              <a:endParaRPr lang="ru-RU" sz="1600" b="1" dirty="0">
                <a:solidFill>
                  <a:schemeClr val="bg1"/>
                </a:solidFill>
                <a:latin typeface="+mn-lt"/>
                <a:cs typeface="Arial" pitchFamily="34" charset="0"/>
              </a:endParaRP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Проводить ВПР по географии </a:t>
              </a:r>
              <a:b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</a:b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во всех классах;</a:t>
              </a:r>
              <a:endParaRPr lang="ru-RU" sz="1600" b="1" dirty="0">
                <a:solidFill>
                  <a:schemeClr val="bg1"/>
                </a:solidFill>
                <a:latin typeface="+mn-lt"/>
                <a:cs typeface="Arial" pitchFamily="34" charset="0"/>
              </a:endParaRP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ru-RU" sz="1600" b="1" dirty="0">
                  <a:solidFill>
                    <a:schemeClr val="bg1"/>
                  </a:solidFill>
                  <a:latin typeface="+mn-lt"/>
                  <a:ea typeface="Calibri" pitchFamily="34" charset="0"/>
                  <a:cs typeface="Times New Roman" pitchFamily="18" charset="0"/>
                </a:rPr>
                <a:t>Проводить НИКО в 7–8 классах;</a:t>
              </a:r>
              <a:endParaRPr lang="ru-RU" sz="1600" b="1" dirty="0">
                <a:solidFill>
                  <a:schemeClr val="bg1"/>
                </a:solidFill>
                <a:latin typeface="+mn-lt"/>
                <a:cs typeface="Arial" pitchFamily="34" charset="0"/>
              </a:endParaRPr>
            </a:p>
          </p:txBody>
        </p:sp>
      </p:grpSp>
      <p:pic>
        <p:nvPicPr>
          <p:cNvPr id="31" name="Picture 2" descr="C:\Users\ymedvedeva\Desktop\Медведева\ПРЕЗЕНТАЦИИ\ЛОГОТИПЫ\SZDSH_CMYK - копия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8201" y="5996685"/>
            <a:ext cx="1179711" cy="32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" descr="C:\Users\ymedvedeva\Desktop\Медведева\ПРЕЗЕНТАЦИИ\ЛОГОТИПЫ\Action+MCFR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74963" y="6411928"/>
            <a:ext cx="1664907" cy="20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455F0D4C-24F3-48BC-81FA-686F5402DC7D}"/>
              </a:ext>
            </a:extLst>
          </p:cNvPr>
          <p:cNvSpPr/>
          <p:nvPr/>
        </p:nvSpPr>
        <p:spPr>
          <a:xfrm>
            <a:off x="4152900" y="673100"/>
            <a:ext cx="4584700" cy="17526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cs typeface="Arial"/>
              </a:rPr>
              <a:t>Разработать рабочую программу и методическое сопровождение для курса «География родного края» и рекомендовать его для 8–9 классов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939536F-D95D-44BF-8B3E-961241B5D2A5}"/>
              </a:ext>
            </a:extLst>
          </p:cNvPr>
          <p:cNvSpPr/>
          <p:nvPr/>
        </p:nvSpPr>
        <p:spPr>
          <a:xfrm>
            <a:off x="4203699" y="4648199"/>
            <a:ext cx="4584700" cy="1587500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cs typeface="Arial"/>
              </a:rPr>
              <a:t>Подготовить и издать новые атласы </a:t>
            </a:r>
            <a:br>
              <a:rPr lang="ru-RU" sz="1600" b="1" dirty="0">
                <a:solidFill>
                  <a:schemeClr val="bg1"/>
                </a:solidFill>
                <a:cs typeface="Arial"/>
              </a:rPr>
            </a:br>
            <a:r>
              <a:rPr lang="ru-RU" sz="1600" b="1" dirty="0">
                <a:solidFill>
                  <a:schemeClr val="bg1"/>
                </a:solidFill>
                <a:cs typeface="Arial"/>
              </a:rPr>
              <a:t>для ученика и учителя.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cs typeface="Arial"/>
              </a:rPr>
              <a:t>Проводить ВПР по географии </a:t>
            </a:r>
            <a:br>
              <a:rPr lang="ru-RU" sz="1600" b="1" dirty="0">
                <a:solidFill>
                  <a:schemeClr val="bg1"/>
                </a:solidFill>
                <a:cs typeface="Arial"/>
              </a:rPr>
            </a:br>
            <a:r>
              <a:rPr lang="ru-RU" sz="1600" b="1" dirty="0">
                <a:solidFill>
                  <a:schemeClr val="bg1"/>
                </a:solidFill>
                <a:cs typeface="Arial"/>
              </a:rPr>
              <a:t>во всех классах.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cs typeface="Arial"/>
              </a:rPr>
              <a:t>Проводить НИКО в 7–8 классах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riel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A28E6C8350E954097B3F72735174AF5" ma:contentTypeVersion="1" ma:contentTypeDescription="Создание документа." ma:contentTypeScope="" ma:versionID="96fb774a6d93eac2bc0b600c2428057f">
  <xsd:schema xmlns:xsd="http://www.w3.org/2001/XMLSchema" xmlns:xs="http://www.w3.org/2001/XMLSchema" xmlns:p="http://schemas.microsoft.com/office/2006/metadata/properties" xmlns:ns2="134c83b0-daba-48ad-8a7d-75e8d548d543" targetNamespace="http://schemas.microsoft.com/office/2006/metadata/properties" ma:root="true" ma:fieldsID="a2f2ab80eb441aec93e1bfc7e6bf8f37" ns2:_="">
    <xsd:import namespace="134c83b0-daba-48ad-8a7d-75e8d548d54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4c83b0-daba-48ad-8a7d-75e8d548d54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34c83b0-daba-48ad-8a7d-75e8d548d543">Z7KFWENHHMJR-1270473416-184</_dlc_DocId>
    <_dlc_DocIdUrl xmlns="134c83b0-daba-48ad-8a7d-75e8d548d543">
      <Url>http://www.eduportal44.ru/Galich/dchool2galich/_layouts/15/DocIdRedir.aspx?ID=Z7KFWENHHMJR-1270473416-184</Url>
      <Description>Z7KFWENHHMJR-1270473416-184</Description>
    </_dlc_DocIdUrl>
  </documentManagement>
</p:properties>
</file>

<file path=customXml/itemProps1.xml><?xml version="1.0" encoding="utf-8"?>
<ds:datastoreItem xmlns:ds="http://schemas.openxmlformats.org/officeDocument/2006/customXml" ds:itemID="{3A863D8D-1862-4223-8DBA-0657108EAA32}"/>
</file>

<file path=customXml/itemProps2.xml><?xml version="1.0" encoding="utf-8"?>
<ds:datastoreItem xmlns:ds="http://schemas.openxmlformats.org/officeDocument/2006/customXml" ds:itemID="{B0B6D96D-6454-4199-9C88-D081A830E426}"/>
</file>

<file path=customXml/itemProps3.xml><?xml version="1.0" encoding="utf-8"?>
<ds:datastoreItem xmlns:ds="http://schemas.openxmlformats.org/officeDocument/2006/customXml" ds:itemID="{7219B016-AC62-4538-A265-C2F3E8086A9A}"/>
</file>

<file path=customXml/itemProps4.xml><?xml version="1.0" encoding="utf-8"?>
<ds:datastoreItem xmlns:ds="http://schemas.openxmlformats.org/officeDocument/2006/customXml" ds:itemID="{507BF467-0042-43A5-86AA-47E41B787895}"/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898</Words>
  <Application>Microsoft Office PowerPoint</Application>
  <PresentationFormat>Экран (4:3)</PresentationFormat>
  <Paragraphs>133</Paragraphs>
  <Slides>19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Ariel template</vt:lpstr>
      <vt:lpstr>Концепция развития географического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ВК</dc:creator>
  <cp:lastModifiedBy>ВК</cp:lastModifiedBy>
  <cp:revision>190</cp:revision>
  <dcterms:modified xsi:type="dcterms:W3CDTF">2019-04-21T17:13:41Z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0x0101009A28E6C8350E954097B3F72735174AF5</vt:lpwstr>
  </property>
  <property fmtid="{D5CDD505-2E9C-101B-9397-08002B2CF9AE}" pid="3" name="_dlc_DocIdItemGuid">
    <vt:lpwstr>ad132277-de9e-4a47-b543-39884544872e</vt:lpwstr>
  </property>
</Properties>
</file>