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2" r:id="rId3"/>
    <p:sldId id="260" r:id="rId4"/>
    <p:sldId id="286" r:id="rId5"/>
    <p:sldId id="292" r:id="rId6"/>
    <p:sldId id="261" r:id="rId7"/>
    <p:sldId id="287" r:id="rId8"/>
    <p:sldId id="288" r:id="rId9"/>
    <p:sldId id="289" r:id="rId10"/>
    <p:sldId id="264" r:id="rId11"/>
    <p:sldId id="290" r:id="rId12"/>
    <p:sldId id="266" r:id="rId13"/>
    <p:sldId id="267" r:id="rId14"/>
    <p:sldId id="291" r:id="rId15"/>
    <p:sldId id="268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E8C6B"/>
    <a:srgbClr val="99D5E3"/>
    <a:srgbClr val="C6FECD"/>
    <a:srgbClr val="06947C"/>
    <a:srgbClr val="09914A"/>
    <a:srgbClr val="0F2741"/>
    <a:srgbClr val="001736"/>
    <a:srgbClr val="003374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7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843CD307-23D0-4D0F-B50B-587018526EBD}"/>
    <pc:docChg chg="modSld">
      <pc:chgData name="Юлия Медведева" userId="1b34f1fd5bd9279c" providerId="Windows Live" clId="Web-{843CD307-23D0-4D0F-B50B-587018526EBD}" dt="2019-04-21T17:15:24.447" v="33" actId="20577"/>
      <pc:docMkLst>
        <pc:docMk/>
      </pc:docMkLst>
      <pc:sldChg chg="modSp">
        <pc:chgData name="Юлия Медведева" userId="1b34f1fd5bd9279c" providerId="Windows Live" clId="Web-{843CD307-23D0-4D0F-B50B-587018526EBD}" dt="2019-04-21T17:15:07.369" v="14" actId="20577"/>
        <pc:sldMkLst>
          <pc:docMk/>
          <pc:sldMk cId="0" sldId="286"/>
        </pc:sldMkLst>
        <pc:spChg chg="mod">
          <ac:chgData name="Юлия Медведева" userId="1b34f1fd5bd9279c" providerId="Windows Live" clId="Web-{843CD307-23D0-4D0F-B50B-587018526EBD}" dt="2019-04-21T17:15:07.369" v="14" actId="20577"/>
          <ac:spMkLst>
            <pc:docMk/>
            <pc:sldMk cId="0" sldId="286"/>
            <ac:spMk id="11" creationId="{00000000-0000-0000-0000-000000000000}"/>
          </ac:spMkLst>
        </pc:spChg>
      </pc:sldChg>
      <pc:sldChg chg="modSp">
        <pc:chgData name="Юлия Медведева" userId="1b34f1fd5bd9279c" providerId="Windows Live" clId="Web-{843CD307-23D0-4D0F-B50B-587018526EBD}" dt="2019-04-21T17:15:24.447" v="32" actId="20577"/>
        <pc:sldMkLst>
          <pc:docMk/>
          <pc:sldMk cId="0" sldId="292"/>
        </pc:sldMkLst>
        <pc:spChg chg="mod">
          <ac:chgData name="Юлия Медведева" userId="1b34f1fd5bd9279c" providerId="Windows Live" clId="Web-{843CD307-23D0-4D0F-B50B-587018526EBD}" dt="2019-04-21T17:15:24.447" v="32" actId="20577"/>
          <ac:spMkLst>
            <pc:docMk/>
            <pc:sldMk cId="0" sldId="292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27371750201721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4000" contrast="58000"/>
          </a:blip>
          <a:stretch>
            <a:fillRect/>
          </a:stretch>
        </p:blipFill>
        <p:spPr>
          <a:xfrm>
            <a:off x="54430" y="21772"/>
            <a:ext cx="7620000" cy="6781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2673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20234" y="2001496"/>
            <a:ext cx="4303533" cy="2855007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1_Lm1fv4femz8pXwE8CDYFX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8544" y="1778089"/>
            <a:ext cx="5638800" cy="3547745"/>
          </a:xfrm>
          <a:prstGeom prst="rect">
            <a:avLst/>
          </a:prstGeom>
        </p:spPr>
      </p:pic>
      <p:sp>
        <p:nvSpPr>
          <p:cNvPr id="15" name="Google Shape;111;p19"/>
          <p:cNvSpPr txBox="1">
            <a:spLocks noGrp="1"/>
          </p:cNvSpPr>
          <p:nvPr>
            <p:ph type="ctrTitle"/>
          </p:nvPr>
        </p:nvSpPr>
        <p:spPr>
          <a:xfrm>
            <a:off x="0" y="276414"/>
            <a:ext cx="8659091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800" b="1" dirty="0">
                <a:solidFill>
                  <a:srgbClr val="0E8C6B"/>
                </a:solidFill>
                <a:latin typeface="Arial" pitchFamily="34" charset="0"/>
                <a:cs typeface="Arial" pitchFamily="34" charset="0"/>
              </a:rPr>
              <a:t>Концепция преподавания предметной области</a:t>
            </a:r>
            <a:br>
              <a:rPr lang="ru-RU" sz="4800" b="1" dirty="0">
                <a:solidFill>
                  <a:srgbClr val="0E8C6B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rgbClr val="0E8C6B"/>
                </a:solidFill>
                <a:latin typeface="Arial" pitchFamily="34" charset="0"/>
                <a:cs typeface="Arial" pitchFamily="34" charset="0"/>
              </a:rPr>
              <a:t>«Технология»</a:t>
            </a:r>
            <a:endParaRPr sz="4800" b="1" dirty="0">
              <a:solidFill>
                <a:srgbClr val="0E8C6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26720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96240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nner1.jpg"/>
          <p:cNvPicPr>
            <a:picLocks noChangeAspect="1"/>
          </p:cNvPicPr>
          <p:nvPr/>
        </p:nvPicPr>
        <p:blipFill>
          <a:blip r:embed="rId2" cstate="print"/>
          <a:srcRect l="90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Google Shape;311;p41"/>
          <p:cNvSpPr/>
          <p:nvPr/>
        </p:nvSpPr>
        <p:spPr>
          <a:xfrm>
            <a:off x="4876800" y="4267200"/>
            <a:ext cx="4114800" cy="25146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4495800"/>
            <a:ext cx="3810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Ведущая форма учебной деятельности – проектная деятельность в полном цикле: от выделения проблемы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до внедрения результата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914400"/>
            <a:ext cx="8665029" cy="3277820"/>
          </a:xfrm>
          <a:prstGeom prst="rect">
            <a:avLst/>
          </a:prstGeom>
          <a:solidFill>
            <a:srgbClr val="99D5E3">
              <a:alpha val="74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1. Ответственное отношение к труду и навыки сотрудничества.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2. Способность решать изобретательские задачи; знакомство с историей развития технологий, традиционных ремесел, перспективных технологий; освоение их базовых элементов.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3. Знакомство с региональным рынком труда и опытом профессионального самоопределения.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4. Овладение опытом конструирования и проектирования.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5. Базовые навыки применения видов ручного инструмента (в том числе электрического) как ресурса для решения технологических задач, </a:t>
            </a:r>
            <a:br>
              <a:rPr lang="ru-RU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в том числе в быту.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4191000"/>
            <a:ext cx="4572000" cy="1366528"/>
          </a:xfrm>
          <a:prstGeom prst="rect">
            <a:avLst/>
          </a:prstGeom>
          <a:solidFill>
            <a:srgbClr val="99D5E3">
              <a:alpha val="73000"/>
            </a:srgbClr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6. умение использовать технологии </a:t>
            </a:r>
          </a:p>
          <a:p>
            <a:pPr>
              <a:lnSpc>
                <a:spcPct val="11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программирования, обработки </a:t>
            </a:r>
            <a:br>
              <a:rPr lang="ru-RU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и анализа больших массивов данных </a:t>
            </a:r>
            <a:br>
              <a:rPr lang="ru-RU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и машинного обучения.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76200"/>
            <a:ext cx="7186612" cy="729430"/>
          </a:xfrm>
          <a:prstGeom prst="rect">
            <a:avLst/>
          </a:prstGeom>
          <a:solidFill>
            <a:srgbClr val="99D5E3">
              <a:alpha val="74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latin typeface="Arial" pitchFamily="34" charset="0"/>
                <a:ea typeface="Calibri"/>
                <a:cs typeface="Arial" pitchFamily="34" charset="0"/>
              </a:rPr>
              <a:t>Приоритетные результаты</a:t>
            </a:r>
          </a:p>
        </p:txBody>
      </p:sp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3622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le-teacher-with-blackboard-vector-3152514.jpg"/>
          <p:cNvPicPr>
            <a:picLocks noChangeAspect="1"/>
          </p:cNvPicPr>
          <p:nvPr/>
        </p:nvPicPr>
        <p:blipFill>
          <a:blip r:embed="rId2" cstate="print"/>
          <a:srcRect r="2035" b="7778"/>
          <a:stretch>
            <a:fillRect/>
          </a:stretch>
        </p:blipFill>
        <p:spPr>
          <a:xfrm>
            <a:off x="6248400" y="990600"/>
            <a:ext cx="2774187" cy="3341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1" y="0"/>
            <a:ext cx="88391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Arial" pitchFamily="34" charset="0"/>
                <a:ea typeface="Calibri"/>
                <a:cs typeface="Arial" pitchFamily="34" charset="0"/>
              </a:rPr>
              <a:t>Для эффективной реализации задач необходимо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4495800"/>
            <a:ext cx="869389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Использовать ресурсы организаций допобразования, детских технопарков «</a:t>
            </a:r>
            <a:r>
              <a:rPr lang="ru-RU" b="1" dirty="0" err="1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Кванториумы</a:t>
            </a: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», центров молодежного творчества, музеев, государственных и частных корпораций, их образовательных программ. Эти ресурсы используют для апробации модулей учебного предмета «Технология» </a:t>
            </a:r>
          </a:p>
        </p:txBody>
      </p:sp>
      <p:pic>
        <p:nvPicPr>
          <p:cNvPr id="10" name="Содержимое 3" descr="klipart-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6624116" cy="3349383"/>
          </a:xfrm>
        </p:spPr>
      </p:pic>
      <p:sp>
        <p:nvSpPr>
          <p:cNvPr id="11" name="Прямоугольник 10"/>
          <p:cNvSpPr/>
          <p:nvPr/>
        </p:nvSpPr>
        <p:spPr>
          <a:xfrm>
            <a:off x="536797" y="1524000"/>
            <a:ext cx="542028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     – Адаптировать ФГОС общего образования и примерные ООП целям и задачам предметной области «Технология», предусматривая вариативность ее освоения.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Предоставить ученикам возможность использовать цифровые инструменты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сервисы в работе на всех предметах, включая процедуры ГИА.</a:t>
            </a: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814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3528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01577_html_m70264ca7.png"/>
          <p:cNvPicPr>
            <a:picLocks noChangeAspect="1"/>
          </p:cNvPicPr>
          <p:nvPr/>
        </p:nvPicPr>
        <p:blipFill>
          <a:blip r:embed="rId2" cstate="print"/>
          <a:srcRect l="3334" b="2398"/>
          <a:stretch>
            <a:fillRect/>
          </a:stretch>
        </p:blipFill>
        <p:spPr>
          <a:xfrm rot="20488596">
            <a:off x="3609179" y="553678"/>
            <a:ext cx="6493001" cy="6364294"/>
          </a:xfrm>
          <a:prstGeom prst="rect">
            <a:avLst/>
          </a:prstGeom>
        </p:spPr>
      </p:pic>
      <p:pic>
        <p:nvPicPr>
          <p:cNvPr id="10" name="Рисунок 9" descr="59b5bf0d6dbe923c39853e1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61" r="24005" b="28772"/>
          <a:stretch>
            <a:fillRect/>
          </a:stretch>
        </p:blipFill>
        <p:spPr>
          <a:xfrm>
            <a:off x="304800" y="1655617"/>
            <a:ext cx="4142510" cy="3207327"/>
          </a:xfrm>
          <a:prstGeom prst="rect">
            <a:avLst/>
          </a:prstGeom>
        </p:spPr>
      </p:pic>
      <p:pic>
        <p:nvPicPr>
          <p:cNvPr id="5" name="Рисунок 4" descr="emoc_sfera.jpg"/>
          <p:cNvPicPr>
            <a:picLocks noChangeAspect="1"/>
          </p:cNvPicPr>
          <p:nvPr/>
        </p:nvPicPr>
        <p:blipFill>
          <a:blip r:embed="rId4" cstate="print"/>
          <a:srcRect b="688"/>
          <a:stretch>
            <a:fillRect/>
          </a:stretch>
        </p:blipFill>
        <p:spPr>
          <a:xfrm>
            <a:off x="1066800" y="4572000"/>
            <a:ext cx="2618510" cy="22940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76200" y="0"/>
            <a:ext cx="91440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Что отражает Концепция </a:t>
            </a:r>
            <a:b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в начальном образовании</a:t>
            </a:r>
            <a:endParaRPr lang="ru-RU" sz="3400" dirty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752600"/>
            <a:ext cx="4441378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Предметная область «Технология»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проектная деятельность обеспечат: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Развитие творческого потенциала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детей и изобретательства;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Формирование технологического мышления;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Создание образовательной среды, которая позволяет приобрести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компетенции, необходимые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для развития, проектной деятельности.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5240" y="3005394"/>
            <a:ext cx="432163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Применение ИКТ при изучении всех предметов, включая компьютерный дизайн, видеосъемку, анализ данных;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Основы программирования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для виртуальных моделей;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Проектирование устройств для учебных исследований при изучении предмета «Окружающий мир».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Организация экскурсий, где ученики знакомятся с трудовыми процессами, технологической оснащенностью общества.</a:t>
            </a:r>
            <a:endParaRPr lang="ru-RU" sz="1500" b="1" dirty="0"/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6172200"/>
            <a:ext cx="1300033" cy="3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7297" y="6601339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791200" y="1447800"/>
            <a:ext cx="309352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Технологическое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образование включает: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25093" y="2212166"/>
            <a:ext cx="4209799" cy="86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Знакомство с технологиями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прошлых эпох, с промыслами </a:t>
            </a:r>
            <a:b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народов России;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ity-vector-blue-2x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32000" contrast="67000"/>
          </a:blip>
          <a:srcRect l="519"/>
          <a:stretch>
            <a:fillRect/>
          </a:stretch>
        </p:blipFill>
        <p:spPr>
          <a:xfrm>
            <a:off x="0" y="3748004"/>
            <a:ext cx="9096500" cy="2894934"/>
          </a:xfrm>
          <a:prstGeom prst="rect">
            <a:avLst/>
          </a:prstGeom>
        </p:spPr>
      </p:pic>
      <p:pic>
        <p:nvPicPr>
          <p:cNvPr id="11" name="Рисунок 10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6000"/>
          </a:blip>
          <a:stretch>
            <a:fillRect/>
          </a:stretch>
        </p:blipFill>
        <p:spPr>
          <a:xfrm>
            <a:off x="152399" y="1295399"/>
            <a:ext cx="8465127" cy="2528455"/>
          </a:xfrm>
          <a:prstGeom prst="rect">
            <a:avLst/>
          </a:prstGeom>
        </p:spPr>
      </p:pic>
      <p:pic>
        <p:nvPicPr>
          <p:cNvPr id="12" name="Рисунок 11" descr="logo-emblem-symbol-bookmark-png-free-72049.png"/>
          <p:cNvPicPr>
            <a:picLocks noChangeAspect="1"/>
          </p:cNvPicPr>
          <p:nvPr/>
        </p:nvPicPr>
        <p:blipFill>
          <a:blip r:embed="rId4" cstate="print"/>
          <a:srcRect r="-896" b="-10155"/>
          <a:stretch>
            <a:fillRect/>
          </a:stretch>
        </p:blipFill>
        <p:spPr>
          <a:xfrm>
            <a:off x="179118" y="3308261"/>
            <a:ext cx="8736282" cy="4090066"/>
          </a:xfrm>
          <a:prstGeom prst="rect">
            <a:avLst/>
          </a:prstGeom>
        </p:spPr>
      </p:pic>
      <p:pic>
        <p:nvPicPr>
          <p:cNvPr id="7" name="Рисунок 6" descr="1d6f98fa84822aca81117140fb85f960.png"/>
          <p:cNvPicPr>
            <a:picLocks noChangeAspect="1"/>
          </p:cNvPicPr>
          <p:nvPr/>
        </p:nvPicPr>
        <p:blipFill>
          <a:blip r:embed="rId5" cstate="print"/>
          <a:srcRect l="29683" r="27936"/>
          <a:stretch>
            <a:fillRect/>
          </a:stretch>
        </p:blipFill>
        <p:spPr>
          <a:xfrm>
            <a:off x="7162800" y="1905000"/>
            <a:ext cx="2209800" cy="52141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2000" y="0"/>
            <a:ext cx="83820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Что отражает Концепция </a:t>
            </a:r>
            <a:b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в основном образовании</a:t>
            </a:r>
            <a:endParaRPr lang="ru-RU" sz="3400" dirty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3581400"/>
            <a:ext cx="773677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освоение рукотворного мира в форме его воссоздания,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понимания его проблем через создание учебных моделей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(реальных и виртуальных);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формирование информационной и коммуникативной компетентностей, командной работы; инициативности и др.;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знакомство с технологиями  в экономике территории проживания учеников, с миром профессий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9046" y="1454779"/>
            <a:ext cx="818379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Изготовление объектов, которые знакомят с профессиональными компетенциями; ежегодное практическое знакомство с 3–4 видами профессиональной деятельности из разных сфер и более углубленно – с одним видом деятельности через интеграцию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с практиками, реализованными в движении Ворлдскиллс;</a:t>
            </a:r>
          </a:p>
        </p:txBody>
      </p:sp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04800"/>
            <a:ext cx="1300033" cy="3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762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here-poster-brochure-flyer-paper-astronomy-globe-outer-space-pla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1" y="396161"/>
            <a:ext cx="8294914" cy="6197851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Концепция 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в основном образовании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Учебный предмет «Технология»  отражает особенности направлений: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Компьютерное черчение, промышленный дизайн;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3D-моделирование, прототипирование;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технологии цифрового производства в области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обработки материалов;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нанотехнологии;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робототехника и системы автоматического управления;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технологии электротехники и электроэнергетики;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строительство; транспорт; </a:t>
            </a:r>
            <a:r>
              <a:rPr lang="ru-RU" sz="17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агро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- и биотехнологии;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обработка пищевых продуктов;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технологии умного дома и интернета вещей;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СМИ, реклама, маркетинг.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Все перечисленные направления должны быть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разработаны с учетом общемировых стандартов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(на основе стандартов Ворлдскиллс)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специфики и потребностей региона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5123514" cy="513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1300033" cy="3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96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4339"/>
            <a:ext cx="914399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Концепция в среднем образовании</a:t>
            </a:r>
            <a:endParaRPr lang="ru-RU" sz="3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" name="Рисунок 9" descr="speech-bubble-vector-png-7.png"/>
          <p:cNvPicPr>
            <a:picLocks noChangeAspect="1"/>
          </p:cNvPicPr>
          <p:nvPr/>
        </p:nvPicPr>
        <p:blipFill>
          <a:blip r:embed="rId2" cstate="print">
            <a:lum bright="13000"/>
          </a:blip>
          <a:stretch>
            <a:fillRect/>
          </a:stretch>
        </p:blipFill>
        <p:spPr>
          <a:xfrm>
            <a:off x="245905" y="653247"/>
            <a:ext cx="5982311" cy="32852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369631">
            <a:off x="596633" y="1097628"/>
            <a:ext cx="554215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У учеников есть возможность одновременно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с получением СОО пройти </a:t>
            </a:r>
            <a:r>
              <a:rPr lang="ru-RU" sz="1600" b="1" dirty="0" err="1">
                <a:latin typeface="Arial" pitchFamily="34" charset="0"/>
                <a:ea typeface="Calibri"/>
                <a:cs typeface="Arial" pitchFamily="34" charset="0"/>
              </a:rPr>
              <a:t>профобучение</a:t>
            </a: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освоить отдельные модули СПО и ВПО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в соответствии с выбранными профессиями,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основы предпринимательства, в том числе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с использованием инфраструктуры ОО профобразования и высшего образования</a:t>
            </a:r>
          </a:p>
        </p:txBody>
      </p:sp>
      <p:pic>
        <p:nvPicPr>
          <p:cNvPr id="13" name="Рисунок 12" descr="speech-bubble-vector-png-7.png"/>
          <p:cNvPicPr>
            <a:picLocks noChangeAspect="1"/>
          </p:cNvPicPr>
          <p:nvPr/>
        </p:nvPicPr>
        <p:blipFill>
          <a:blip r:embed="rId2" cstate="print">
            <a:lum bright="13000"/>
          </a:blip>
          <a:stretch>
            <a:fillRect/>
          </a:stretch>
        </p:blipFill>
        <p:spPr>
          <a:xfrm>
            <a:off x="2057400" y="3124200"/>
            <a:ext cx="5982311" cy="35544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1407465">
            <a:off x="2433154" y="3614122"/>
            <a:ext cx="510054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Разработка модулей на основе компетенций Ворлдскиллс . Из разнообразия модулей для рабочей программы предмета «Технология» могут быть выбраны те, которые наиболее востребованы для региона.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В партнерстве с СПО можно использовать практику демонстрационного экзамена, применяемую в </a:t>
            </a:r>
            <a:r>
              <a:rPr lang="ru-RU" sz="1600" b="1" dirty="0" err="1">
                <a:latin typeface="Arial" pitchFamily="34" charset="0"/>
                <a:ea typeface="Calibri"/>
                <a:cs typeface="Arial" pitchFamily="34" charset="0"/>
              </a:rPr>
              <a:t>Ворлдскиллс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5" name="Содержимое 5" descr="47A58PICP9d5e426p25M4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533400"/>
            <a:ext cx="2971801" cy="2971801"/>
          </a:xfrm>
          <a:prstGeom prst="rect">
            <a:avLst/>
          </a:prstGeom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73" y="4779818"/>
            <a:ext cx="1300033" cy="3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073" y="4551218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ity-vector-blue-2x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32000" contrast="67000"/>
          </a:blip>
          <a:srcRect l="519"/>
          <a:stretch>
            <a:fillRect/>
          </a:stretch>
        </p:blipFill>
        <p:spPr>
          <a:xfrm>
            <a:off x="0" y="3192818"/>
            <a:ext cx="9096500" cy="289493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83568" y="1129968"/>
            <a:ext cx="79928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9914A"/>
                </a:solidFill>
              </a:rPr>
              <a:t>Информация из </a:t>
            </a:r>
            <a:r>
              <a:rPr lang="ru-RU" sz="2000" b="1" dirty="0">
                <a:solidFill>
                  <a:schemeClr val="accent2"/>
                </a:solidFill>
              </a:rPr>
              <a:t>Концепции преподавания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предметной области «Технология» </a:t>
            </a:r>
            <a:br>
              <a:rPr lang="ru-RU" sz="2000" b="1" dirty="0">
                <a:solidFill>
                  <a:srgbClr val="09914A"/>
                </a:solidFill>
              </a:rPr>
            </a:br>
            <a:r>
              <a:rPr lang="ru-RU" sz="2000" b="1" dirty="0">
                <a:solidFill>
                  <a:srgbClr val="09914A"/>
                </a:solidFill>
              </a:rPr>
              <a:t>в образовательных организациях РФ, реализующих основные общеобразовательные программы </a:t>
            </a:r>
            <a:r>
              <a:rPr lang="en-US" sz="2000" b="1" dirty="0">
                <a:solidFill>
                  <a:schemeClr val="accent2"/>
                </a:solidFill>
              </a:rPr>
              <a:t>https://docs.edu.gov.ru/document/c4d7feb359d9563f114aea8106c9a2aa</a:t>
            </a:r>
            <a:endParaRPr lang="ru-RU" sz="2000" dirty="0">
              <a:solidFill>
                <a:schemeClr val="accent2"/>
              </a:solidFill>
            </a:endParaRPr>
          </a:p>
          <a:p>
            <a:r>
              <a:rPr lang="ru-RU" sz="2000" dirty="0">
                <a:solidFill>
                  <a:srgbClr val="09914A"/>
                </a:solidFill>
              </a:rPr>
              <a:t> </a:t>
            </a:r>
            <a:endParaRPr lang="ru-RU" sz="2000" b="1" dirty="0">
              <a:solidFill>
                <a:srgbClr val="09914A"/>
              </a:solidFill>
            </a:endParaRP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Шаблон с </a:t>
            </a:r>
            <a:r>
              <a:rPr lang="en-US" sz="2000" b="1" dirty="0">
                <a:solidFill>
                  <a:schemeClr val="accent2"/>
                </a:solidFill>
              </a:rPr>
              <a:t>fppt.com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569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использованы</a:t>
            </a:r>
          </a:p>
        </p:txBody>
      </p:sp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641" y="3779120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212976"/>
            <a:ext cx="1241816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311;p41"/>
          <p:cNvSpPr/>
          <p:nvPr/>
        </p:nvSpPr>
        <p:spPr>
          <a:xfrm>
            <a:off x="534110" y="3277895"/>
            <a:ext cx="3893874" cy="303142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4291" y="3255818"/>
            <a:ext cx="3064258" cy="456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lack_School_Board_PNG_Picture.png"/>
          <p:cNvPicPr>
            <a:picLocks noChangeAspect="1"/>
          </p:cNvPicPr>
          <p:nvPr/>
        </p:nvPicPr>
        <p:blipFill>
          <a:blip r:embed="rId2" cstate="print"/>
          <a:srcRect l="3095" t="3419"/>
          <a:stretch>
            <a:fillRect/>
          </a:stretch>
        </p:blipFill>
        <p:spPr>
          <a:xfrm>
            <a:off x="1" y="691797"/>
            <a:ext cx="9656618" cy="6399754"/>
          </a:xfrm>
          <a:prstGeom prst="rect">
            <a:avLst/>
          </a:prstGeom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1000"/>
            <a:ext cx="1514395" cy="4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410" y="112823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695200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itchFamily="34" charset="0"/>
                <a:ea typeface="Calibri"/>
                <a:cs typeface="Arial" pitchFamily="34" charset="0"/>
              </a:rPr>
              <a:t>Как модернизировать </a:t>
            </a:r>
            <a:br>
              <a:rPr lang="ru-RU" sz="28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ea typeface="Calibri"/>
                <a:cs typeface="Arial" pitchFamily="34" charset="0"/>
              </a:rPr>
              <a:t>материально-информационную среду общего образования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2016" y="2149333"/>
            <a:ext cx="6335486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Будут разработаны и апробированы: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1. УМК для учебного предмета «Технология»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межпредметной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проектной деятельности.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2. Перечень оборудования с учетом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Ворлдскиллс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3. Рекомендации по формированию функциональных зон образовательной деятельности предметной области «Технология»: проектная, производственная, сборочная.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Освоение учебного предмета «Технология»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может осуществляться в ОО и в организациях-партнерах,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в том числе в модели учебно-производственных комбинатов  и технопарков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mage-dig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944" y="5127171"/>
            <a:ext cx="1666886" cy="1730829"/>
          </a:xfrm>
          <a:prstGeom prst="rect">
            <a:avLst/>
          </a:prstGeom>
        </p:spPr>
      </p:pic>
      <p:pic>
        <p:nvPicPr>
          <p:cNvPr id="8" name="Рисунок 7" descr="abstract-building-1024x1024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9000" contrast="44000"/>
          </a:blip>
          <a:stretch>
            <a:fillRect/>
          </a:stretch>
        </p:blipFill>
        <p:spPr>
          <a:xfrm>
            <a:off x="22303" y="1029895"/>
            <a:ext cx="3482898" cy="3482898"/>
          </a:xfrm>
          <a:prstGeom prst="rect">
            <a:avLst/>
          </a:prstGeom>
        </p:spPr>
      </p:pic>
      <p:sp>
        <p:nvSpPr>
          <p:cNvPr id="6" name="Google Shape;111;p19"/>
          <p:cNvSpPr txBox="1">
            <a:spLocks/>
          </p:cNvSpPr>
          <p:nvPr/>
        </p:nvSpPr>
        <p:spPr>
          <a:xfrm>
            <a:off x="0" y="76200"/>
            <a:ext cx="9144000" cy="5509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и задачи Концепции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762000"/>
            <a:ext cx="66294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Цель: </a:t>
            </a: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создать условия для формирования технологической грамотности, критического и </a:t>
            </a:r>
            <a:r>
              <a:rPr lang="ru-RU" sz="1600" b="1" dirty="0" err="1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креативного</a:t>
            </a: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мышления, глобальных компетенций, необходимых для перехода к новым приоритетам научно-технологического развития РФ.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37460" y="2020909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– Создать систему преемственного технологического образования на всех уровнях общего образования.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391" y="3975528"/>
            <a:ext cx="225254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– Модернизировать содержание, методики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и технологии преподавания предметной области «Технология».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57248" y="3976064"/>
            <a:ext cx="23863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– Сформировать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у учеников культуру проектной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и исследовательской деятельности.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8763" y="3965176"/>
            <a:ext cx="302198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– Изучить элементы традиционных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и наиболее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перспективных технологических направлений.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02267" y="3977331"/>
            <a:ext cx="18417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Расширить олимпиады НТИ.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8972" y="3249342"/>
            <a:ext cx="404948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Популяризировать передовые практики обучения.</a:t>
            </a:r>
          </a:p>
        </p:txBody>
      </p:sp>
      <p:pic>
        <p:nvPicPr>
          <p:cNvPr id="19" name="Рисунок 18" descr="interesnoe-metal-detector-l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2819400"/>
            <a:ext cx="1170878" cy="1170878"/>
          </a:xfrm>
          <a:prstGeom prst="rect">
            <a:avLst/>
          </a:prstGeom>
        </p:spPr>
      </p:pic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390" y="3163777"/>
            <a:ext cx="1514395" cy="4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8956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5943600" cy="7730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unktsii-5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4000"/>
          </a:blip>
          <a:srcRect l="4793"/>
          <a:stretch>
            <a:fillRect/>
          </a:stretch>
        </p:blipFill>
        <p:spPr>
          <a:xfrm flipH="1">
            <a:off x="5943600" y="1066800"/>
            <a:ext cx="3242966" cy="27088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" y="1066800"/>
            <a:ext cx="5780317" cy="55753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Использовать проектный метод в урочной </a:t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и внеурочной деятельности, </a:t>
            </a:r>
            <a:r>
              <a:rPr lang="ru-RU" sz="2000" dirty="0" err="1">
                <a:solidFill>
                  <a:srgbClr val="06947C"/>
                </a:solidFill>
                <a:latin typeface="Arial"/>
                <a:ea typeface="Calibri"/>
                <a:cs typeface="Arial"/>
              </a:rPr>
              <a:t>допобразовании</a:t>
            </a: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.</a:t>
            </a:r>
            <a:endParaRPr lang="ru-RU" sz="2000" dirty="0">
              <a:solidFill>
                <a:srgbClr val="06947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Сформировать ключевые навыки в сфере ИКТ  в рамках предметов «Технология» и «Информатика» и использовать их в других учебных предметах.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/>
                <a:ea typeface="Calibri"/>
                <a:cs typeface="Arial"/>
              </a:rPr>
              <a:t>– Создать системы, чтобы выявлять таланты, </a:t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latin typeface="Arial"/>
                <a:ea typeface="Calibri"/>
                <a:cs typeface="Arial"/>
              </a:rPr>
              <a:t>продвигать учеников, которые обладают высокой мотивацией и способностями в сфере материального и социального конструирования, включая инженерно-технологическое направление и ИКТ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152400"/>
            <a:ext cx="4937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>
                <a:latin typeface="Arial" pitchFamily="34" charset="0"/>
                <a:ea typeface="+mj-ea"/>
                <a:cs typeface="Arial" pitchFamily="34" charset="0"/>
              </a:rPr>
              <a:t>Задачи Концепции</a:t>
            </a:r>
          </a:p>
        </p:txBody>
      </p:sp>
      <p:pic>
        <p:nvPicPr>
          <p:cNvPr id="15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5000"/>
          </a:blip>
          <a:srcRect t="66398" r="54802"/>
          <a:stretch>
            <a:fillRect/>
          </a:stretch>
        </p:blipFill>
        <p:spPr>
          <a:xfrm>
            <a:off x="6096000" y="4038600"/>
            <a:ext cx="2968834" cy="2011903"/>
          </a:xfrm>
        </p:spPr>
      </p:pic>
      <p:sp>
        <p:nvSpPr>
          <p:cNvPr id="16" name="Прямоугольник 15"/>
          <p:cNvSpPr/>
          <p:nvPr/>
        </p:nvSpPr>
        <p:spPr>
          <a:xfrm>
            <a:off x="5950404" y="4222417"/>
            <a:ext cx="312234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Стимулировать использование разных форм технологического образования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04800"/>
            <a:ext cx="1514395" cy="4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7010" y="36623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5943600" cy="7730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unktsii-5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4000"/>
          </a:blip>
          <a:srcRect l="4793"/>
          <a:stretch>
            <a:fillRect/>
          </a:stretch>
        </p:blipFill>
        <p:spPr>
          <a:xfrm flipH="1">
            <a:off x="5714999" y="1100152"/>
            <a:ext cx="3429003" cy="28642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2400" y="685800"/>
            <a:ext cx="5780317" cy="60939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Организовать участие в чемпионатах юниоров и демонстрационных экзаменах</a:t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по стандартам Ворлдскиллс, учет достижений учеников в системе «Паспорт компетенций».</a:t>
            </a:r>
            <a:endParaRPr lang="ru-RU" sz="2000" dirty="0">
              <a:solidFill>
                <a:srgbClr val="06947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Поддержать лидеров технологического образования (организаций, коллективов, отдельных </a:t>
            </a:r>
            <a:r>
              <a:rPr lang="ru-RU" sz="2000" dirty="0" err="1">
                <a:solidFill>
                  <a:srgbClr val="06947C"/>
                </a:solidFill>
                <a:latin typeface="Arial"/>
                <a:ea typeface="Calibri"/>
                <a:cs typeface="Arial"/>
              </a:rPr>
              <a:t>педработников</a:t>
            </a: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).</a:t>
            </a:r>
            <a:endParaRPr lang="ru-RU" sz="2000" dirty="0">
              <a:solidFill>
                <a:srgbClr val="06947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>– Сформировать открытый интернет-банк модулей </a:t>
            </a:r>
            <a:r>
              <a:rPr lang="ru-RU" sz="2000" dirty="0" err="1">
                <a:latin typeface="Arial" pitchFamily="34" charset="0"/>
                <a:ea typeface="Calibri"/>
                <a:cs typeface="Arial" pitchFamily="34" charset="0"/>
              </a:rPr>
              <a:t>техобразования</a:t>
            </a: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>, которые создают лидеры технологического образования разных регионов. Банк нужен для выбора модулей, когда ОО разрабатывает рабочие программы </a:t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>по предметной области «Технология»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3485" y="32658"/>
            <a:ext cx="4937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>
                <a:latin typeface="Arial" pitchFamily="34" charset="0"/>
                <a:ea typeface="+mj-ea"/>
                <a:cs typeface="Arial" pitchFamily="34" charset="0"/>
              </a:rPr>
              <a:t>Задачи Концепции</a:t>
            </a:r>
          </a:p>
        </p:txBody>
      </p:sp>
      <p:pic>
        <p:nvPicPr>
          <p:cNvPr id="15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5000"/>
          </a:blip>
          <a:srcRect t="66398" r="54802"/>
          <a:stretch>
            <a:fillRect/>
          </a:stretch>
        </p:blipFill>
        <p:spPr>
          <a:xfrm>
            <a:off x="5936796" y="4235783"/>
            <a:ext cx="2968834" cy="2011903"/>
          </a:xfrm>
        </p:spPr>
      </p:pic>
      <p:sp>
        <p:nvSpPr>
          <p:cNvPr id="16" name="Прямоугольник 15"/>
          <p:cNvSpPr/>
          <p:nvPr/>
        </p:nvSpPr>
        <p:spPr>
          <a:xfrm>
            <a:off x="5791200" y="4419600"/>
            <a:ext cx="312234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Стимулировать использование разных форм технологического образования</a:t>
            </a:r>
          </a:p>
        </p:txBody>
      </p:sp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04800"/>
            <a:ext cx="1514395" cy="41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7010" y="36623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" y="3172691"/>
            <a:ext cx="5181600" cy="37615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3b1b170-3775-42d8-9f37-2d15d502cf0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8305800" cy="5530208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17" y="122704"/>
            <a:ext cx="971455" cy="2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50" y="6133171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00997" y="34041"/>
            <a:ext cx="7557326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itchFamily="34" charset="0"/>
                <a:ea typeface="Calibri"/>
                <a:cs typeface="Arial" pitchFamily="34" charset="0"/>
              </a:rPr>
              <a:t>Поддержка технологического творчества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295400"/>
            <a:ext cx="76962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Создать условия, чтобы ученики построили карьеру в области науки.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Формировать систему научно-технического творчества молодежи, включая систему оценивания индивидуальных достижений.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Оценивать результаты проектной деятельности с участием известных изобретателей, ученых, бизнесменов, чтобы популяризировать технологическое образование.</a:t>
            </a:r>
          </a:p>
        </p:txBody>
      </p:sp>
      <p:pic>
        <p:nvPicPr>
          <p:cNvPr id="17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46251" t="33823" b="49288"/>
          <a:stretch>
            <a:fillRect/>
          </a:stretch>
        </p:blipFill>
        <p:spPr>
          <a:xfrm>
            <a:off x="-457200" y="381000"/>
            <a:ext cx="5508170" cy="907499"/>
          </a:xfrm>
        </p:spPr>
      </p:pic>
      <p:sp>
        <p:nvSpPr>
          <p:cNvPr id="18" name="Прямоугольник 17"/>
          <p:cNvSpPr/>
          <p:nvPr/>
        </p:nvSpPr>
        <p:spPr>
          <a:xfrm>
            <a:off x="533401" y="740231"/>
            <a:ext cx="403251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Выявить талантливую молодежь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5000" y="3048000"/>
            <a:ext cx="689437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Дать возможность ученикам демонстрировать проекты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в ходе открытых презентаций, в </a:t>
            </a:r>
            <a:r>
              <a:rPr lang="ru-RU" sz="1600" b="1" dirty="0" err="1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соцсетях</a:t>
            </a: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и на </a:t>
            </a:r>
            <a:r>
              <a:rPr lang="ru-RU" sz="1600" b="1" dirty="0" err="1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спецпорталах</a:t>
            </a: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Модернизировать содержание </a:t>
            </a:r>
            <a:r>
              <a:rPr lang="ru-RU" sz="1600" b="1" dirty="0" err="1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ВсОШ</a:t>
            </a: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по предметной области «Технология» и ввести больше номинаций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по перспективным технологическим направлениям.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Преобразовать </a:t>
            </a:r>
            <a:r>
              <a:rPr lang="ru-RU" sz="1600" b="1" dirty="0" err="1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ВсОШ</a:t>
            </a: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 по технологии  с использованием опыта Ворлдскиллс в конкурс выполнения заданий,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который выявляет способности формулировать прикладные задачи и проектировать их решения</a:t>
            </a:r>
          </a:p>
        </p:txBody>
      </p:sp>
      <p:pic>
        <p:nvPicPr>
          <p:cNvPr id="5" name="Рисунок 4" descr="bcf00d4bffd4478290365efcadf3b56c.png"/>
          <p:cNvPicPr>
            <a:picLocks noChangeAspect="1"/>
          </p:cNvPicPr>
          <p:nvPr/>
        </p:nvPicPr>
        <p:blipFill>
          <a:blip r:embed="rId6" cstate="print"/>
          <a:srcRect l="16085" b="49818"/>
          <a:stretch>
            <a:fillRect/>
          </a:stretch>
        </p:blipFill>
        <p:spPr>
          <a:xfrm>
            <a:off x="-200718" y="3934690"/>
            <a:ext cx="2555189" cy="29233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therboard-1525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9486" y="718459"/>
            <a:ext cx="8588827" cy="4611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Ввести командный формат соревнований, в том числе инженерный, который позволяет осваивать основы разделения труда, принципы командной работы, основы деловой этики.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Создать всероссийский конкурс профессиональных компетенций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на основе Ворлдскиллс среди учеников.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Расширить сеть региональных модельных центров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допобразования, а также создать центры выявления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и поддержки одаренных детей, в том числе на базе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ведущих ОО, с учетом опыта Образовательного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Фонда «Талант и успех» и федеральной сети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детских технопарков «Кванториум».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8652" y="34041"/>
            <a:ext cx="7557326" cy="545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Поддержка технологического творчества</a:t>
            </a:r>
            <a:endParaRPr lang="ru-RU" sz="2800" dirty="0">
              <a:solidFill>
                <a:sysClr val="windowText" lastClr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7" name="Рисунок 6" descr="91b907373ba6a8f4f4f4f75f420b2316.png"/>
          <p:cNvPicPr>
            <a:picLocks noChangeAspect="1"/>
          </p:cNvPicPr>
          <p:nvPr/>
        </p:nvPicPr>
        <p:blipFill>
          <a:blip r:embed="rId3" cstate="print"/>
          <a:srcRect l="19524" t="1711" r="18889" b="12892"/>
          <a:stretch>
            <a:fillRect/>
          </a:stretch>
        </p:blipFill>
        <p:spPr>
          <a:xfrm>
            <a:off x="5957455" y="2439543"/>
            <a:ext cx="3186545" cy="4418457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7803" y="6305787"/>
            <a:ext cx="971455" cy="2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4081" y="6618512"/>
            <a:ext cx="122822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lock3-item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515" y="5228361"/>
            <a:ext cx="1915885" cy="16296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5410200" y="1752600"/>
            <a:ext cx="1752603" cy="1393695"/>
          </a:xfrm>
          <a:prstGeom prst="rect">
            <a:avLst/>
          </a:prstGeom>
        </p:spPr>
      </p:pic>
      <p:pic>
        <p:nvPicPr>
          <p:cNvPr id="7" name="Содержимое 3" descr="fa029d295bd0cc32279ddebcfa6dcb85.jpg"/>
          <p:cNvPicPr>
            <a:picLocks noChangeAspect="1"/>
          </p:cNvPicPr>
          <p:nvPr/>
        </p:nvPicPr>
        <p:blipFill>
          <a:blip r:embed="rId3" cstate="print">
            <a:lum bright="4000"/>
          </a:blip>
          <a:srcRect l="2825"/>
          <a:stretch>
            <a:fillRect/>
          </a:stretch>
        </p:blipFill>
        <p:spPr>
          <a:xfrm>
            <a:off x="7497122" y="914399"/>
            <a:ext cx="1603334" cy="48706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914400"/>
            <a:ext cx="6749141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Включить задачи посредством: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6223" y="131020"/>
            <a:ext cx="717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ea typeface="Calibri"/>
                <a:cs typeface="Arial" pitchFamily="34" charset="0"/>
              </a:rPr>
              <a:t>Механизм реализации Концепции </a:t>
            </a:r>
            <a:endParaRPr lang="ru-RU" sz="3200" dirty="0"/>
          </a:p>
        </p:txBody>
      </p:sp>
      <p:pic>
        <p:nvPicPr>
          <p:cNvPr id="8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289932" y="1118842"/>
            <a:ext cx="2310132" cy="2250482"/>
          </a:xfrm>
        </p:spPr>
      </p:pic>
      <p:pic>
        <p:nvPicPr>
          <p:cNvPr id="15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2572219" y="1115126"/>
            <a:ext cx="2833998" cy="2265349"/>
          </a:xfrm>
          <a:prstGeom prst="rect">
            <a:avLst/>
          </a:prstGeom>
        </p:spPr>
      </p:pic>
      <p:pic>
        <p:nvPicPr>
          <p:cNvPr id="16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609600" y="3200400"/>
            <a:ext cx="3213144" cy="22430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3744" y="1252569"/>
            <a:ext cx="2168912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мероприятий целевых федеральных 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региональных программ;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6602" y="3432655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разработки нормативных 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методических документов; регламентирующих данную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предметную область;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57006" y="1263486"/>
            <a:ext cx="30395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программ развития отдельных ОО, финансируемых 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за счет средств федерального бюджета; </a:t>
            </a:r>
          </a:p>
        </p:txBody>
      </p:sp>
      <p:pic>
        <p:nvPicPr>
          <p:cNvPr id="18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3925233" y="3207569"/>
            <a:ext cx="3213144" cy="2243047"/>
          </a:xfrm>
          <a:prstGeom prst="rect">
            <a:avLst/>
          </a:prstGeom>
        </p:spPr>
      </p:pic>
      <p:pic>
        <p:nvPicPr>
          <p:cNvPr id="6" name="Рисунок 5" descr="chemistry-items.png"/>
          <p:cNvPicPr>
            <a:picLocks noChangeAspect="1"/>
          </p:cNvPicPr>
          <p:nvPr/>
        </p:nvPicPr>
        <p:blipFill>
          <a:blip r:embed="rId4" cstate="print"/>
          <a:srcRect b="23669"/>
          <a:stretch>
            <a:fillRect/>
          </a:stretch>
        </p:blipFill>
        <p:spPr>
          <a:xfrm>
            <a:off x="685800" y="4724400"/>
            <a:ext cx="4146139" cy="18606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20112" y="3444812"/>
            <a:ext cx="304428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привлечения спонсорских средств и средств государственных корпораций;</a:t>
            </a:r>
          </a:p>
        </p:txBody>
      </p:sp>
      <p:pic>
        <p:nvPicPr>
          <p:cNvPr id="1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"/>
            <a:ext cx="13815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52400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14151" y="1950252"/>
            <a:ext cx="22040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бюджетов субъектов РФ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id_system_green_cells_form_9828_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Содержимое 3" descr="simple-banner-1.png"/>
          <p:cNvPicPr>
            <a:picLocks noChangeAspect="1"/>
          </p:cNvPicPr>
          <p:nvPr/>
        </p:nvPicPr>
        <p:blipFill>
          <a:blip r:embed="rId3" cstate="print"/>
          <a:srcRect t="24064" b="37074"/>
          <a:stretch>
            <a:fillRect/>
          </a:stretch>
        </p:blipFill>
        <p:spPr>
          <a:xfrm>
            <a:off x="228600" y="3581400"/>
            <a:ext cx="8782777" cy="24730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" y="3962400"/>
            <a:ext cx="6414655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Развивать институт наставничества, в том числе разработку программ для наставников в предметной области «Технология» и привлечение наставников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из предприятий для работы с учениками в рамках уроков «Технология»  и «Информатика»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00200" y="220542"/>
            <a:ext cx="5978237" cy="818548"/>
            <a:chOff x="2640571" y="189573"/>
            <a:chExt cx="3860592" cy="468349"/>
          </a:xfrm>
        </p:grpSpPr>
        <p:pic>
          <p:nvPicPr>
            <p:cNvPr id="10" name="Содержимое 3" descr="simple-banner-1.png"/>
            <p:cNvPicPr>
              <a:picLocks noChangeAspect="1"/>
            </p:cNvPicPr>
            <p:nvPr/>
          </p:nvPicPr>
          <p:blipFill>
            <a:blip r:embed="rId3" cstate="print"/>
            <a:srcRect t="81449" r="60864"/>
            <a:stretch>
              <a:fillRect/>
            </a:stretch>
          </p:blipFill>
          <p:spPr>
            <a:xfrm>
              <a:off x="2653992" y="189573"/>
              <a:ext cx="3847171" cy="46834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40571" y="198147"/>
              <a:ext cx="3484821" cy="41735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600" b="1" dirty="0">
                  <a:latin typeface="Arial" pitchFamily="34" charset="0"/>
                  <a:ea typeface="Calibri"/>
                  <a:cs typeface="Arial" pitchFamily="34" charset="0"/>
                </a:rPr>
                <a:t>Подготовка кадров</a:t>
              </a:r>
              <a:endParaRPr lang="ru-RU" sz="36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  <p:pic>
        <p:nvPicPr>
          <p:cNvPr id="9" name="Содержимое 3" descr="simple-banner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7074"/>
          <a:stretch>
            <a:fillRect/>
          </a:stretch>
        </p:blipFill>
        <p:spPr>
          <a:xfrm>
            <a:off x="228600" y="685800"/>
            <a:ext cx="8839200" cy="2633016"/>
          </a:xfrm>
        </p:spPr>
      </p:pic>
      <p:sp>
        <p:nvSpPr>
          <p:cNvPr id="12" name="Прямоугольник 11"/>
          <p:cNvSpPr/>
          <p:nvPr/>
        </p:nvSpPr>
        <p:spPr>
          <a:xfrm>
            <a:off x="304800" y="1828800"/>
            <a:ext cx="8860975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Создать систему поддержки работающих с детьми профессионалов, обладающих компетенциями в области технологического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9234" y="2454370"/>
            <a:ext cx="7663547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Создать программы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грантовой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поддержки ОО для участия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 выставках современных образовательных технологий;</a:t>
            </a: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6145" y="1406237"/>
            <a:ext cx="1247773" cy="34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5945" y="1482437"/>
            <a:ext cx="1494263" cy="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ktl-nish-alumn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7790" y="2971800"/>
            <a:ext cx="2603876" cy="2514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Z7KFWENHHMJR-1270473416-188</_dlc_DocId>
    <_dlc_DocIdUrl xmlns="134c83b0-daba-48ad-8a7d-75e8d548d543">
      <Url>http://www.eduportal44.ru/Galich/dchool2galich/_layouts/15/DocIdRedir.aspx?ID=Z7KFWENHHMJR-1270473416-188</Url>
      <Description>Z7KFWENHHMJR-1270473416-188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A28E6C8350E954097B3F72735174AF5" ma:contentTypeVersion="1" ma:contentTypeDescription="Создание документа." ma:contentTypeScope="" ma:versionID="96fb774a6d93eac2bc0b600c2428057f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D54D0-8C5B-430F-AE41-CA128D0E1F92}"/>
</file>

<file path=customXml/itemProps2.xml><?xml version="1.0" encoding="utf-8"?>
<ds:datastoreItem xmlns:ds="http://schemas.openxmlformats.org/officeDocument/2006/customXml" ds:itemID="{76AD8F80-C499-401A-9B2F-9F966817E4E5}"/>
</file>

<file path=customXml/itemProps3.xml><?xml version="1.0" encoding="utf-8"?>
<ds:datastoreItem xmlns:ds="http://schemas.openxmlformats.org/officeDocument/2006/customXml" ds:itemID="{114CEA51-EF32-4017-A223-D8646DC4F4F1}"/>
</file>

<file path=customXml/itemProps4.xml><?xml version="1.0" encoding="utf-8"?>
<ds:datastoreItem xmlns:ds="http://schemas.openxmlformats.org/officeDocument/2006/customXml" ds:itemID="{892FFF61-44C4-4F31-B506-11E3E8872E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591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Концепция преподавания предметной области «Технология»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ВК</cp:lastModifiedBy>
  <cp:revision>105</cp:revision>
  <dcterms:created xsi:type="dcterms:W3CDTF">2016-11-18T14:12:19Z</dcterms:created>
  <dcterms:modified xsi:type="dcterms:W3CDTF">2019-04-21T17:15:24Z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0x0101009A28E6C8350E954097B3F72735174AF5</vt:lpwstr>
  </property>
  <property fmtid="{D5CDD505-2E9C-101B-9397-08002B2CF9AE}" pid="3" name="_dlc_DocIdItemGuid">
    <vt:lpwstr>0b572f76-8d0d-4db2-a89d-9faedd24327c</vt:lpwstr>
  </property>
</Properties>
</file>