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62" r:id="rId5"/>
    <p:sldId id="275" r:id="rId6"/>
    <p:sldId id="276" r:id="rId7"/>
    <p:sldId id="265" r:id="rId8"/>
    <p:sldId id="264" r:id="rId9"/>
    <p:sldId id="268" r:id="rId10"/>
    <p:sldId id="266" r:id="rId11"/>
    <p:sldId id="267" r:id="rId12"/>
    <p:sldId id="269" r:id="rId13"/>
    <p:sldId id="277" r:id="rId14"/>
    <p:sldId id="261" r:id="rId15"/>
    <p:sldId id="270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63A"/>
    <a:srgbClr val="DBB48D"/>
    <a:srgbClr val="EE8E00"/>
    <a:srgbClr val="DE74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4476DAE-521B-403E-AB04-412D2EE6CCF3}"/>
    <pc:docChg chg="modSld">
      <pc:chgData name="Юлия Медведева" userId="1b34f1fd5bd9279c" providerId="Windows Live" clId="Web-{84476DAE-521B-403E-AB04-412D2EE6CCF3}" dt="2019-04-21T16:56:48.157" v="46" actId="20577"/>
      <pc:docMkLst>
        <pc:docMk/>
      </pc:docMkLst>
      <pc:sldChg chg="modSp">
        <pc:chgData name="Юлия Медведева" userId="1b34f1fd5bd9279c" providerId="Windows Live" clId="Web-{84476DAE-521B-403E-AB04-412D2EE6CCF3}" dt="2019-04-21T16:56:46.751" v="44" actId="20577"/>
        <pc:sldMkLst>
          <pc:docMk/>
          <pc:sldMk cId="0" sldId="263"/>
        </pc:sldMkLst>
        <pc:spChg chg="mod">
          <ac:chgData name="Юлия Медведева" userId="1b34f1fd5bd9279c" providerId="Windows Live" clId="Web-{84476DAE-521B-403E-AB04-412D2EE6CCF3}" dt="2019-04-21T16:56:46.751" v="44" actId="20577"/>
          <ac:spMkLst>
            <pc:docMk/>
            <pc:sldMk cId="0" sldId="263"/>
            <ac:spMk id="9" creationId="{00000000-0000-0000-0000-000000000000}"/>
          </ac:spMkLst>
        </pc:spChg>
      </pc:sldChg>
      <pc:sldChg chg="modSp">
        <pc:chgData name="Юлия Медведева" userId="1b34f1fd5bd9279c" providerId="Windows Live" clId="Web-{84476DAE-521B-403E-AB04-412D2EE6CCF3}" dt="2019-04-21T16:56:25.641" v="37" actId="1076"/>
        <pc:sldMkLst>
          <pc:docMk/>
          <pc:sldMk cId="0" sldId="270"/>
        </pc:sldMkLst>
        <pc:spChg chg="mod">
          <ac:chgData name="Юлия Медведева" userId="1b34f1fd5bd9279c" providerId="Windows Live" clId="Web-{84476DAE-521B-403E-AB04-412D2EE6CCF3}" dt="2019-04-21T16:56:19.376" v="34" actId="20577"/>
          <ac:spMkLst>
            <pc:docMk/>
            <pc:sldMk cId="0" sldId="270"/>
            <ac:spMk id="21" creationId="{00000000-0000-0000-0000-000000000000}"/>
          </ac:spMkLst>
        </pc:spChg>
        <pc:spChg chg="mod">
          <ac:chgData name="Юлия Медведева" userId="1b34f1fd5bd9279c" providerId="Windows Live" clId="Web-{84476DAE-521B-403E-AB04-412D2EE6CCF3}" dt="2019-04-21T16:56:25.641" v="37" actId="1076"/>
          <ac:spMkLst>
            <pc:docMk/>
            <pc:sldMk cId="0" sldId="270"/>
            <ac:spMk id="30727" creationId="{00000000-0000-0000-0000-000000000000}"/>
          </ac:spMkLst>
        </pc:spChg>
      </pc:sldChg>
      <pc:sldChg chg="modSp">
        <pc:chgData name="Юлия Медведева" userId="1b34f1fd5bd9279c" providerId="Windows Live" clId="Web-{84476DAE-521B-403E-AB04-412D2EE6CCF3}" dt="2019-04-21T16:56:03.985" v="5" actId="20577"/>
        <pc:sldMkLst>
          <pc:docMk/>
          <pc:sldMk cId="0" sldId="272"/>
        </pc:sldMkLst>
        <pc:spChg chg="mod">
          <ac:chgData name="Юлия Медведева" userId="1b34f1fd5bd9279c" providerId="Windows Live" clId="Web-{84476DAE-521B-403E-AB04-412D2EE6CCF3}" dt="2019-04-21T16:56:03.985" v="5" actId="20577"/>
          <ac:spMkLst>
            <pc:docMk/>
            <pc:sldMk cId="0" sldId="272"/>
            <ac:spMk id="4" creationId="{00000000-0000-0000-0000-000000000000}"/>
          </ac:spMkLst>
        </pc:spChg>
      </pc:sldChg>
    </pc:docChg>
  </pc:docChgLst>
  <pc:docChgLst>
    <pc:chgData name="Юлия Медведева" userId="1b34f1fd5bd9279c" providerId="Windows Live" clId="Web-{6A6CEDD6-DB22-4125-905E-75C6DCED0499}"/>
    <pc:docChg chg="modSld">
      <pc:chgData name="Юлия Медведева" userId="1b34f1fd5bd9279c" providerId="Windows Live" clId="Web-{6A6CEDD6-DB22-4125-905E-75C6DCED0499}" dt="2019-04-21T16:25:55.492" v="41" actId="20577"/>
      <pc:docMkLst>
        <pc:docMk/>
      </pc:docMkLst>
      <pc:sldChg chg="modSp">
        <pc:chgData name="Юлия Медведева" userId="1b34f1fd5bd9279c" providerId="Windows Live" clId="Web-{6A6CEDD6-DB22-4125-905E-75C6DCED0499}" dt="2019-04-21T16:25:47.180" v="32" actId="20577"/>
        <pc:sldMkLst>
          <pc:docMk/>
          <pc:sldMk cId="4103309497" sldId="257"/>
        </pc:sldMkLst>
        <pc:spChg chg="mod">
          <ac:chgData name="Юлия Медведева" userId="1b34f1fd5bd9279c" providerId="Windows Live" clId="Web-{6A6CEDD6-DB22-4125-905E-75C6DCED0499}" dt="2019-04-21T16:25:43.914" v="29" actId="20577"/>
          <ac:spMkLst>
            <pc:docMk/>
            <pc:sldMk cId="4103309497" sldId="257"/>
            <ac:spMk id="13" creationId="{00000000-0000-0000-0000-000000000000}"/>
          </ac:spMkLst>
        </pc:spChg>
        <pc:spChg chg="mod">
          <ac:chgData name="Юлия Медведева" userId="1b34f1fd5bd9279c" providerId="Windows Live" clId="Web-{6A6CEDD6-DB22-4125-905E-75C6DCED0499}" dt="2019-04-21T16:25:38.523" v="26" actId="20577"/>
          <ac:spMkLst>
            <pc:docMk/>
            <pc:sldMk cId="4103309497" sldId="257"/>
            <ac:spMk id="19" creationId="{00000000-0000-0000-0000-000000000000}"/>
          </ac:spMkLst>
        </pc:spChg>
        <pc:spChg chg="mod">
          <ac:chgData name="Юлия Медведева" userId="1b34f1fd5bd9279c" providerId="Windows Live" clId="Web-{6A6CEDD6-DB22-4125-905E-75C6DCED0499}" dt="2019-04-21T16:25:47.180" v="32" actId="20577"/>
          <ac:spMkLst>
            <pc:docMk/>
            <pc:sldMk cId="4103309497" sldId="257"/>
            <ac:spMk id="21" creationId="{00000000-0000-0000-0000-000000000000}"/>
          </ac:spMkLst>
        </pc:spChg>
      </pc:sldChg>
      <pc:sldChg chg="modSp">
        <pc:chgData name="Юлия Медведева" userId="1b34f1fd5bd9279c" providerId="Windows Live" clId="Web-{6A6CEDD6-DB22-4125-905E-75C6DCED0499}" dt="2019-04-21T16:25:54.367" v="39" actId="20577"/>
        <pc:sldMkLst>
          <pc:docMk/>
          <pc:sldMk cId="0" sldId="262"/>
        </pc:sldMkLst>
        <pc:spChg chg="mod">
          <ac:chgData name="Юлия Медведева" userId="1b34f1fd5bd9279c" providerId="Windows Live" clId="Web-{6A6CEDD6-DB22-4125-905E-75C6DCED0499}" dt="2019-04-21T16:25:54.367" v="39" actId="20577"/>
          <ac:spMkLst>
            <pc:docMk/>
            <pc:sldMk cId="0" sldId="262"/>
            <ac:spMk id="19" creationId="{00000000-0000-0000-0000-000000000000}"/>
          </ac:spMkLst>
        </pc:spChg>
      </pc:sldChg>
      <pc:sldChg chg="modSp">
        <pc:chgData name="Юлия Медведева" userId="1b34f1fd5bd9279c" providerId="Windows Live" clId="Web-{6A6CEDD6-DB22-4125-905E-75C6DCED0499}" dt="2019-04-21T16:25:14.992" v="23" actId="20577"/>
        <pc:sldMkLst>
          <pc:docMk/>
          <pc:sldMk cId="0" sldId="272"/>
        </pc:sldMkLst>
        <pc:spChg chg="mod">
          <ac:chgData name="Юлия Медведева" userId="1b34f1fd5bd9279c" providerId="Windows Live" clId="Web-{6A6CEDD6-DB22-4125-905E-75C6DCED0499}" dt="2019-04-21T16:25:14.992" v="23" actId="20577"/>
          <ac:spMkLst>
            <pc:docMk/>
            <pc:sldMk cId="0" sldId="272"/>
            <ac:spMk id="4" creationId="{00000000-0000-0000-0000-000000000000}"/>
          </ac:spMkLst>
        </pc:spChg>
        <pc:picChg chg="mod">
          <ac:chgData name="Юлия Медведева" userId="1b34f1fd5bd9279c" providerId="Windows Live" clId="Web-{6A6CEDD6-DB22-4125-905E-75C6DCED0499}" dt="2019-04-21T16:25:01.492" v="18" actId="1076"/>
          <ac:picMkLst>
            <pc:docMk/>
            <pc:sldMk cId="0" sldId="272"/>
            <ac:picMk id="9" creationId="{00000000-0000-0000-0000-000000000000}"/>
          </ac:picMkLst>
        </pc:picChg>
        <pc:picChg chg="mod">
          <ac:chgData name="Юлия Медведева" userId="1b34f1fd5bd9279c" providerId="Windows Live" clId="Web-{6A6CEDD6-DB22-4125-905E-75C6DCED0499}" dt="2019-04-21T16:25:03.570" v="19" actId="1076"/>
          <ac:picMkLst>
            <pc:docMk/>
            <pc:sldMk cId="0" sldId="272"/>
            <ac:picMk id="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6.png"/><Relationship Id="rId10" Type="http://schemas.openxmlformats.org/officeDocument/2006/relationships/image" Target="../media/image49.jpe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2.jpeg"/><Relationship Id="rId7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70300" y="1130300"/>
            <a:ext cx="5410200" cy="223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icrosoft Himalaya" pitchFamily="2" charset="0"/>
                <a:cs typeface="Arial" pitchFamily="34" charset="0"/>
              </a:rPr>
              <a:t>Концепция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icrosoft Himalaya" pitchFamily="2" charset="0"/>
                <a:cs typeface="Arial" pitchFamily="34" charset="0"/>
              </a:rPr>
              <a:t>преподавания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icrosoft Himalaya" pitchFamily="2" charset="0"/>
                <a:cs typeface="Arial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icrosoft Himalaya" pitchFamily="2" charset="0"/>
                <a:cs typeface="Arial" pitchFamily="34" charset="0"/>
              </a:rPr>
              <a:t>учебного предмета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crosoft Himalaya" pitchFamily="2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icrosoft Himalaya" pitchFamily="2" charset="0"/>
                <a:cs typeface="Arial" pitchFamily="34" charset="0"/>
              </a:rPr>
              <a:t>«Основы безопасности жизнедеятельности»</a:t>
            </a: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679" y="15240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704" y="23872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15319_0-450x4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197" y="3371538"/>
            <a:ext cx="3657600" cy="3657600"/>
          </a:xfrm>
          <a:prstGeom prst="rect">
            <a:avLst/>
          </a:prstGeom>
        </p:spPr>
      </p:pic>
      <p:pic>
        <p:nvPicPr>
          <p:cNvPr id="24" name="Рисунок 23" descr="af3840bfa7e69ff19c024181c6ff43ec.gif"/>
          <p:cNvPicPr>
            <a:picLocks noChangeAspect="1"/>
          </p:cNvPicPr>
          <p:nvPr/>
        </p:nvPicPr>
        <p:blipFill>
          <a:blip r:embed="rId5" cstate="print"/>
          <a:srcRect l="30522" r="31913"/>
          <a:stretch>
            <a:fillRect/>
          </a:stretch>
        </p:blipFill>
        <p:spPr>
          <a:xfrm>
            <a:off x="7010400" y="4114800"/>
            <a:ext cx="1752600" cy="17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go-emblem-symbol-bookmark-png-free-720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70610"/>
            <a:ext cx="7467600" cy="167259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90600" y="11430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Скорректировать примерную ООП предмета «Окружающий мир», чтобы обеспечить условия для формирования начальных навыков и первичных знаний для последовательного перехода к изучению учебного предмета «ОБЖ» на уровне основного образования</a:t>
            </a:r>
          </a:p>
        </p:txBody>
      </p:sp>
      <p:pic>
        <p:nvPicPr>
          <p:cNvPr id="11" name="Рисунок 10" descr="logo-emblem-symbol-bookmark-clipart-720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26996"/>
            <a:ext cx="8382000" cy="171640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91038" y="0"/>
            <a:ext cx="12700" cy="12700"/>
          </a:xfrm>
          <a:prstGeom prst="rect">
            <a:avLst/>
          </a:prstGeom>
          <a:solidFill>
            <a:srgbClr val="DFDFD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27432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Конкретизировать требования к предметным результатам освоения ООП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начального общего образования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разделе «Правила безопасной жизни» предмета «Окружающий мир» и разработать КИМ для промежуточной аттестации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ireman-firefighter-holding-fire-hose-shoulder-vector-2253766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rcRect b="7778"/>
          <a:stretch>
            <a:fillRect/>
          </a:stretch>
        </p:blipFill>
        <p:spPr>
          <a:xfrm>
            <a:off x="7010400" y="4508077"/>
            <a:ext cx="1905000" cy="22480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" y="48804"/>
            <a:ext cx="85344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Основные направления реализации Концепции</a:t>
            </a:r>
            <a:b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для начального общего образования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3246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64770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0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4343400"/>
            <a:ext cx="1883474" cy="1905000"/>
          </a:xfrm>
          <a:prstGeom prst="rect">
            <a:avLst/>
          </a:prstGeom>
        </p:spPr>
      </p:pic>
      <p:pic>
        <p:nvPicPr>
          <p:cNvPr id="16" name="Рисунок 15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4486786"/>
            <a:ext cx="1752600" cy="1761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proje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-76200"/>
            <a:ext cx="7162800" cy="6324600"/>
          </a:xfrm>
          <a:prstGeom prst="rect">
            <a:avLst/>
          </a:prstGeom>
        </p:spPr>
      </p:pic>
      <p:pic>
        <p:nvPicPr>
          <p:cNvPr id="4099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5715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14363" y="-46038"/>
            <a:ext cx="12700" cy="12700"/>
          </a:xfrm>
          <a:prstGeom prst="rect">
            <a:avLst/>
          </a:prstGeom>
          <a:solidFill>
            <a:srgbClr val="DADADA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25" y="-144463"/>
            <a:ext cx="3175" cy="127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4763" y="-138113"/>
            <a:ext cx="12701" cy="12700"/>
          </a:xfrm>
          <a:prstGeom prst="rect">
            <a:avLst/>
          </a:prstGeom>
          <a:solidFill>
            <a:srgbClr val="CDCDC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2100" y="-760413"/>
            <a:ext cx="12700" cy="12700"/>
          </a:xfrm>
          <a:prstGeom prst="rect">
            <a:avLst/>
          </a:prstGeom>
          <a:solidFill>
            <a:srgbClr val="DADADA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08125" y="-762000"/>
            <a:ext cx="12700" cy="12700"/>
          </a:xfrm>
          <a:prstGeom prst="rect">
            <a:avLst/>
          </a:prstGeom>
          <a:solidFill>
            <a:srgbClr val="E3E3E3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27300" y="-146050"/>
            <a:ext cx="12700" cy="12700"/>
          </a:xfrm>
          <a:prstGeom prst="rect">
            <a:avLst/>
          </a:prstGeom>
          <a:solidFill>
            <a:srgbClr val="DBDBD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76500" y="281099"/>
            <a:ext cx="63627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Основное общее образование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" y="812800"/>
            <a:ext cx="2667000" cy="129550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55123" y="891896"/>
            <a:ext cx="22689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E863A"/>
                </a:solidFill>
                <a:latin typeface="Arial" pitchFamily="34" charset="0"/>
                <a:ea typeface="Calibri"/>
                <a:cs typeface="Arial" pitchFamily="34" charset="0"/>
              </a:rPr>
              <a:t>Необходимо обеспечить</a:t>
            </a: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2514600" y="1803400"/>
            <a:ext cx="6591300" cy="20066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выработку практико-ориентированных компетенций через применение тренажеров, что моделируют разные ситуации;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реализацию баланса межпредметных связей;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корректную оценку результатов освоения ООП;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подготовку электронной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методбазы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по ОБЖ;</a:t>
            </a:r>
          </a:p>
          <a:p>
            <a:pPr marL="0" indent="0">
              <a:lnSpc>
                <a:spcPct val="115000"/>
              </a:lnSpc>
              <a:buNone/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9000" y="874304"/>
            <a:ext cx="4876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усвоение минимума основных понятий, которые будут использоваться потом</a:t>
            </a:r>
            <a:b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без дополнительных разъяснений;</a:t>
            </a:r>
          </a:p>
        </p:txBody>
      </p:sp>
      <p:pic>
        <p:nvPicPr>
          <p:cNvPr id="2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2484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63246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К\Desktop\2305766_vezhlivye-lyudi2-3-k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3099" y="1472784"/>
            <a:ext cx="4504406" cy="6373735"/>
          </a:xfrm>
          <a:prstGeom prst="rect">
            <a:avLst/>
          </a:prstGeom>
          <a:noFill/>
        </p:spPr>
      </p:pic>
      <p:sp>
        <p:nvSpPr>
          <p:cNvPr id="25" name="Содержимое 22"/>
          <p:cNvSpPr txBox="1">
            <a:spLocks/>
          </p:cNvSpPr>
          <p:nvPr/>
        </p:nvSpPr>
        <p:spPr>
          <a:xfrm>
            <a:off x="3441700" y="3403600"/>
            <a:ext cx="5486400" cy="214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создание единых КИМ для проведения итогового контроля по принципу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практико-ориентированности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предмета ОБЖ;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разработку норм материально-технического обеспечения курса ОБЖ, оснащения кабинета техническими средствами  и интерактивными тренажерами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1488" y="-169863"/>
            <a:ext cx="3175" cy="33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2321" y="3834"/>
            <a:ext cx="85344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Основные направления реализации Концепции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на уровне основного общего образования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2" name="Рисунок 11" descr="0_126faf_f1b921c0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838200"/>
            <a:ext cx="3657607" cy="3200400"/>
          </a:xfrm>
          <a:prstGeom prst="rect">
            <a:avLst/>
          </a:prstGeom>
        </p:spPr>
      </p:pic>
      <p:pic>
        <p:nvPicPr>
          <p:cNvPr id="13" name="Рисунок 12" descr="0_126faf_f1b921c0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093" y="899155"/>
            <a:ext cx="3657607" cy="3139445"/>
          </a:xfrm>
          <a:prstGeom prst="rect">
            <a:avLst/>
          </a:prstGeom>
        </p:spPr>
      </p:pic>
      <p:pic>
        <p:nvPicPr>
          <p:cNvPr id="14" name="Рисунок 13" descr="0_126faf_f1b921c0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718555"/>
            <a:ext cx="3657607" cy="2567945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19600" y="4495800"/>
            <a:ext cx="373380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Использовать интерактивные формы организации занятий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акцентом на виртуальные модели, способные отображать объекты, не воспроизводимые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обычных условиях</a:t>
            </a:r>
          </a:p>
          <a:p>
            <a:pPr marL="0" indent="0">
              <a:buNone/>
            </a:pPr>
            <a:endParaRPr lang="ru-RU" sz="6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" y="1705141"/>
            <a:ext cx="3657600" cy="233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Разработать содержание ОБЖ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обязательными практическими занятиями в каждом классе.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Это безопасность во время пребывания в различных средах, первая помощь, основы комплексной безопасности населения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41800" y="1799086"/>
            <a:ext cx="35814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Систематизировать дидактические компоненты тематических линий в учебных изданиях: «предвидеть опасность → по возможности ее избегать → при необходимости действовать со знанием дела»</a:t>
            </a:r>
          </a:p>
        </p:txBody>
      </p:sp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6337300"/>
            <a:ext cx="156580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9400" y="64897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shutterstock_45591712-768x768.jpg"/>
          <p:cNvPicPr>
            <a:picLocks noChangeAspect="1"/>
          </p:cNvPicPr>
          <p:nvPr/>
        </p:nvPicPr>
        <p:blipFill>
          <a:blip r:embed="rId8" cstate="print">
            <a:lum bright="-1000"/>
          </a:blip>
          <a:srcRect l="3723" t="3723" r="2660" b="3723"/>
          <a:stretch>
            <a:fillRect/>
          </a:stretch>
        </p:blipFill>
        <p:spPr>
          <a:xfrm>
            <a:off x="7618438" y="1663803"/>
            <a:ext cx="1360669" cy="1345207"/>
          </a:xfrm>
          <a:prstGeom prst="rect">
            <a:avLst/>
          </a:prstGeom>
        </p:spPr>
      </p:pic>
      <p:pic>
        <p:nvPicPr>
          <p:cNvPr id="21" name="Рисунок 20" descr="102186977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/>
          </a:blip>
          <a:stretch>
            <a:fillRect/>
          </a:stretch>
        </p:blipFill>
        <p:spPr>
          <a:xfrm>
            <a:off x="7562746" y="4197246"/>
            <a:ext cx="1479654" cy="1479654"/>
          </a:xfrm>
          <a:prstGeom prst="rect">
            <a:avLst/>
          </a:prstGeom>
        </p:spPr>
      </p:pic>
      <p:pic>
        <p:nvPicPr>
          <p:cNvPr id="7170" name="Picture 2" descr="http://itd0.mycdn.me/image?id=816189436726&amp;t=20&amp;plc=WEB&amp;tkn=*8LkEdwQwmr0LIF57WWQ80VT_zQ0"/>
          <p:cNvPicPr>
            <a:picLocks noChangeAspect="1" noChangeArrowheads="1"/>
          </p:cNvPicPr>
          <p:nvPr/>
        </p:nvPicPr>
        <p:blipFill>
          <a:blip r:embed="rId10"/>
          <a:srcRect l="12690" t="21778" r="38954" b="5139"/>
          <a:stretch>
            <a:fillRect/>
          </a:stretch>
        </p:blipFill>
        <p:spPr bwMode="auto">
          <a:xfrm>
            <a:off x="1333500" y="3765882"/>
            <a:ext cx="3009900" cy="2957095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3741295" y="1011836"/>
            <a:ext cx="2876862" cy="13278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reen-clipart-stair-11.png"/>
          <p:cNvPicPr>
            <a:picLocks noChangeAspect="1"/>
          </p:cNvPicPr>
          <p:nvPr/>
        </p:nvPicPr>
        <p:blipFill>
          <a:blip r:embed="rId2" cstate="print"/>
          <a:srcRect t="254" b="7692"/>
          <a:stretch>
            <a:fillRect/>
          </a:stretch>
        </p:blipFill>
        <p:spPr>
          <a:xfrm>
            <a:off x="-10473" y="824459"/>
            <a:ext cx="9214434" cy="5515132"/>
          </a:xfrm>
          <a:prstGeom prst="rect">
            <a:avLst/>
          </a:prstGeom>
        </p:spPr>
      </p:pic>
      <p:pic>
        <p:nvPicPr>
          <p:cNvPr id="14" name="Рисунок 13" descr="postit12-u61738.png"/>
          <p:cNvPicPr>
            <a:picLocks noChangeAspect="1"/>
          </p:cNvPicPr>
          <p:nvPr/>
        </p:nvPicPr>
        <p:blipFill>
          <a:blip r:embed="rId3" cstate="print"/>
          <a:srcRect l="19298" t="7860" r="17544" b="437"/>
          <a:stretch>
            <a:fillRect/>
          </a:stretch>
        </p:blipFill>
        <p:spPr>
          <a:xfrm rot="21158923">
            <a:off x="159736" y="884661"/>
            <a:ext cx="3308695" cy="29410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58923">
            <a:off x="413585" y="1370586"/>
            <a:ext cx="2867537" cy="20433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Внедрить </a:t>
            </a:r>
            <a:br>
              <a:rPr lang="ru-RU" sz="1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единую структурно-логическую схему изучения тем </a:t>
            </a:r>
            <a:br>
              <a:rPr lang="ru-RU" sz="1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 учетом возрастных особенностей учеников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695" y="5680023"/>
            <a:ext cx="8686800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1. Безопасность во время пребывания в различных средах – правила пребывания в различных средах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0345" y="4924269"/>
            <a:ext cx="663939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2. Риски и действия по их снижению во время пребывания в разных средах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4574" y="4069921"/>
            <a:ext cx="6248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3. Действия в условиях опасностей 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разных средах. Правила ЗОЖ 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их соблюдение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3694" y="3416600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4. Экологическая безопасность; принципы оказания первой помощи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6564" y="2518348"/>
            <a:ext cx="3810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5. Основы комплексной безопасности и ее правовое обеспечение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26967" y="1632679"/>
            <a:ext cx="2590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6. Организация комплексной защиты населения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9869" y="1156801"/>
            <a:ext cx="2773180" cy="99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Этап 7.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Мероприятия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комплексной защиты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населения</a:t>
            </a:r>
          </a:p>
        </p:txBody>
      </p:sp>
      <p:pic>
        <p:nvPicPr>
          <p:cNvPr id="12" name="Рисунок 11" descr="PNGPIX-COM-Arrow-PNG-Transparent-Image-3.png"/>
          <p:cNvPicPr>
            <a:picLocks noChangeAspect="1"/>
          </p:cNvPicPr>
          <p:nvPr/>
        </p:nvPicPr>
        <p:blipFill>
          <a:blip r:embed="rId4" cstate="print"/>
          <a:srcRect l="14286"/>
          <a:stretch>
            <a:fillRect/>
          </a:stretch>
        </p:blipFill>
        <p:spPr>
          <a:xfrm>
            <a:off x="6303363" y="1034321"/>
            <a:ext cx="2257269" cy="990600"/>
          </a:xfrm>
          <a:prstGeom prst="rect">
            <a:avLst/>
          </a:prstGeom>
        </p:spPr>
      </p:pic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2449" y="6412043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64770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2321" y="3834"/>
            <a:ext cx="8534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Основные направления реализации Концепции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на уровне основного общего образования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6145" name="Picture 1" descr="C:\Users\ВК\Desktop\istockphoto-518718913-612x6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9007" y="3059242"/>
            <a:ext cx="1828800" cy="320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a8c212b94c87fffd08c44b44b3f0504.jpg"/>
          <p:cNvPicPr>
            <a:picLocks noChangeAspect="1"/>
          </p:cNvPicPr>
          <p:nvPr/>
        </p:nvPicPr>
        <p:blipFill>
          <a:blip r:embed="rId2" cstate="print"/>
          <a:srcRect l="23487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0242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66675"/>
          </a:xfrm>
          <a:prstGeom prst="rect">
            <a:avLst/>
          </a:prstGeom>
          <a:noFill/>
        </p:spPr>
      </p:pic>
      <p:pic>
        <p:nvPicPr>
          <p:cNvPr id="10241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57150"/>
          </a:xfrm>
          <a:prstGeom prst="rect">
            <a:avLst/>
          </a:prstGeom>
          <a:noFill/>
        </p:spPr>
      </p:pic>
      <p:pic>
        <p:nvPicPr>
          <p:cNvPr id="10243" name="Рисунок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838" y="-176213"/>
            <a:ext cx="3175" cy="301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9869" y="4601980"/>
            <a:ext cx="479185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подготовку учеников к решению практических задач безопасности жизнедеятельности, связанных с повседневной жизнью;</a:t>
            </a:r>
          </a:p>
          <a:p>
            <a:pPr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обновление печатных и электронных учебных изданий</a:t>
            </a: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8912" y="508416"/>
            <a:ext cx="1526547" cy="42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-1524000" y="0"/>
            <a:ext cx="7010400" cy="6858000"/>
          </a:xfrm>
          <a:prstGeom prst="rect">
            <a:avLst/>
          </a:prstGeom>
          <a:solidFill>
            <a:srgbClr val="DBB48D">
              <a:alpha val="1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370" y="1524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2446" y="959370"/>
            <a:ext cx="6168452" cy="591487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Формирование личности выпускника</a:t>
            </a:r>
            <a:b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с высоким уровнем культуры </a:t>
            </a:r>
            <a:b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и мотивации ведения безопасного и экологически здорового образа жизни;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понимание роли личности гражданина в системе </a:t>
            </a:r>
            <a:r>
              <a:rPr lang="ru-RU" sz="1800" b="1" dirty="0" err="1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нацбезопасности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РФ;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преемственность и углубление тематики предмета «ОБЖ»;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расширение предмета путем дополнения тем по основам обороны государства и военной службы;</a:t>
            </a:r>
          </a:p>
          <a:p>
            <a:pPr marL="0" indent="0">
              <a:buFont typeface="Wingdings" pitchFamily="2" charset="2"/>
              <a:buChar char="Ø"/>
            </a:pP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99" y="28731"/>
            <a:ext cx="6713095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среднем общем образовании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5895d2d1cba9841eabab6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758" y="803223"/>
            <a:ext cx="6922958" cy="2778177"/>
          </a:xfrm>
          <a:prstGeom prst="rect">
            <a:avLst/>
          </a:prstGeom>
        </p:spPr>
      </p:pic>
      <p:pic>
        <p:nvPicPr>
          <p:cNvPr id="14" name="Рисунок 13" descr="s1200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tretch>
            <a:fillRect/>
          </a:stretch>
        </p:blipFill>
        <p:spPr>
          <a:xfrm>
            <a:off x="6123482" y="779488"/>
            <a:ext cx="2819400" cy="2819400"/>
          </a:xfrm>
          <a:prstGeom prst="rect">
            <a:avLst/>
          </a:prstGeom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9163" y="457200"/>
            <a:ext cx="12700" cy="12700"/>
          </a:xfrm>
          <a:prstGeom prst="rect">
            <a:avLst/>
          </a:prstGeom>
          <a:solidFill>
            <a:srgbClr val="AEAEAE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4325" y="0"/>
            <a:ext cx="12700" cy="12700"/>
          </a:xfrm>
          <a:prstGeom prst="rect">
            <a:avLst/>
          </a:prstGeom>
          <a:solidFill>
            <a:srgbClr val="B7B7B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292850" y="128588"/>
            <a:ext cx="12700" cy="12700"/>
          </a:xfrm>
          <a:prstGeom prst="rect">
            <a:avLst/>
          </a:prstGeom>
          <a:solidFill>
            <a:srgbClr val="DFDFD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42209" y="2662837"/>
            <a:ext cx="5527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Привлечь сотрудников органов в сфере безопасности (МЧС, МВД, Минздрав и др.)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090" y="-41137"/>
            <a:ext cx="86793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Реализация Концепции на уровне </a:t>
            </a:r>
            <a:br>
              <a:rPr lang="ru-RU" sz="30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среднего общего образования</a:t>
            </a:r>
            <a:endParaRPr lang="ru-RU" sz="30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508" y="6264639"/>
            <a:ext cx="1670154" cy="4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006" y="6364367"/>
            <a:ext cx="1984947" cy="2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08482" y="1118016"/>
            <a:ext cx="5611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Расширить содержание ОБЖ новым блоком тем «основы обороны государства и военной службы».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974" y="1695138"/>
            <a:ext cx="5611318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ea typeface="Calibri" pitchFamily="34" charset="0"/>
                <a:cs typeface="Arial"/>
              </a:rPr>
              <a:t>– Включить вопросы межпредметного характера </a:t>
            </a:r>
            <a:br>
              <a:rPr lang="ru-RU" sz="1600" b="1" dirty="0">
                <a:latin typeface="Arial"/>
                <a:ea typeface="Calibri" pitchFamily="34" charset="0"/>
                <a:cs typeface="Arial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ea typeface="Calibri" pitchFamily="34" charset="0"/>
                <a:cs typeface="Arial"/>
              </a:rPr>
              <a:t>по обеспечению безопасности в ГИА по географии, химии, физике, биологии, обществознанию, информатике и ИКТ.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Рисунок 21" descr="5895d2d1cba9841eabab6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7150" y="3246620"/>
            <a:ext cx="6979964" cy="2974298"/>
          </a:xfrm>
          <a:prstGeom prst="rect">
            <a:avLst/>
          </a:prstGeo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61675" y="3525187"/>
            <a:ext cx="57424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Рекомендовать введение ЕГЭ по ОБЖ  при приеме на обучение в ОО высшего образования по направлениям подготовки: «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Техносферная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безопасность», «Пожарная безопасность», «Туризм», «Рекреация и спортивно-оздоровительный туризм».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06646" y="4806846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Использовать потенциал спасателей высших квалификационных категорий МЧС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преподавательской деятельности по ОБЖ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популяризации данной области</a:t>
            </a:r>
          </a:p>
        </p:txBody>
      </p:sp>
      <p:pic>
        <p:nvPicPr>
          <p:cNvPr id="23" name="Picture 1" descr="C:\Users\ВК\Desktop\istockphoto-518718913-612x61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6757" y="3162924"/>
            <a:ext cx="1871696" cy="3589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5266" y="665813"/>
            <a:ext cx="6019800" cy="6019800"/>
          </a:xfrm>
          <a:prstGeom prst="rect">
            <a:avLst/>
          </a:prstGeom>
        </p:spPr>
      </p:pic>
      <p:pic>
        <p:nvPicPr>
          <p:cNvPr id="8195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650" y="-768350"/>
            <a:ext cx="7938" cy="17462"/>
          </a:xfrm>
          <a:prstGeom prst="rect">
            <a:avLst/>
          </a:prstGeom>
          <a:noFill/>
        </p:spPr>
      </p:pic>
      <p:pic>
        <p:nvPicPr>
          <p:cNvPr id="8194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0"/>
            <a:ext cx="4763" cy="3492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2550" y="-141288"/>
            <a:ext cx="12700" cy="12700"/>
          </a:xfrm>
          <a:prstGeom prst="rect">
            <a:avLst/>
          </a:prstGeom>
          <a:solidFill>
            <a:srgbClr val="DCDCD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43" y="-52432"/>
            <a:ext cx="9144000" cy="11089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Что отражает Концепция </a:t>
            </a:r>
            <a:br>
              <a:rPr lang="ru-RU" sz="30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в дополнительном образовании</a:t>
            </a:r>
            <a:endParaRPr lang="ru-RU" sz="30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22293">
            <a:off x="4092816" y="1961826"/>
            <a:ext cx="433251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условия для углубленного освоения программ по ОБЖ;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согласованность компетенций;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использование ресурсов в рамках кружков, центров допобразования, общественных движений;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участие во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ВсОШ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 проектах по ОБЖ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Интернете;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стимулирование деятельности школьных «Добровольных дружин юных пожарных», «Отрядов юных инспекторов движения» и др.</a:t>
            </a:r>
          </a:p>
        </p:txBody>
      </p:sp>
      <p:pic>
        <p:nvPicPr>
          <p:cNvPr id="14" name="Рисунок 13" descr="7.-fire-safet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/>
          </a:blip>
          <a:stretch>
            <a:fillRect/>
          </a:stretch>
        </p:blipFill>
        <p:spPr>
          <a:xfrm>
            <a:off x="48717" y="1947472"/>
            <a:ext cx="4058587" cy="4058587"/>
          </a:xfrm>
          <a:prstGeom prst="rect">
            <a:avLst/>
          </a:prstGeom>
        </p:spPr>
      </p:pic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0508" y="6264639"/>
            <a:ext cx="1670154" cy="4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8006" y="6364367"/>
            <a:ext cx="1984947" cy="2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KijoRq6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1219200"/>
            <a:ext cx="2667000" cy="129550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64722" y="1298296"/>
            <a:ext cx="22689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E863A"/>
                </a:solidFill>
                <a:latin typeface="Arial" pitchFamily="34" charset="0"/>
                <a:ea typeface="Calibri"/>
                <a:cs typeface="Arial" pitchFamily="34" charset="0"/>
              </a:rPr>
              <a:t>Необходимо обеспечить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41948" y="1688149"/>
            <a:ext cx="7489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E8E00"/>
                </a:solidFill>
              </a:rPr>
              <a:t>Информация из </a:t>
            </a:r>
            <a:r>
              <a:rPr lang="ru-RU" sz="2000" b="1" dirty="0">
                <a:solidFill>
                  <a:srgbClr val="00B0F0"/>
                </a:solidFill>
              </a:rPr>
              <a:t>Концепции преподавания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учебного предмета «ОБЖ»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EE8E00"/>
                </a:solidFill>
              </a:rPr>
              <a:t>образовательных организациях Российской Федерации, реализующих основные общеобразовательные программы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rgbClr val="00B0F0"/>
                </a:solidFill>
              </a:rPr>
              <a:t> docs.edu.gov.ru/document/bac5f1cd420a477b847e931322e90762</a:t>
            </a:r>
            <a:endParaRPr lang="ru-RU" sz="2000" dirty="0">
              <a:solidFill>
                <a:srgbClr val="00B0F0"/>
              </a:solidFill>
            </a:endParaRPr>
          </a:p>
          <a:p>
            <a:r>
              <a:rPr lang="ru-RU" sz="2000" dirty="0">
                <a:solidFill>
                  <a:srgbClr val="00B0F0"/>
                </a:solidFill>
              </a:rPr>
              <a:t> </a:t>
            </a:r>
            <a:endParaRPr lang="ru-RU" sz="2000" b="1" dirty="0">
              <a:solidFill>
                <a:srgbClr val="00B0F0"/>
              </a:solidFill>
            </a:endParaRP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Шаблон с </a:t>
            </a:r>
            <a:r>
              <a:rPr lang="en-US" sz="2000" b="1" dirty="0">
                <a:solidFill>
                  <a:srgbClr val="00B0F0"/>
                </a:solidFill>
              </a:rPr>
              <a:t>fppt.com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32254"/>
            <a:ext cx="780209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</a:t>
            </a:r>
            <a:b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использованы</a:t>
            </a:r>
          </a:p>
        </p:txBody>
      </p:sp>
      <p:pic>
        <p:nvPicPr>
          <p:cNvPr id="7" name="Рисунок 6" descr="highlight-500x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1676400" cy="1676400"/>
          </a:xfrm>
          <a:prstGeom prst="rect">
            <a:avLst/>
          </a:prstGeom>
        </p:spPr>
      </p:pic>
      <p:pic>
        <p:nvPicPr>
          <p:cNvPr id="8" name="Рисунок 7" descr="8a83b2d7bc9598f429b9f839710654913ce1c0a3r1-1080-1080v2_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/>
          </a:blip>
          <a:stretch>
            <a:fillRect/>
          </a:stretch>
        </p:blipFill>
        <p:spPr>
          <a:xfrm>
            <a:off x="5811187" y="3365292"/>
            <a:ext cx="2884357" cy="2884357"/>
          </a:xfrm>
          <a:prstGeom prst="rect">
            <a:avLst/>
          </a:prstGeom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6299" y="6294620"/>
            <a:ext cx="1707739" cy="4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5675" y="6400801"/>
            <a:ext cx="2166668" cy="2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earthquake-vector-safety-meas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702" y="1236466"/>
            <a:ext cx="2705498" cy="2433834"/>
          </a:xfrm>
          <a:prstGeom prst="rect">
            <a:avLst/>
          </a:prstGeom>
        </p:spPr>
      </p:pic>
      <p:pic>
        <p:nvPicPr>
          <p:cNvPr id="18" name="Рисунок 17" descr="vector-orange-banner-10.png"/>
          <p:cNvPicPr>
            <a:picLocks noChangeAspect="1"/>
          </p:cNvPicPr>
          <p:nvPr/>
        </p:nvPicPr>
        <p:blipFill>
          <a:blip r:embed="rId3" cstate="print"/>
          <a:srcRect t="5077" r="22222" b="25532"/>
          <a:stretch>
            <a:fillRect/>
          </a:stretch>
        </p:blipFill>
        <p:spPr>
          <a:xfrm>
            <a:off x="3810000" y="3594100"/>
            <a:ext cx="5334000" cy="3124200"/>
          </a:xfrm>
          <a:prstGeom prst="rect">
            <a:avLst/>
          </a:prstGeom>
        </p:spPr>
      </p:pic>
      <p:pic>
        <p:nvPicPr>
          <p:cNvPr id="17" name="Рисунок 16" descr="blank-label-png-8.png"/>
          <p:cNvPicPr>
            <a:picLocks noChangeAspect="1"/>
          </p:cNvPicPr>
          <p:nvPr/>
        </p:nvPicPr>
        <p:blipFill>
          <a:blip r:embed="rId4" cstate="print"/>
          <a:srcRect r="4792" b="11905"/>
          <a:stretch>
            <a:fillRect/>
          </a:stretch>
        </p:blipFill>
        <p:spPr>
          <a:xfrm>
            <a:off x="0" y="381000"/>
            <a:ext cx="5867400" cy="2819400"/>
          </a:xfrm>
          <a:prstGeom prst="rect">
            <a:avLst/>
          </a:prstGeom>
        </p:spPr>
      </p:pic>
      <p:pic>
        <p:nvPicPr>
          <p:cNvPr id="7" name="Рисунок 6" descr="102186977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/>
          </a:blip>
          <a:stretch>
            <a:fillRect/>
          </a:stretch>
        </p:blipFill>
        <p:spPr>
          <a:xfrm>
            <a:off x="1498600" y="3162300"/>
            <a:ext cx="1828800" cy="1828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81000" y="5334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– обеспечить условия качественного развития предмета ОБЖ,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изменить его образовательный статус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из-за важности компетенций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области безопасности личности,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общества и государства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40200" y="4469537"/>
            <a:ext cx="5334000" cy="8771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None/>
            </a:pPr>
            <a:r>
              <a:rPr lang="ru-RU" sz="1700" b="1" dirty="0">
                <a:solidFill>
                  <a:srgbClr val="002060"/>
                </a:solidFill>
                <a:latin typeface="Arial"/>
                <a:cs typeface="Arial"/>
              </a:rPr>
              <a:t>– Повысить качество работы педагогов-</a:t>
            </a:r>
            <a:r>
              <a:rPr lang="ru-RU" sz="1700" b="1">
                <a:solidFill>
                  <a:srgbClr val="002060"/>
                </a:solidFill>
                <a:latin typeface="Arial"/>
                <a:cs typeface="Arial"/>
              </a:rPr>
              <a:t>организаторов и преподавателей ОБЖ.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5679" y="15240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286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38600" y="3622407"/>
            <a:ext cx="5181600" cy="8771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None/>
            </a:pPr>
            <a:r>
              <a:rPr lang="ru-RU" sz="1700" b="1" dirty="0">
                <a:solidFill>
                  <a:srgbClr val="002060"/>
                </a:solidFill>
                <a:latin typeface="Arial"/>
                <a:cs typeface="Arial"/>
              </a:rPr>
              <a:t>– Разработать инструментарий, </a:t>
            </a:r>
            <a:br>
              <a:rPr lang="ru-RU" sz="1700" b="1" dirty="0">
                <a:latin typeface="Arial" pitchFamily="34" charset="0"/>
                <a:cs typeface="Arial" pitchFamily="34" charset="0"/>
              </a:rPr>
            </a:br>
            <a:r>
              <a:rPr lang="ru-RU" sz="1700" b="1" dirty="0">
                <a:solidFill>
                  <a:srgbClr val="002060"/>
                </a:solidFill>
                <a:latin typeface="Arial"/>
                <a:cs typeface="Arial"/>
              </a:rPr>
              <a:t>который объективно оценивает качество </a:t>
            </a:r>
            <a:r>
              <a:rPr lang="ru-RU" sz="1700" b="1">
                <a:solidFill>
                  <a:srgbClr val="002060"/>
                </a:solidFill>
                <a:latin typeface="Arial"/>
                <a:cs typeface="Arial"/>
              </a:rPr>
              <a:t>результатов освоения программы по ОБЖ.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688737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Использовать разумно электронную образовательную среду предмета «ОБЖ»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45000" y="5091837"/>
            <a:ext cx="4724400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Arial"/>
                <a:cs typeface="Arial"/>
              </a:rPr>
              <a:t>– Популяризировать проблематику </a:t>
            </a:r>
            <a:br>
              <a:rPr lang="ru-RU" sz="1700" b="1" dirty="0">
                <a:latin typeface="Arial" pitchFamily="34" charset="0"/>
                <a:cs typeface="Arial" pitchFamily="34" charset="0"/>
              </a:rPr>
            </a:br>
            <a:r>
              <a:rPr lang="ru-RU" sz="1700" b="1">
                <a:solidFill>
                  <a:srgbClr val="002060"/>
                </a:solidFill>
                <a:latin typeface="Arial"/>
                <a:cs typeface="Arial"/>
              </a:rPr>
              <a:t>по ОБЖ.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een-blue-wood-gas-masks-2400x1350-wallpaper.jpg"/>
          <p:cNvPicPr>
            <a:picLocks noChangeAspect="1"/>
          </p:cNvPicPr>
          <p:nvPr/>
        </p:nvPicPr>
        <p:blipFill>
          <a:blip r:embed="rId2" cstate="print"/>
          <a:srcRect l="15354" r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914400"/>
            <a:ext cx="6019800" cy="579120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  <a:alpha val="63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  <a:alpha val="73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  <a:alpha val="79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>
              <a:buFont typeface="Wingdings" pitchFamily="2" charset="2"/>
              <a:buChar char="v"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Изменить мотивацию учеников к изучению ОБЖ.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buFont typeface="Wingdings" pitchFamily="2" charset="2"/>
              <a:buChar char="v"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Сформировать единый подход к преподаванию ОБЖ. 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buFont typeface="Wingdings" pitchFamily="2" charset="2"/>
              <a:buChar char="v"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Развивать взаимосвязь урочной, внеурочной деятельности и </a:t>
            </a:r>
            <a:r>
              <a:rPr lang="ru-RU" sz="1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допобразования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чтобы сформировать практико-ориентированные компетенции школьников.</a:t>
            </a:r>
          </a:p>
          <a:p>
            <a:pPr marL="273050" indent="-273050">
              <a:buFont typeface="Wingdings" pitchFamily="2" charset="2"/>
              <a:buChar char="v"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Совершенствовать технологии и методики преподавания ОБЖ, усилить прикладной характер учебного предмета.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buFont typeface="Wingdings" pitchFamily="2" charset="2"/>
              <a:buChar char="v"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Обновить учебные издания по ОБЖ с учетом анализа современных проблем обеспечения безопасности личности, общества и государства и рассмотрения механизмов возникновения 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и развития рисков и ЧС.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buFont typeface="Wingdings" pitchFamily="2" charset="2"/>
              <a:buChar char="v"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Модернизировать систему ДПО преподавателей-организаторов и преподавателей ОБЖ, чтобы достичь </a:t>
            </a:r>
            <a:r>
              <a:rPr lang="ru-RU" sz="1700" b="1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многопрофильности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и сформировать компетенции, предусмотренные </a:t>
            </a:r>
            <a:r>
              <a:rPr lang="ru-RU" sz="1700" b="1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Профстандартом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«Педагог»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762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613410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62484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5715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11350" y="-142875"/>
            <a:ext cx="12700" cy="12700"/>
          </a:xfrm>
          <a:prstGeom prst="rect">
            <a:avLst/>
          </a:prstGeom>
          <a:solidFill>
            <a:srgbClr val="D9D9D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972050" y="-146050"/>
            <a:ext cx="12700" cy="12700"/>
          </a:xfrm>
          <a:prstGeom prst="rect">
            <a:avLst/>
          </a:prstGeom>
          <a:solidFill>
            <a:srgbClr val="EFEFE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blue-clipart-sticky-note-22.png"/>
          <p:cNvPicPr>
            <a:picLocks noChangeAspect="1"/>
          </p:cNvPicPr>
          <p:nvPr/>
        </p:nvPicPr>
        <p:blipFill>
          <a:blip r:embed="rId3" cstate="print"/>
          <a:srcRect l="6250" b="9375"/>
          <a:stretch>
            <a:fillRect/>
          </a:stretch>
        </p:blipFill>
        <p:spPr>
          <a:xfrm>
            <a:off x="6172200" y="533400"/>
            <a:ext cx="2743200" cy="25781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9863" y="39469"/>
            <a:ext cx="8212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содержательного характера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48965" y="914400"/>
            <a:ext cx="6028035" cy="167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rgbClr val="EE8E00"/>
                </a:solidFill>
                <a:latin typeface="Arial"/>
                <a:ea typeface="Calibri"/>
                <a:cs typeface="Arial"/>
              </a:rPr>
              <a:t> В ФГОС, примерных ООП, учебных изданиях внимание концентрируется на стадии предельного обострения опасных процессов </a:t>
            </a:r>
            <a:br>
              <a:rPr lang="ru-RU" sz="18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b="1" dirty="0">
                <a:solidFill>
                  <a:srgbClr val="EE8E00"/>
                </a:solidFill>
                <a:latin typeface="Arial"/>
                <a:ea typeface="Calibri"/>
                <a:cs typeface="Arial"/>
              </a:rPr>
              <a:t>и явлений (ЧС, криминальных отношениях, </a:t>
            </a:r>
            <a:r>
              <a:rPr lang="ru-RU" sz="1800" b="1">
                <a:solidFill>
                  <a:srgbClr val="EE8E00"/>
                </a:solidFill>
                <a:latin typeface="Arial"/>
                <a:ea typeface="Calibri"/>
                <a:cs typeface="Arial"/>
              </a:rPr>
              <a:t>антиобщественном поведении и т.п.).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48400" y="838200"/>
            <a:ext cx="251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Это искажает последовательность этапов и нарушает целостность изложения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сущности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опасных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ситуаций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blue-clipart-sticky-note-22.png"/>
          <p:cNvPicPr>
            <a:picLocks noChangeAspect="1"/>
          </p:cNvPicPr>
          <p:nvPr/>
        </p:nvPicPr>
        <p:blipFill>
          <a:blip r:embed="rId3" cstate="print"/>
          <a:srcRect l="6250" b="9375"/>
          <a:stretch>
            <a:fillRect/>
          </a:stretch>
        </p:blipFill>
        <p:spPr>
          <a:xfrm>
            <a:off x="6172200" y="2895600"/>
            <a:ext cx="2743200" cy="2819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400800" y="3178076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Присутствует перегруженность образовательных программ дидактическими элементами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из других предметных областей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3048000"/>
            <a:ext cx="5715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Char char="q"/>
            </a:pPr>
            <a:r>
              <a:rPr lang="ru-RU" b="1" dirty="0">
                <a:solidFill>
                  <a:srgbClr val="EE8E00"/>
                </a:solidFill>
                <a:latin typeface="Arial" pitchFamily="34" charset="0"/>
                <a:ea typeface="Calibri"/>
                <a:cs typeface="Arial" pitchFamily="34" charset="0"/>
              </a:rPr>
              <a:t> Отсутствует четкая научно обоснованная позиция о минимальном объеме необходимых знаний по вопросам безопасности учеников, соответствующих их возрасту и уровню образования. </a:t>
            </a:r>
          </a:p>
        </p:txBody>
      </p:sp>
      <p:pic>
        <p:nvPicPr>
          <p:cNvPr id="2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24840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4770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36956371-man-in-protective-suit-and-gas-mask-on-pollution-backgroun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/>
          </a:blip>
          <a:stretch>
            <a:fillRect/>
          </a:stretch>
        </p:blipFill>
        <p:spPr>
          <a:xfrm>
            <a:off x="4127500" y="4580487"/>
            <a:ext cx="1816100" cy="1936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oje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229600" cy="4343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3429000"/>
          </a:xfrm>
          <a:noFill/>
        </p:spPr>
        <p:txBody>
          <a:bodyPr>
            <a:normAutofit/>
          </a:bodyPr>
          <a:lstStyle/>
          <a:p>
            <a:pPr marL="0" indent="12700" fontAlgn="t"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Нет единого подхода к преподаванию ОБЖ.  Материалы рассчитаны </a:t>
            </a:r>
            <a:b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реализацию предмета в 5–9 классах. При этом согласно ООП основного общего образования  ученики осваивают ОБЖ в 8–9 классах. </a:t>
            </a:r>
            <a:b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рассогласование не позволяет реализовывать системный подход, препятствует четкому тематическому планированию.</a:t>
            </a:r>
          </a:p>
          <a:p>
            <a:pPr marL="0" indent="12700" fontAlgn="t"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Нет материально-технических возможностей у преподавателя, </a:t>
            </a:r>
            <a:b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осуществлять практические занятия. Это нарушают принцип практикоориентированности предмета. </a:t>
            </a:r>
          </a:p>
          <a:p>
            <a:pPr marL="0" indent="12700" fontAlgn="t"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Нет единой методической ресурсной базы. Это снижает возможность получать актуальную информацию о различных аспектах «ОБЖ» </a:t>
            </a:r>
            <a:b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использования ее в учебном процессе.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1025"/>
            <a:ext cx="7659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методического характера</a:t>
            </a:r>
          </a:p>
        </p:txBody>
      </p:sp>
      <p:pic>
        <p:nvPicPr>
          <p:cNvPr id="6" name="Рисунок 5" descr="firefighter_PNG158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00" y="3522543"/>
            <a:ext cx="6553200" cy="3360856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061" y="5232400"/>
            <a:ext cx="133553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70" y="49403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48256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004" y="21021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5900" y="0"/>
            <a:ext cx="6228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Кадровые проблемы</a:t>
            </a:r>
          </a:p>
        </p:txBody>
      </p:sp>
      <p:pic>
        <p:nvPicPr>
          <p:cNvPr id="9" name="Рисунок 8" descr="0-podlozky-esselte-a4-s-obrim-klipem-cervena.png"/>
          <p:cNvPicPr>
            <a:picLocks noChangeAspect="1"/>
          </p:cNvPicPr>
          <p:nvPr/>
        </p:nvPicPr>
        <p:blipFill>
          <a:blip r:embed="rId4" cstate="print"/>
          <a:srcRect l="18667" t="2667" r="18667" b="1333"/>
          <a:stretch>
            <a:fillRect/>
          </a:stretch>
        </p:blipFill>
        <p:spPr>
          <a:xfrm>
            <a:off x="152400" y="838200"/>
            <a:ext cx="3200400" cy="44358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" y="1600200"/>
            <a:ext cx="2895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Сокращается число кафедр безопасности жизнедеятельности путем включения их в состав других кафедр (естественнонаучных, медицинских, физической культуры, экологии и т.п.), что ведет к утрате педагогического корпуса квалифицированных кадров</a:t>
            </a:r>
          </a:p>
        </p:txBody>
      </p:sp>
      <p:pic>
        <p:nvPicPr>
          <p:cNvPr id="11" name="Рисунок 10" descr="0-podlozky-esselte-a4-s-obrim-klipem-cervena.png"/>
          <p:cNvPicPr>
            <a:picLocks noChangeAspect="1"/>
          </p:cNvPicPr>
          <p:nvPr/>
        </p:nvPicPr>
        <p:blipFill>
          <a:blip r:embed="rId4" cstate="print"/>
          <a:srcRect l="18667" t="2667" r="18667" b="1333"/>
          <a:stretch>
            <a:fillRect/>
          </a:stretch>
        </p:blipFill>
        <p:spPr>
          <a:xfrm>
            <a:off x="3276600" y="838200"/>
            <a:ext cx="3276600" cy="44358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29000" y="1600200"/>
            <a:ext cx="2895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 вузах отсутствуют механизмы подготовки преподавателей, способных осуществлять образовательную деятельность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по безопасности жизнедеятельности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 отношении специальных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предметов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ОБЖ</a:t>
            </a:r>
          </a:p>
        </p:txBody>
      </p:sp>
      <p:pic>
        <p:nvPicPr>
          <p:cNvPr id="13" name="Рисунок 12" descr="12895900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2928" y="2654300"/>
            <a:ext cx="3278372" cy="381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78500" y="4102100"/>
            <a:ext cx="350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Повышение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квалификации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переподготовки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преподавателей ОБЖ осуществляется только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на теоретическом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уровне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799" y="1142999"/>
            <a:ext cx="2059509" cy="2070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200" y="-50800"/>
            <a:ext cx="3175" cy="127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9363" y="-106363"/>
            <a:ext cx="12700" cy="12700"/>
          </a:xfrm>
          <a:prstGeom prst="rect">
            <a:avLst/>
          </a:prstGeom>
          <a:solidFill>
            <a:srgbClr val="DDDDD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49250" y="-103188"/>
            <a:ext cx="12700" cy="12700"/>
          </a:xfrm>
          <a:prstGeom prst="rect">
            <a:avLst/>
          </a:prstGeom>
          <a:solidFill>
            <a:srgbClr val="DCDCD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0" y="-47625"/>
            <a:ext cx="12700" cy="12700"/>
          </a:xfrm>
          <a:prstGeom prst="rect">
            <a:avLst/>
          </a:prstGeom>
          <a:solidFill>
            <a:srgbClr val="E1E1E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0" y="0"/>
            <a:ext cx="5181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создать </a:t>
            </a:r>
            <a:br>
              <a:rPr lang="ru-RU" sz="3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кадровый потенциал</a:t>
            </a:r>
          </a:p>
        </p:txBody>
      </p:sp>
      <p:pic>
        <p:nvPicPr>
          <p:cNvPr id="18" name="Рисунок 17" descr="woman-1455991_1280-909x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1" y="2819400"/>
            <a:ext cx="3382119" cy="3810000"/>
          </a:xfrm>
          <a:prstGeom prst="rect">
            <a:avLst/>
          </a:prstGeom>
        </p:spPr>
      </p:pic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69664"/>
            <a:ext cx="2819400" cy="18783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21205" y="1543987"/>
            <a:ext cx="2177776" cy="905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Необходимо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обеспечить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3530600" y="1312260"/>
            <a:ext cx="5638800" cy="49615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– преемственность между  образовательными программами общего, высшего и дополнительного профессионального образования;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– многопрофильную подготовку преподавателей</a:t>
            </a:r>
            <a:b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по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профпрограммам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с технологиями, </a:t>
            </a:r>
            <a:b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где отрабатывают действия при моделировании опасных ситуаций;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– организацию ДПО с использованием сетевых форм обучения на базе специальных кафедр педвузов, учебно-методических центров федеральных структур (МЧС, МВД, МО и др.);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– организацию конкурсов «Лучший преподаватель-организатор ОБЖ», «Лучший кабинет «ОБЖ»;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– проведение дискуссионных площадок в интернете;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– оценку качества работы преподавателей в соответствии с требованиями профессионального стандарта </a:t>
            </a:r>
          </a:p>
          <a:p>
            <a:pPr marL="0" indent="0">
              <a:buNone/>
            </a:pP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3627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9600" y="64643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tekstura_poverhnost_militari_okras_50914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  <a:alpha val="72000"/>
                </a:srgbClr>
              </a:gs>
              <a:gs pos="50000">
                <a:srgbClr val="FFFF00">
                  <a:shade val="67500"/>
                  <a:satMod val="115000"/>
                  <a:alpha val="29000"/>
                </a:srgbClr>
              </a:gs>
              <a:gs pos="100000">
                <a:srgbClr val="FFFF00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kissclipart-clip-board-png-clipart-clipboard-computer-icons-fe52b6e05c709f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904" y="685800"/>
            <a:ext cx="3988096" cy="5867400"/>
          </a:xfrm>
          <a:prstGeom prst="rect">
            <a:avLst/>
          </a:prstGeom>
        </p:spPr>
      </p:pic>
      <p:pic>
        <p:nvPicPr>
          <p:cNvPr id="7169" name="Рисунок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762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82700" y="-387350"/>
            <a:ext cx="12700" cy="12700"/>
          </a:xfrm>
          <a:prstGeom prst="rect">
            <a:avLst/>
          </a:prstGeom>
          <a:solidFill>
            <a:srgbClr val="DADADA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0"/>
            <a:ext cx="4379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мотивировать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3700" y="1651000"/>
            <a:ext cx="3962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Обеспечить условия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для индивидуализации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обучения, профориентации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и поддержки  заинтересованных учеников.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4432300"/>
            <a:ext cx="3486912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Создать возможности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для участия учеников,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 том числе с ОВЗ, в работе военно-патриотических  клубов, экологических и волонтерских движений, публичной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защиты творческих работ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96000" y="-787400"/>
            <a:ext cx="4140200" cy="2616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  <a:alpha val="0"/>
                </a:srgbClr>
              </a:gs>
              <a:gs pos="50000">
                <a:srgbClr val="FFFF00">
                  <a:shade val="67500"/>
                  <a:satMod val="115000"/>
                  <a:alpha val="63000"/>
                </a:srgbClr>
              </a:gs>
              <a:gs pos="100000">
                <a:srgbClr val="FFFF00">
                  <a:shade val="100000"/>
                  <a:satMod val="115000"/>
                  <a:alpha val="37000"/>
                </a:srgbClr>
              </a:gs>
            </a:gsLst>
            <a:lin ang="81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3050830"/>
            <a:ext cx="3724656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Организовать теле-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и радиотрансляции в ОО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по тематике безопасного поведения, оказания первой помощи и др.</a:t>
            </a:r>
          </a:p>
        </p:txBody>
      </p:sp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056" y="419100"/>
            <a:ext cx="16579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270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kissclipart-clip-board-png-clipart-clipboard-computer-icons-fe52b6e05c709f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85800"/>
            <a:ext cx="4432409" cy="5867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26000" y="1739900"/>
            <a:ext cx="40767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Создать сайт для ОО в части правил действий по обеспечению безопасности, разместить видео по пропаганде безопасного поведения;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Оформить тематические «Уголок безопасности», «Уголок призывника», «Уголок первой помощи», «Схема безопасных маршрутов движения детей»;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Разместить легкосъемные материалы  по правилам безопасного поведения;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Разработать механизмы формирования навыков безопасности жизнедеятельности через взаимодействие с семьями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e9820_b10c745e_orig.png"/>
          <p:cNvPicPr>
            <a:picLocks noChangeAspect="1"/>
          </p:cNvPicPr>
          <p:nvPr/>
        </p:nvPicPr>
        <p:blipFill>
          <a:blip r:embed="rId2" cstate="print"/>
          <a:srcRect l="6743" t="1768" r="5829" b="8060"/>
          <a:stretch>
            <a:fillRect/>
          </a:stretch>
        </p:blipFill>
        <p:spPr>
          <a:xfrm>
            <a:off x="3187700" y="1168400"/>
            <a:ext cx="5715000" cy="2209800"/>
          </a:xfrm>
          <a:prstGeom prst="rect">
            <a:avLst/>
          </a:prstGeom>
        </p:spPr>
      </p:pic>
      <p:pic>
        <p:nvPicPr>
          <p:cNvPr id="14" name="Рисунок 13" descr="6a01543257035b970c01538fb16b82970b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tretch>
            <a:fillRect/>
          </a:stretch>
        </p:blipFill>
        <p:spPr>
          <a:xfrm>
            <a:off x="152400" y="3810000"/>
            <a:ext cx="2895600" cy="28956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9738" y="-47625"/>
            <a:ext cx="12700" cy="12700"/>
          </a:xfrm>
          <a:prstGeom prst="rect">
            <a:avLst/>
          </a:prstGeom>
          <a:solidFill>
            <a:srgbClr val="DDDDD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25" y="-61913"/>
            <a:ext cx="12700" cy="222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48000" y="0"/>
            <a:ext cx="60960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 </a:t>
            </a:r>
            <a:b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в программах ДОО и НОО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6300" y="1320800"/>
            <a:ext cx="5334000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Образовательные программы ДОО: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1. Учат понимать связь счастливого детства и безопасного личного поведения в быту, социуме, на природе.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2. Учат понимать ЗОЖ и простейшие правила безопасного индивидуального поведения</a:t>
            </a:r>
          </a:p>
        </p:txBody>
      </p:sp>
      <p:pic>
        <p:nvPicPr>
          <p:cNvPr id="19" name="Рисунок 18" descr="0_e9820_b10c745e_orig.png"/>
          <p:cNvPicPr>
            <a:picLocks noChangeAspect="1"/>
          </p:cNvPicPr>
          <p:nvPr/>
        </p:nvPicPr>
        <p:blipFill>
          <a:blip r:embed="rId5" cstate="print"/>
          <a:srcRect l="6743" t="1768" r="5829" b="8060"/>
          <a:stretch>
            <a:fillRect/>
          </a:stretch>
        </p:blipFill>
        <p:spPr>
          <a:xfrm>
            <a:off x="3200400" y="3505200"/>
            <a:ext cx="5715000" cy="27432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90900" y="3759200"/>
            <a:ext cx="54102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Образовательные программы НОО обеспечивают: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1. Мотивацию ребенка научиться личной безопасности и культуру безопасного поведения.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2.  Овладение сведениями о проблемах безопасности жизнедеятельности.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3.  Выработку начальных умений безопасной жизни и поведения в системе «человек – среда обитания»</a:t>
            </a:r>
          </a:p>
        </p:txBody>
      </p:sp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4008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657291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Z7KFWENHHMJR-1270473416-183</_dlc_DocId>
    <_dlc_DocIdUrl xmlns="134c83b0-daba-48ad-8a7d-75e8d548d543">
      <Url>http://www.eduportal44.ru/Galich/dchool2galich/_layouts/15/DocIdRedir.aspx?ID=Z7KFWENHHMJR-1270473416-183</Url>
      <Description>Z7KFWENHHMJR-1270473416-183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8E6C8350E954097B3F72735174AF5" ma:contentTypeVersion="1" ma:contentTypeDescription="Создание документа." ma:contentTypeScope="" ma:versionID="96fb774a6d93eac2bc0b600c2428057f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E26A11-6A62-4885-8429-EACE126342DC}"/>
</file>

<file path=customXml/itemProps2.xml><?xml version="1.0" encoding="utf-8"?>
<ds:datastoreItem xmlns:ds="http://schemas.openxmlformats.org/officeDocument/2006/customXml" ds:itemID="{100E4439-0D16-425E-B981-CD0376EF5ED2}"/>
</file>

<file path=customXml/itemProps3.xml><?xml version="1.0" encoding="utf-8"?>
<ds:datastoreItem xmlns:ds="http://schemas.openxmlformats.org/officeDocument/2006/customXml" ds:itemID="{21BB75A9-7F19-4F00-A61E-0D103DD4AE1E}"/>
</file>

<file path=customXml/itemProps4.xml><?xml version="1.0" encoding="utf-8"?>
<ds:datastoreItem xmlns:ds="http://schemas.openxmlformats.org/officeDocument/2006/customXml" ds:itemID="{10821B20-FA12-45C8-9B90-B9F92C71016C}"/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515</TotalTime>
  <Words>844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20058-cubes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ВК</cp:lastModifiedBy>
  <cp:revision>93</cp:revision>
  <dcterms:created xsi:type="dcterms:W3CDTF">2019-01-17T10:13:30Z</dcterms:created>
  <dcterms:modified xsi:type="dcterms:W3CDTF">2019-04-21T16:56:48Z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0x0101009A28E6C8350E954097B3F72735174AF5</vt:lpwstr>
  </property>
  <property fmtid="{D5CDD505-2E9C-101B-9397-08002B2CF9AE}" pid="3" name="_dlc_DocIdItemGuid">
    <vt:lpwstr>0e3991ee-a639-4612-b323-5dccc0885c21</vt:lpwstr>
  </property>
</Properties>
</file>