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3" r:id="rId3"/>
    <p:sldId id="262" r:id="rId4"/>
    <p:sldId id="275" r:id="rId5"/>
    <p:sldId id="266" r:id="rId6"/>
    <p:sldId id="271" r:id="rId7"/>
    <p:sldId id="265" r:id="rId8"/>
    <p:sldId id="269" r:id="rId9"/>
    <p:sldId id="276" r:id="rId10"/>
    <p:sldId id="273" r:id="rId11"/>
    <p:sldId id="277" r:id="rId12"/>
    <p:sldId id="274" r:id="rId13"/>
    <p:sldId id="27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1F9"/>
    <a:srgbClr val="5329A7"/>
    <a:srgbClr val="990099"/>
    <a:srgbClr val="398767"/>
    <a:srgbClr val="FA8A1A"/>
    <a:srgbClr val="960096"/>
    <a:srgbClr val="FCB018"/>
    <a:srgbClr val="FFFFFF"/>
    <a:srgbClr val="C400C4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4" autoAdjust="0"/>
    <p:restoredTop sz="94638" autoAdjust="0"/>
  </p:normalViewPr>
  <p:slideViewPr>
    <p:cSldViewPr snapToGrid="0">
      <p:cViewPr>
        <p:scale>
          <a:sx n="66" d="100"/>
          <a:sy n="6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vector-paintbrush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926" y="1133652"/>
            <a:ext cx="2572118" cy="106957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"/>
            <a:ext cx="9144000" cy="68443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68488"/>
            <a:ext cx="5227083" cy="3684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Концепция преподавания</a:t>
            </a:r>
            <a:b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предметной области «Искусство»</a:t>
            </a:r>
            <a:endParaRPr lang="en-US" sz="4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333" y="268477"/>
            <a:ext cx="1748344" cy="2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33400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0950d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1887" y="4408224"/>
            <a:ext cx="2895637" cy="2354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ute-border-png-18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0000"/>
          </a:blip>
          <a:srcRect l="3597" t="7071" r="2014" b="14835"/>
          <a:stretch>
            <a:fillRect/>
          </a:stretch>
        </p:blipFill>
        <p:spPr>
          <a:xfrm>
            <a:off x="-109184" y="0"/>
            <a:ext cx="9253184" cy="6625988"/>
          </a:xfrm>
          <a:prstGeom prst="rect">
            <a:avLst/>
          </a:prstGeom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774" y="63837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772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notre_dame_4x_4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9580" y="4125036"/>
            <a:ext cx="3643952" cy="2732964"/>
          </a:xfrm>
          <a:prstGeom prst="rect">
            <a:avLst/>
          </a:prstGeom>
        </p:spPr>
      </p:pic>
      <p:pic>
        <p:nvPicPr>
          <p:cNvPr id="20" name="Рисунок 19" descr="595cdfe54089015d12ca97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92" y="4931916"/>
            <a:ext cx="1105469" cy="19260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8613" y="163776"/>
            <a:ext cx="8270543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«Изобразительное искусство»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1295400"/>
            <a:ext cx="783381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Воспитать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грамотного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зрителя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Иметь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представление об отечественной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мировой художественной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культуре во всем многообразии ее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видов.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Сф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ормировать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навыки эстетического видения и преобразования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мира.</a:t>
            </a:r>
          </a:p>
          <a:p>
            <a:pPr marL="457200" indent="-457200">
              <a:lnSpc>
                <a:spcPct val="115000"/>
              </a:lnSpc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Помочь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приобретать опыт создания творческой работы посредством разных художественных материалов в разных видах искусств: изобразительных, декоративно-прикладных, в архитектуре и дизайне, опыта творчества в компьютерной графике и анимации, фотографии, работы в синтетических искусствах (театре и кино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ute-border-png-18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0000"/>
          </a:blip>
          <a:srcRect l="3597" t="7071" r="2014" b="14835"/>
          <a:stretch>
            <a:fillRect/>
          </a:stretch>
        </p:blipFill>
        <p:spPr>
          <a:xfrm>
            <a:off x="-109184" y="0"/>
            <a:ext cx="9253184" cy="6625988"/>
          </a:xfrm>
          <a:prstGeom prst="rect">
            <a:avLst/>
          </a:prstGeom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774" y="63837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notre_dame_4x_4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114800"/>
            <a:ext cx="3643952" cy="2732964"/>
          </a:xfrm>
          <a:prstGeom prst="rect">
            <a:avLst/>
          </a:prstGeom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772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595cdfe54089015d12ca97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92" y="4931916"/>
            <a:ext cx="1105469" cy="19260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8613" y="163776"/>
            <a:ext cx="8270543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«Изобразительное искусство»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1447800"/>
            <a:ext cx="7485798" cy="395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Иметь представление о средствах выразительности искусства и научить использовать 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Развивать наблюдательность, ассоциативное мышление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творческое воображение;</a:t>
            </a:r>
          </a:p>
          <a:p>
            <a:pPr marL="261938" indent="-261938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Воспитать уважение к наследию России через освоение отечественной художественной культуры;</a:t>
            </a:r>
          </a:p>
          <a:p>
            <a:pPr marL="261938" indent="-261938">
              <a:lnSpc>
                <a:spcPct val="115000"/>
              </a:lnSpc>
              <a:tabLst>
                <a:tab pos="219964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8. Формировать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активное отношение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традициям художественной культуры как смысловой,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эстетической и личностно значимой ценности</a:t>
            </a:r>
          </a:p>
          <a:p>
            <a:pPr>
              <a:lnSpc>
                <a:spcPct val="115000"/>
              </a:lnSpc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trazhnoe_steklo_okno_sobor_121256_3504x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011" y="354844"/>
            <a:ext cx="8734568" cy="5896999"/>
          </a:xfrm>
          <a:prstGeom prst="rect">
            <a:avLst/>
          </a:prstGeom>
          <a:solidFill>
            <a:srgbClr val="5329A7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«Мировая художественная культура»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Воспитать человека, умеющего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понимать искусство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задающего высокую планку развитию отечественной художественной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культуры.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Создать интегрированную основу обучения, которая позволит овладеть разными способами анализа художественного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наследия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3. Систематизировать знания о видах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4. Помочь освоить алгоритмы анализа разных видов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5. Выработать основы критического мышления и помочь определиться ученикам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с позицией в отношении культурного наследия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современного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искусства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trazhnoe_steklo_okno_sobor_121256_3504x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" y="609600"/>
            <a:ext cx="8734568" cy="5507662"/>
          </a:xfrm>
          <a:prstGeom prst="rect">
            <a:avLst/>
          </a:prstGeom>
          <a:solidFill>
            <a:srgbClr val="5329A7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Задачи учебного предмета «Мировая художественная культура»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6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 Создать учебно-методические материалы, которые обеспечивают достижение личностных, метапредметных и предметных требований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к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результатам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обучения.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7. Использовать информационно-коммуникационные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ресурсы.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8. Формировать знания, умения и навыки восприятия и практической творческой деятельности в процессе подготовки компетентного зрителя, слушателя, постоянного посетителя музеев, выставочных залов,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театров.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9. Сочетать наряду с художественно-творческой деятельностью различные формы проектной деятельности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dgbuqrl8c8wkcogos00k4kso8so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4512342" cy="3771910"/>
          </a:xfrm>
          <a:prstGeom prst="rect">
            <a:avLst/>
          </a:prstGeom>
        </p:spPr>
      </p:pic>
      <p:pic>
        <p:nvPicPr>
          <p:cNvPr id="14" name="Рисунок 13" descr="tr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462" y="3943350"/>
            <a:ext cx="4438650" cy="2914650"/>
          </a:xfrm>
          <a:prstGeom prst="rect">
            <a:avLst/>
          </a:prstGeom>
        </p:spPr>
      </p:pic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762001" y="1460439"/>
            <a:ext cx="79359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Информация </a:t>
            </a:r>
            <a:r>
              <a:rPr lang="ru-RU" sz="2000" b="1" dirty="0" smtClean="0">
                <a:solidFill>
                  <a:schemeClr val="accent2"/>
                </a:solidFill>
              </a:rPr>
              <a:t>из </a:t>
            </a:r>
            <a:r>
              <a:rPr lang="ru-RU" sz="2000" b="1" dirty="0" smtClean="0">
                <a:solidFill>
                  <a:srgbClr val="1301F9"/>
                </a:solidFill>
              </a:rPr>
              <a:t>Концепции преподавания</a:t>
            </a:r>
            <a:br>
              <a:rPr lang="ru-RU" sz="2000" b="1" dirty="0" smtClean="0">
                <a:solidFill>
                  <a:srgbClr val="1301F9"/>
                </a:solidFill>
              </a:rPr>
            </a:br>
            <a:r>
              <a:rPr lang="ru-RU" sz="2000" b="1" dirty="0" smtClean="0">
                <a:solidFill>
                  <a:srgbClr val="1301F9"/>
                </a:solidFill>
              </a:rPr>
              <a:t>предметной области «Искусство» 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 образовательных организациях Российской Федерации, реализующих основные общеобразовательные программы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https://docs.edu.gov.ru/document/11cfc73e7df5f99beeadf58f363bf98b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 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Шаблон </a:t>
            </a:r>
            <a:r>
              <a:rPr lang="ru-RU" sz="2000" b="1" dirty="0">
                <a:solidFill>
                  <a:srgbClr val="0000FF"/>
                </a:solidFill>
              </a:rPr>
              <a:t>с </a:t>
            </a:r>
            <a:r>
              <a:rPr lang="en-US" sz="2000" b="1" dirty="0">
                <a:solidFill>
                  <a:srgbClr val="0000FF"/>
                </a:solidFill>
              </a:rPr>
              <a:t>fppt.com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194" y="132254"/>
            <a:ext cx="780209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презентации </a:t>
            </a:r>
            <a:b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</a:t>
            </a:r>
            <a:endParaRPr lang="ru-RU" sz="4000" b="1" dirty="0">
              <a:ln w="11430"/>
              <a:solidFill>
                <a:srgbClr val="2660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19800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324600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ector-paintbrush-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98252">
            <a:off x="3842234" y="4173851"/>
            <a:ext cx="2200770" cy="9151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36841"/>
            <a:ext cx="3712191" cy="1421159"/>
          </a:xfrm>
          <a:prstGeom prst="rect">
            <a:avLst/>
          </a:prstGeom>
        </p:spPr>
      </p:pic>
      <p:pic>
        <p:nvPicPr>
          <p:cNvPr id="7" name="Рисунок 6" descr="brush2-crop-u11942.png"/>
          <p:cNvPicPr>
            <a:picLocks noChangeAspect="1"/>
          </p:cNvPicPr>
          <p:nvPr/>
        </p:nvPicPr>
        <p:blipFill>
          <a:blip r:embed="rId3" cstate="print"/>
          <a:srcRect t="17142"/>
          <a:stretch>
            <a:fillRect/>
          </a:stretch>
        </p:blipFill>
        <p:spPr>
          <a:xfrm>
            <a:off x="2006221" y="0"/>
            <a:ext cx="7137779" cy="1978926"/>
          </a:xfrm>
          <a:prstGeom prst="rect">
            <a:avLst/>
          </a:prstGeom>
        </p:spPr>
      </p:pic>
      <p:pic>
        <p:nvPicPr>
          <p:cNvPr id="10" name="Рисунок 9" descr="9375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7400"/>
            <a:ext cx="9144000" cy="409774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24384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общедоступные информационные ресурсы в качестве инструментов деятельности учеников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ать базовые знания в области искусства, чтобы развивать учеников художественно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эстетически.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Создать условия для повышения кадрового потенциала педагогических работников предметной области «Искусство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оздать учебно-методические материалы нового поколения,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развивать самостоятельную творческую работу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обучающихся,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мультимедийные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технологии, современные средства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диагностики достижений результатов учеников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2575" y="68234"/>
            <a:ext cx="5704754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и задачи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1524000"/>
            <a:ext cx="7567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Цель: улучшить содержание предметной области «Искусство» на всех уровнях общего образования</a:t>
            </a:r>
          </a:p>
        </p:txBody>
      </p:sp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9902" y="6315495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3565" y="6175541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4db500-f78b-4518-9b1b-320056ea48d8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rcRect t="4412" r="4662"/>
          <a:stretch>
            <a:fillRect/>
          </a:stretch>
        </p:blipFill>
        <p:spPr>
          <a:xfrm>
            <a:off x="5568287" y="3521122"/>
            <a:ext cx="3575713" cy="3336878"/>
          </a:xfrm>
          <a:prstGeom prst="rect">
            <a:avLst/>
          </a:prstGeom>
        </p:spPr>
      </p:pic>
      <p:pic>
        <p:nvPicPr>
          <p:cNvPr id="5" name="Рисунок 4" descr="244308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860" y="4672568"/>
            <a:ext cx="2920619" cy="20353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7982" y="9553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планируют изменить</a:t>
            </a:r>
            <a:endParaRPr lang="en-US" sz="36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601" y="2557201"/>
            <a:ext cx="281825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Детализировать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ФГОС НОО и ООО требования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к результатам освоения программ предметов «Музыка», «ИЗО» и «МХК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».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949" y="4624619"/>
            <a:ext cx="25862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Разработать КИМ для оценки качества подготовки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 «Музыка», «ИЗО»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«МХК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2971" y="2145217"/>
            <a:ext cx="38281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Определить критерии отбора произведений искусства для изучения на учебных предметах «Музыка», «ИЗО» и «МХК»;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18266" y="703081"/>
            <a:ext cx="2790967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– Создать взаимодействие предметной области «Искусство»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внеурочной деятельностью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дополнительным художественным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образованием.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796" y="693923"/>
            <a:ext cx="40943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Развивать межведомственное взаимодействие с учреждениями культуры, чтобы расширить возможности предметной области «Искусство» в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ОО.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5560" y="3346235"/>
            <a:ext cx="220411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Проводить творческие конкурсы, 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чтобы повысить мотивацию учеников</a:t>
            </a:r>
            <a:b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 к художественному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творчеству.</a:t>
            </a:r>
            <a:endParaRPr lang="ru-RU" sz="1600" b="1" dirty="0" smtClean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400800"/>
            <a:ext cx="18423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248400"/>
            <a:ext cx="1619240" cy="4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151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83569" y="1039139"/>
            <a:ext cx="3660322" cy="36603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43200" y="5105400"/>
            <a:ext cx="3505200" cy="14335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Усовершенствовать систему олимпиад </a:t>
            </a:r>
            <a:b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</a:t>
            </a:r>
            <a:b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«Музыка», «ИЗО», «МХК</a:t>
            </a:r>
            <a:r>
              <a:rPr lang="ru-RU" sz="1700" b="1" dirty="0" smtClean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sz="1700" b="1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5716" y="109184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планируют изменить</a:t>
            </a:r>
            <a:endParaRPr lang="en-US" sz="36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006" y="2401999"/>
            <a:ext cx="2531660" cy="414208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Учитывать этнокультурные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национальные особенности региона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при разработке учебно-методических материалов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 «Музыка», «Изо», «МХК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8912" y="820048"/>
            <a:ext cx="2715904" cy="572072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Определить оптимальное соотношение объема теоретического материала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самостоятельной деятельности учеников,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для этого расширить вариативность выбора видов творческой деятельности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учетом интересов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учеников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34"/>
          <a:stretch>
            <a:fillRect/>
          </a:stretch>
        </p:blipFill>
        <p:spPr>
          <a:xfrm rot="10800000">
            <a:off x="1" y="0"/>
            <a:ext cx="4067031" cy="3462388"/>
          </a:xfrm>
          <a:prstGeom prst="rect">
            <a:avLst/>
          </a:prstGeom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568"/>
            <a:ext cx="1447800" cy="1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6773" y="1726296"/>
            <a:ext cx="1478312" cy="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3100389_3906024_0_8e7e0_1ef4ce97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2286000" cy="4511842"/>
          </a:xfrm>
          <a:prstGeom prst="rect">
            <a:avLst/>
          </a:prstGeom>
        </p:spPr>
      </p:pic>
      <p:pic>
        <p:nvPicPr>
          <p:cNvPr id="12" name="Рисунок 11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3000" contrast="20000"/>
          </a:blip>
          <a:srcRect b="58883"/>
          <a:stretch>
            <a:fillRect/>
          </a:stretch>
        </p:blipFill>
        <p:spPr>
          <a:xfrm>
            <a:off x="2142699" y="725352"/>
            <a:ext cx="7001301" cy="209973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2" y="9553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7545" y="712067"/>
            <a:ext cx="6550924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мотивационного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 адаптирован фундаментальный уровень образовательных методик к новым формам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искусства.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Есть расхождение между эталонами искусства, которым ученики хотят соответствовать, и недостатком их умений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4" name="Рисунок 13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4000" contrast="20000"/>
          </a:blip>
          <a:srcRect b="58883"/>
          <a:stretch>
            <a:fillRect/>
          </a:stretch>
        </p:blipFill>
        <p:spPr>
          <a:xfrm>
            <a:off x="2129056" y="2770495"/>
            <a:ext cx="7014944" cy="43995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83894" y="2936958"/>
            <a:ext cx="6537277" cy="51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содержательного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Недостаточно внедрили информационно-коммуникационные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технологии.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 Недостаточное количество учебного времени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программах для творческой проектной деятельности учеников на основе </a:t>
            </a:r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системно-деятельностного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подхода.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Не используется потенциал внеурочной деятельности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части развития деятельности школьных музыкальных, драматических кружков, организации выставок.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содержание  образовательных  программ не отражает потенциал этнокультурных особенностей региона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 всех уровнях общего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образования</a:t>
            </a: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Рисунок 8" descr="0_8f8aa_23ab307e_orig-1024x6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346" y="2242824"/>
            <a:ext cx="2415654" cy="1749145"/>
          </a:xfrm>
          <a:prstGeom prst="rect">
            <a:avLst/>
          </a:prstGeom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89066">
            <a:off x="569923" y="3096509"/>
            <a:ext cx="1099888" cy="1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68529">
            <a:off x="633991" y="3375300"/>
            <a:ext cx="1129857" cy="3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3" y="3383280"/>
            <a:ext cx="9144000" cy="34747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3" y="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57601" y="646371"/>
          <a:ext cx="5399313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1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методического характера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модернизация содержания учебно-методических материалов с учетом вызовов современности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усилить внимание к системно-деятельностному подходу, увеличение времени на проекты и творческую деятельность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Преподавание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предметной области «Искусство» основывается на модулях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возможностями вариативности по выбору ОО. Подход не обеспечен учебными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пособиями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Недостаточно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внимания использованию информационно-коммуникационных технологий </a:t>
                      </a:r>
                      <a:b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из-за отсутствия методической подготовки педагогических кадров данной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области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преемственности содержания уроков и внеурочной деятельности.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едостаточно разработаны вариативные модели взаимодействия ОО и учреждений культуры с учетом специфики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региона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6519" y="2679890"/>
          <a:ext cx="3307307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730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Кадровые проблемы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Система подготовки педагогических кадров не отвечает требованиям в части формирования компетенций, предусмотренных профессиональным стандартом «Педагог»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840" y="1752331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101" y="2093524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who-we-are-background-purple.png"/>
          <p:cNvPicPr>
            <a:picLocks noChangeAspect="1"/>
          </p:cNvPicPr>
          <p:nvPr/>
        </p:nvPicPr>
        <p:blipFill>
          <a:blip r:embed="rId2" cstate="print"/>
          <a:srcRect b="29682"/>
          <a:stretch>
            <a:fillRect/>
          </a:stretch>
        </p:blipFill>
        <p:spPr>
          <a:xfrm>
            <a:off x="6073261" y="5977720"/>
            <a:ext cx="2227569" cy="880280"/>
          </a:xfrm>
          <a:prstGeom prst="rect">
            <a:avLst/>
          </a:prstGeom>
        </p:spPr>
      </p:pic>
      <p:pic>
        <p:nvPicPr>
          <p:cNvPr id="22" name="Рисунок 21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9990" y="2210937"/>
            <a:ext cx="2227569" cy="1251857"/>
          </a:xfrm>
          <a:prstGeom prst="rect">
            <a:avLst/>
          </a:prstGeom>
        </p:spPr>
      </p:pic>
      <p:pic>
        <p:nvPicPr>
          <p:cNvPr id="21" name="Рисунок 20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363" y="2634019"/>
            <a:ext cx="2227569" cy="1251857"/>
          </a:xfrm>
          <a:prstGeom prst="rect">
            <a:avLst/>
          </a:prstGeom>
        </p:spPr>
      </p:pic>
      <p:pic>
        <p:nvPicPr>
          <p:cNvPr id="20" name="Рисунок 19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09" y="4585646"/>
            <a:ext cx="2227569" cy="1251857"/>
          </a:xfrm>
          <a:prstGeom prst="rect">
            <a:avLst/>
          </a:prstGeom>
        </p:spPr>
      </p:pic>
      <p:pic>
        <p:nvPicPr>
          <p:cNvPr id="19" name="Рисунок 18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771" y="1105469"/>
            <a:ext cx="2227569" cy="1251857"/>
          </a:xfrm>
          <a:prstGeom prst="rect">
            <a:avLst/>
          </a:prstGeom>
        </p:spPr>
      </p:pic>
      <p:pic>
        <p:nvPicPr>
          <p:cNvPr id="18" name="Рисунок 17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2126"/>
            <a:ext cx="2227569" cy="1251857"/>
          </a:xfrm>
          <a:prstGeom prst="rect">
            <a:avLst/>
          </a:prstGeom>
        </p:spPr>
      </p:pic>
      <p:pic>
        <p:nvPicPr>
          <p:cNvPr id="17" name="Рисунок 16" descr="who-we-are-background-pur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2947917"/>
            <a:ext cx="2227569" cy="1251857"/>
          </a:xfrm>
          <a:prstGeom prst="rect">
            <a:avLst/>
          </a:prstGeom>
        </p:spPr>
      </p:pic>
      <p:pic>
        <p:nvPicPr>
          <p:cNvPr id="13" name="Рисунок 12" descr="IntegARTe_12.png"/>
          <p:cNvPicPr>
            <a:picLocks noChangeAspect="1"/>
          </p:cNvPicPr>
          <p:nvPr/>
        </p:nvPicPr>
        <p:blipFill>
          <a:blip r:embed="rId3" cstate="print"/>
          <a:srcRect l="7305" t="2086" r="8312"/>
          <a:stretch>
            <a:fillRect/>
          </a:stretch>
        </p:blipFill>
        <p:spPr>
          <a:xfrm>
            <a:off x="0" y="1031381"/>
            <a:ext cx="9144000" cy="4230806"/>
          </a:xfrm>
          <a:prstGeom prst="rect">
            <a:avLst/>
          </a:prstGeom>
        </p:spPr>
      </p:pic>
      <p:pic>
        <p:nvPicPr>
          <p:cNvPr id="4" name="Рисунок 3" descr="IntegARTe_12.png"/>
          <p:cNvPicPr>
            <a:picLocks noChangeAspect="1"/>
          </p:cNvPicPr>
          <p:nvPr/>
        </p:nvPicPr>
        <p:blipFill>
          <a:blip r:embed="rId3" cstate="print"/>
          <a:srcRect l="8470"/>
          <a:stretch>
            <a:fillRect/>
          </a:stretch>
        </p:blipFill>
        <p:spPr>
          <a:xfrm>
            <a:off x="0" y="2932879"/>
            <a:ext cx="9144000" cy="39251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152400"/>
            <a:ext cx="8802807" cy="900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Материально-техническое обеспечение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1621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462" y="3862317"/>
            <a:ext cx="5604044" cy="2532583"/>
          </a:xfrm>
          <a:prstGeom prst="rect">
            <a:avLst/>
          </a:prstGeom>
        </p:spPr>
      </p:pic>
      <p:pic>
        <p:nvPicPr>
          <p:cNvPr id="30" name="Рисунок 29" descr="4f5658128052ad015b06bd2a538d62d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073" y="3367313"/>
            <a:ext cx="2435840" cy="3367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400" y="1524000"/>
            <a:ext cx="6879771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Обеспечить условия, чтобы ученики приобрели базовые умения и навыки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области выбранного вида искусства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по 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общеобразовательным программам (музыкальных/хоровых/танцевальных классов, художественных мастерских, мастерских народных промыслов и др.).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Условия должны учитывать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состояние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материально-технической базы </a:t>
            </a:r>
            <a:b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сельских ОО</a:t>
            </a:r>
            <a:endParaRPr lang="ru-RU" sz="2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867400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661" y="6208593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5486" y="232013"/>
          <a:ext cx="6441090" cy="58589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41090"/>
              </a:tblGrid>
              <a:tr h="15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Задачи учебного предмета «Музыка»</a:t>
                      </a:r>
                      <a:endParaRPr lang="ru-RU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1278"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Воспитать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грамотного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слушателя и формировать музыкальный вкус в </a:t>
                      </a:r>
                      <a:r>
                        <a:rPr lang="ru-RU" sz="2000" b="1" dirty="0" err="1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досуговой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сфере.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Изучить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лучшие образцы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произведений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народной</a:t>
                      </a:r>
                      <a:r>
                        <a:rPr lang="ru-RU" sz="2000" b="1" baseline="0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классической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музыки.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Изучать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современную музыку академических и массовых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жанров.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Реализовать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комплексный подход к развитию музыкальной культуры с позиций единства деятельности композитора, исполнителя,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слушателя.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Приобщить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 музыкальной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деятельности:</a:t>
                      </a:r>
                      <a:r>
                        <a:rPr lang="ru-RU" sz="2000" b="1" baseline="0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хоровое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сольное пение, инструментальное музицирование, элементы импровизации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сочинения,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музыкально-сценического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действия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3736bd1358205f864af08dd4e1d800e.png"/>
          <p:cNvPicPr>
            <a:picLocks noChangeAspect="1"/>
          </p:cNvPicPr>
          <p:nvPr/>
        </p:nvPicPr>
        <p:blipFill>
          <a:blip r:embed="rId2" cstate="print"/>
          <a:srcRect l="7316" t="33809" r="60075" b="34921"/>
          <a:stretch>
            <a:fillRect/>
          </a:stretch>
        </p:blipFill>
        <p:spPr>
          <a:xfrm>
            <a:off x="76200" y="2133600"/>
            <a:ext cx="2541970" cy="3790282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53" y="5881807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14" y="6223000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38400" y="533400"/>
          <a:ext cx="6632812" cy="58172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632812"/>
              </a:tblGrid>
              <a:tr h="15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учебного предмета «Музыка»</a:t>
                      </a:r>
                    </a:p>
                  </a:txBody>
                  <a:tcPr marL="44514" marR="44514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1278"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Приобретать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опыт коллективного публичного исполнения музыкальных произведений, в том числе посредством организации школьных хоровых и музыкальных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коллективов.</a:t>
                      </a:r>
                      <a:endParaRPr lang="ru-RU" sz="2000" b="1" kern="1200" dirty="0">
                        <a:solidFill>
                          <a:srgbClr val="39876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Овладеть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элементами музыкального языка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lang="ru-RU" sz="2000" b="1" kern="1200" dirty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процессе активной музыкальной </a:t>
                      </a:r>
                      <a:r>
                        <a:rPr lang="ru-RU" sz="2000" b="1" kern="1200" dirty="0" smtClean="0">
                          <a:solidFill>
                            <a:srgbClr val="3987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деятельности.</a:t>
                      </a:r>
                      <a:endParaRPr lang="ru-RU" sz="2000" b="1" kern="1200" dirty="0">
                        <a:solidFill>
                          <a:srgbClr val="398767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Расширить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музыкальный кругозор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 основы музыкальной грамотности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обучающихся.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Применять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цифровой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инструментарий, который обогащает возможности учеников в музыкальном творчестве и восприятии музыкальных </a:t>
                      </a: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произведений.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Приобщить </a:t>
                      </a:r>
                      <a:r>
                        <a:rPr lang="ru-RU" sz="2000" b="1" dirty="0">
                          <a:solidFill>
                            <a:srgbClr val="398767"/>
                          </a:solidFill>
                          <a:latin typeface="Arial" pitchFamily="34" charset="0"/>
                          <a:cs typeface="Arial" pitchFamily="34" charset="0"/>
                        </a:rPr>
                        <a:t>к музыкальным традициям своего региона</a:t>
                      </a:r>
                      <a:endParaRPr lang="ru-RU" sz="2000" b="1" dirty="0">
                        <a:solidFill>
                          <a:srgbClr val="398767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14" marR="4451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3736bd1358205f864af08dd4e1d800e.png"/>
          <p:cNvPicPr>
            <a:picLocks noChangeAspect="1"/>
          </p:cNvPicPr>
          <p:nvPr/>
        </p:nvPicPr>
        <p:blipFill>
          <a:blip r:embed="rId2" cstate="print"/>
          <a:srcRect l="7316" t="33809" r="60075" b="34921"/>
          <a:stretch>
            <a:fillRect/>
          </a:stretch>
        </p:blipFill>
        <p:spPr>
          <a:xfrm>
            <a:off x="76200" y="2438400"/>
            <a:ext cx="2439762" cy="3637882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53" y="5881807"/>
            <a:ext cx="1961481" cy="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14" y="6223000"/>
            <a:ext cx="1625321" cy="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Z7KFWENHHMJR-1270473416-189</_dlc_DocId>
    <_dlc_DocIdUrl xmlns="134c83b0-daba-48ad-8a7d-75e8d548d543">
      <Url>http://www.eduportal44.ru/Galich/dchool2galich/_layouts/15/DocIdRedir.aspx?ID=Z7KFWENHHMJR-1270473416-189</Url>
      <Description>Z7KFWENHHMJR-1270473416-189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8E6C8350E954097B3F72735174AF5" ma:contentTypeVersion="1" ma:contentTypeDescription="Создание документа." ma:contentTypeScope="" ma:versionID="96fb774a6d93eac2bc0b600c2428057f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A1416B-8C4E-45F6-B978-2556D4AA9B0B}"/>
</file>

<file path=customXml/itemProps2.xml><?xml version="1.0" encoding="utf-8"?>
<ds:datastoreItem xmlns:ds="http://schemas.openxmlformats.org/officeDocument/2006/customXml" ds:itemID="{ADFEA2E6-E5D2-49A1-A924-61158993954D}"/>
</file>

<file path=customXml/itemProps3.xml><?xml version="1.0" encoding="utf-8"?>
<ds:datastoreItem xmlns:ds="http://schemas.openxmlformats.org/officeDocument/2006/customXml" ds:itemID="{FE9FA8D5-487A-40C7-8EAE-7BD92EAB3C8C}"/>
</file>

<file path=customXml/itemProps4.xml><?xml version="1.0" encoding="utf-8"?>
<ds:datastoreItem xmlns:ds="http://schemas.openxmlformats.org/officeDocument/2006/customXml" ds:itemID="{D29D544E-31D4-4EBD-9C7E-544963867C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719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ВК</cp:lastModifiedBy>
  <cp:revision>91</cp:revision>
  <dcterms:created xsi:type="dcterms:W3CDTF">2016-11-18T14:12:19Z</dcterms:created>
  <dcterms:modified xsi:type="dcterms:W3CDTF">2019-04-21T16:23:01Z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0x0101009A28E6C8350E954097B3F72735174AF5</vt:lpwstr>
  </property>
  <property fmtid="{D5CDD505-2E9C-101B-9397-08002B2CF9AE}" pid="3" name="_dlc_DocIdItemGuid">
    <vt:lpwstr>a1e1aa6b-4952-43b9-9b74-911e0cba007f</vt:lpwstr>
  </property>
</Properties>
</file>