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62" r:id="rId4"/>
    <p:sldId id="267" r:id="rId5"/>
    <p:sldId id="264" r:id="rId6"/>
    <p:sldId id="257" r:id="rId7"/>
    <p:sldId id="268" r:id="rId8"/>
    <p:sldId id="260" r:id="rId9"/>
    <p:sldId id="270" r:id="rId10"/>
    <p:sldId id="271" r:id="rId11"/>
    <p:sldId id="258" r:id="rId12"/>
    <p:sldId id="265" r:id="rId13"/>
    <p:sldId id="261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99CCFF"/>
    <a:srgbClr val="0000FF"/>
    <a:srgbClr val="CCECFF"/>
    <a:srgbClr val="FFCCFF"/>
    <a:srgbClr val="99FF99"/>
    <a:srgbClr val="CCFFFF"/>
    <a:srgbClr val="422C16"/>
    <a:srgbClr val="0C788E"/>
    <a:srgbClr val="00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15" autoAdjust="0"/>
    <p:restoredTop sz="94695" autoAdjust="0"/>
  </p:normalViewPr>
  <p:slideViewPr>
    <p:cSldViewPr>
      <p:cViewPr varScale="1">
        <p:scale>
          <a:sx n="70" d="100"/>
          <a:sy n="70" d="100"/>
        </p:scale>
        <p:origin x="-3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FDE8B-9D23-4B6D-9F25-4669163D5592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32DDB-C24A-485E-99F0-4BB55E9461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32DDB-C24A-485E-99F0-4BB55E94610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F8C41-F449-4F7C-8444-68AA3767300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46C6C-5BCF-450B-B3C6-83A5D790108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F6C64-8A3F-463E-BEE1-5D7DD3A2C83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BF68E-051B-4CC4-B10E-F7BA9B318CD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12C74-C50E-4A62-9D01-37FBC2A678B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20206-5E3D-4C87-BE5F-A0A4731496B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AB4AD-1463-4BD8-805C-5B21ED854AE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163AF-B545-4039-B50D-70F6E4A50BE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892F0-52CA-4801-890C-BD279774091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98350-AB7F-4822-8B60-A9ADE9ACFD8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2161E-3F5C-4210-8946-CAF9906783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E9C936-F324-4391-AB35-ACC37CBF2F14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14546" y="642918"/>
            <a:ext cx="70723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Организация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 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профессиональной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ориентации  учащихся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в условиях специальной коррекционной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школы 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VIII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вида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cs typeface="Aharoni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00364" y="6215082"/>
            <a:ext cx="2102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3399"/>
                </a:solidFill>
              </a:rPr>
              <a:t>Кострома – 2012г.</a:t>
            </a:r>
            <a:endParaRPr lang="ru-RU" dirty="0">
              <a:solidFill>
                <a:srgbClr val="003399"/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285720" y="642918"/>
            <a:ext cx="1812488" cy="5353078"/>
            <a:chOff x="0" y="357166"/>
            <a:chExt cx="1812488" cy="5353078"/>
          </a:xfrm>
        </p:grpSpPr>
        <p:pic>
          <p:nvPicPr>
            <p:cNvPr id="4" name="Picture 2" descr="C:\Users\Пользователь\Desktop\профориентация\P9280100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57166"/>
              <a:ext cx="1785950" cy="1339462"/>
            </a:xfrm>
            <a:prstGeom prst="rect">
              <a:avLst/>
            </a:prstGeom>
            <a:noFill/>
            <a:ln w="31750">
              <a:solidFill>
                <a:srgbClr val="0000FF"/>
              </a:solidFill>
              <a:miter lim="800000"/>
              <a:headEnd/>
              <a:tailEnd/>
            </a:ln>
            <a:effectLst/>
          </p:spPr>
        </p:pic>
        <p:pic>
          <p:nvPicPr>
            <p:cNvPr id="6" name="Picture 3" descr="C:\Users\Пользователь\Desktop\профориентация\P9280097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143248"/>
              <a:ext cx="1789847" cy="1238259"/>
            </a:xfrm>
            <a:prstGeom prst="rect">
              <a:avLst/>
            </a:prstGeom>
            <a:noFill/>
            <a:ln w="31750">
              <a:solidFill>
                <a:srgbClr val="0000FF"/>
              </a:solidFill>
            </a:ln>
          </p:spPr>
        </p:pic>
        <p:pic>
          <p:nvPicPr>
            <p:cNvPr id="1026" name="Picture 2" descr="D:\профориентация\Фото0047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1785926"/>
              <a:ext cx="1785950" cy="1251760"/>
            </a:xfrm>
            <a:prstGeom prst="rect">
              <a:avLst/>
            </a:prstGeom>
            <a:noFill/>
            <a:ln w="31750">
              <a:solidFill>
                <a:srgbClr val="0000FF"/>
              </a:solidFill>
            </a:ln>
          </p:spPr>
        </p:pic>
        <p:pic>
          <p:nvPicPr>
            <p:cNvPr id="1027" name="Picture 3" descr="D:\профориентация\Фото0060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4500570"/>
              <a:ext cx="1812488" cy="1209674"/>
            </a:xfrm>
            <a:prstGeom prst="rect">
              <a:avLst/>
            </a:prstGeom>
            <a:noFill/>
            <a:ln w="31750">
              <a:solidFill>
                <a:srgbClr val="0000FF"/>
              </a:solidFill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3571868" y="4929198"/>
            <a:ext cx="4959204" cy="642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rgbClr val="003399"/>
                </a:solidFill>
              </a:rPr>
              <a:t>Гудова</a:t>
            </a:r>
            <a:r>
              <a:rPr lang="ru-RU" dirty="0" smtClean="0">
                <a:solidFill>
                  <a:srgbClr val="003399"/>
                </a:solidFill>
              </a:rPr>
              <a:t> Виктория Николаевна,</a:t>
            </a:r>
          </a:p>
          <a:p>
            <a:pPr algn="ctr"/>
            <a:r>
              <a:rPr lang="ru-RU" dirty="0" smtClean="0">
                <a:solidFill>
                  <a:srgbClr val="003399"/>
                </a:solidFill>
              </a:rPr>
              <a:t> социальный педагог высшей категории</a:t>
            </a:r>
            <a:endParaRPr lang="ru-RU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1" name="Прямая со стрелкой 160"/>
          <p:cNvCxnSpPr/>
          <p:nvPr/>
        </p:nvCxnSpPr>
        <p:spPr>
          <a:xfrm>
            <a:off x="5214942" y="4071942"/>
            <a:ext cx="1500198" cy="607223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rot="16200000" flipV="1">
            <a:off x="2000232" y="2071678"/>
            <a:ext cx="1857388" cy="1428760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 rot="16200000" flipH="1">
            <a:off x="2589595" y="4268397"/>
            <a:ext cx="3571901" cy="35719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rot="10800000" flipV="1">
            <a:off x="2000232" y="1714488"/>
            <a:ext cx="1643074" cy="2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571480"/>
          </a:xfrm>
        </p:spPr>
        <p:txBody>
          <a:bodyPr>
            <a:no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Модель взаимодействия с Партнерами</a:t>
            </a:r>
            <a:endParaRPr lang="ru-RU" sz="18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43702" y="857232"/>
            <a:ext cx="1714512" cy="857256"/>
          </a:xfrm>
          <a:prstGeom prst="rect">
            <a:avLst/>
          </a:prstGeom>
          <a:solidFill>
            <a:srgbClr val="FFCCFF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Клининговая</a:t>
            </a:r>
            <a:r>
              <a:rPr lang="ru-RU" sz="1600" b="1" dirty="0" smtClean="0">
                <a:solidFill>
                  <a:schemeClr val="tx1"/>
                </a:solidFill>
              </a:rPr>
              <a:t> компания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43702" y="1714488"/>
            <a:ext cx="1714512" cy="928694"/>
          </a:xfrm>
          <a:prstGeom prst="rect">
            <a:avLst/>
          </a:prstGeom>
          <a:solidFill>
            <a:srgbClr val="FFCCFF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Мастерская по ремонту обуви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643702" y="3357562"/>
            <a:ext cx="1714512" cy="714380"/>
          </a:xfrm>
          <a:prstGeom prst="rect">
            <a:avLst/>
          </a:prstGeom>
          <a:solidFill>
            <a:srgbClr val="99FF99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Пполиграф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комбинат</a:t>
            </a: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43702" y="4071942"/>
            <a:ext cx="1714512" cy="1000132"/>
          </a:xfrm>
          <a:prstGeom prst="rect">
            <a:avLst/>
          </a:prstGeom>
          <a:solidFill>
            <a:srgbClr val="99FF99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Мебельное производство ООО «Максим»</a:t>
            </a: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43702" y="5072074"/>
            <a:ext cx="1714512" cy="714380"/>
          </a:xfrm>
          <a:prstGeom prst="rect">
            <a:avLst/>
          </a:prstGeom>
          <a:solidFill>
            <a:srgbClr val="99FF99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cs typeface="Times New Roman" pitchFamily="18" charset="0"/>
              </a:rPr>
              <a:t>Строительная компания</a:t>
            </a:r>
            <a:endParaRPr lang="ru-RU" sz="1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57224" y="857232"/>
            <a:ext cx="1357322" cy="1071570"/>
          </a:xfrm>
          <a:prstGeom prst="rect">
            <a:avLst/>
          </a:prstGeom>
          <a:solidFill>
            <a:schemeClr val="accent2">
              <a:lumMod val="20000"/>
              <a:lumOff val="80000"/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Профессиональное училище №5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0800000" flipV="1">
            <a:off x="857218" y="1928802"/>
            <a:ext cx="1357327" cy="1000132"/>
          </a:xfrm>
          <a:prstGeom prst="rect">
            <a:avLst/>
          </a:prstGeom>
          <a:solidFill>
            <a:schemeClr val="accent2">
              <a:lumMod val="20000"/>
              <a:lumOff val="80000"/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Костромской строительный техникум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4500570"/>
            <a:ext cx="1357322" cy="1071570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Костромской техникум торговли и питания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357554" y="6000768"/>
            <a:ext cx="2143140" cy="571504"/>
          </a:xfrm>
          <a:prstGeom prst="roundRect">
            <a:avLst>
              <a:gd name="adj" fmla="val 0"/>
            </a:avLst>
          </a:prstGeom>
          <a:solidFill>
            <a:srgbClr val="99CCFF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Учреждения по трудоустройству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643306" y="3786190"/>
            <a:ext cx="1571636" cy="428628"/>
          </a:xfrm>
          <a:prstGeom prst="roundRect">
            <a:avLst/>
          </a:prstGeom>
          <a:solidFill>
            <a:schemeClr val="accent3">
              <a:lumMod val="75000"/>
              <a:alpha val="62000"/>
            </a:schemeClr>
          </a:solidFill>
          <a:ln w="539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Родители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 flipV="1">
            <a:off x="428596" y="1357298"/>
            <a:ext cx="461665" cy="370263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Учреждения НПО и СПО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 rot="10800000" flipV="1">
            <a:off x="8358214" y="1285860"/>
            <a:ext cx="461665" cy="450059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Предприятия и организации города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 rot="10800000" flipV="1">
            <a:off x="857224" y="3500438"/>
            <a:ext cx="1357322" cy="1000132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Костромской колледж бытового сервиса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3643306" y="1214422"/>
            <a:ext cx="1500198" cy="1214446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Равнобедренный треугольник 61"/>
          <p:cNvSpPr/>
          <p:nvPr/>
        </p:nvSpPr>
        <p:spPr>
          <a:xfrm>
            <a:off x="3428992" y="642918"/>
            <a:ext cx="1928826" cy="571504"/>
          </a:xfrm>
          <a:prstGeom prst="triangle">
            <a:avLst>
              <a:gd name="adj" fmla="val 52909"/>
            </a:avLst>
          </a:prstGeom>
          <a:solidFill>
            <a:schemeClr val="accent3">
              <a:lumMod val="75000"/>
              <a:alpha val="53000"/>
            </a:schemeClr>
          </a:solidFill>
          <a:ln w="476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Школа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28596" y="857232"/>
            <a:ext cx="428628" cy="47149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8358214" y="857232"/>
            <a:ext cx="428628" cy="50006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2428860" y="1571612"/>
            <a:ext cx="100013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cmpd="sng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Договор , программы проф. проб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 rot="10800000">
            <a:off x="2071670" y="1714488"/>
            <a:ext cx="204790" cy="1588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3500430" y="1714488"/>
            <a:ext cx="285752" cy="1588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20" idx="1"/>
          </p:cNvCxnSpPr>
          <p:nvPr/>
        </p:nvCxnSpPr>
        <p:spPr>
          <a:xfrm rot="10800000" flipV="1">
            <a:off x="2143108" y="4000504"/>
            <a:ext cx="1500198" cy="857256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rot="5400000">
            <a:off x="1750199" y="2821777"/>
            <a:ext cx="2357454" cy="1571636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rot="5400000" flipH="1" flipV="1">
            <a:off x="3607587" y="2321711"/>
            <a:ext cx="214314" cy="142876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stCxn id="20" idx="1"/>
          </p:cNvCxnSpPr>
          <p:nvPr/>
        </p:nvCxnSpPr>
        <p:spPr>
          <a:xfrm rot="10800000" flipH="1">
            <a:off x="3643306" y="3929066"/>
            <a:ext cx="142876" cy="71438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 rot="16200000" flipH="1">
            <a:off x="3571868" y="3643314"/>
            <a:ext cx="214314" cy="214314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/>
          <p:nvPr/>
        </p:nvCxnSpPr>
        <p:spPr>
          <a:xfrm rot="5400000">
            <a:off x="5143504" y="3571876"/>
            <a:ext cx="357190" cy="357190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 rot="5400000" flipH="1" flipV="1">
            <a:off x="4143374" y="2500304"/>
            <a:ext cx="428626" cy="1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 стрелкой 92"/>
          <p:cNvCxnSpPr/>
          <p:nvPr/>
        </p:nvCxnSpPr>
        <p:spPr>
          <a:xfrm>
            <a:off x="6429388" y="1714488"/>
            <a:ext cx="285752" cy="1588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 rot="10800000">
            <a:off x="5072066" y="1714488"/>
            <a:ext cx="1500198" cy="1588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/>
          <p:nvPr/>
        </p:nvCxnSpPr>
        <p:spPr>
          <a:xfrm rot="5400000" flipH="1" flipV="1">
            <a:off x="5286380" y="2357430"/>
            <a:ext cx="1428760" cy="1428760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5357818" y="1571612"/>
            <a:ext cx="100013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cmpd="sng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Договор , программы проф. проб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9" name="Прямая со стрелкой 118"/>
          <p:cNvCxnSpPr/>
          <p:nvPr/>
        </p:nvCxnSpPr>
        <p:spPr>
          <a:xfrm rot="16200000" flipH="1">
            <a:off x="4786315" y="2643184"/>
            <a:ext cx="2214579" cy="1643072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3786182" y="2643182"/>
            <a:ext cx="114300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cmpd="sng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Консультирование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 rot="10800000" flipV="1">
            <a:off x="2500298" y="4103849"/>
            <a:ext cx="92869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cmpd="sng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Информирование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5429256" y="3786190"/>
            <a:ext cx="1000132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cmpd="sng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Изучение возможностей взаимодействия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3786182" y="4929198"/>
            <a:ext cx="114300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cmpd="sng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Трудоустройство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8" name="Прямая со стрелкой 167"/>
          <p:cNvCxnSpPr>
            <a:endCxn id="19" idx="3"/>
          </p:cNvCxnSpPr>
          <p:nvPr/>
        </p:nvCxnSpPr>
        <p:spPr>
          <a:xfrm rot="10800000" flipV="1">
            <a:off x="5500694" y="5857892"/>
            <a:ext cx="1000132" cy="428628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 стрелкой 170"/>
          <p:cNvCxnSpPr>
            <a:endCxn id="19" idx="1"/>
          </p:cNvCxnSpPr>
          <p:nvPr/>
        </p:nvCxnSpPr>
        <p:spPr>
          <a:xfrm>
            <a:off x="2071670" y="5572140"/>
            <a:ext cx="1285884" cy="714380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 стрелкой 174"/>
          <p:cNvCxnSpPr/>
          <p:nvPr/>
        </p:nvCxnSpPr>
        <p:spPr>
          <a:xfrm flipV="1">
            <a:off x="6357950" y="5786454"/>
            <a:ext cx="285752" cy="142876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 стрелкой 176"/>
          <p:cNvCxnSpPr/>
          <p:nvPr/>
        </p:nvCxnSpPr>
        <p:spPr>
          <a:xfrm rot="10800000">
            <a:off x="2071670" y="5572140"/>
            <a:ext cx="276228" cy="142876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Рисунок 47" descr="http://2.bp.blogspot.com/-WnTp8BvDpjo/UIk_un9WYzI/AAAAAAAALMw/iUQL_qUzQ40/s200/%D1%88%D0%BA%D0%BE%D0%BB%D1%8C%D0%BD%D0%B8%D0%BA%D0%B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428735"/>
            <a:ext cx="857253" cy="71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00108"/>
          </a:xfrm>
        </p:spPr>
        <p:txBody>
          <a:bodyPr/>
          <a:lstStyle/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Партнерство по дальнейшему обучению и трудоустройству учащихся</a:t>
            </a:r>
            <a:endParaRPr lang="ru-RU" sz="2000" dirty="0"/>
          </a:p>
        </p:txBody>
      </p:sp>
      <p:sp>
        <p:nvSpPr>
          <p:cNvPr id="15" name="Содержимое 5"/>
          <p:cNvSpPr>
            <a:spLocks noGrp="1"/>
          </p:cNvSpPr>
          <p:nvPr>
            <p:ph idx="1"/>
          </p:nvPr>
        </p:nvSpPr>
        <p:spPr>
          <a:xfrm>
            <a:off x="357158" y="2857496"/>
            <a:ext cx="3071834" cy="642941"/>
          </a:xfrm>
          <a:prstGeom prst="rect">
            <a:avLst/>
          </a:prstGeom>
          <a:solidFill>
            <a:srgbClr val="CCECFF"/>
          </a:solidFill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None/>
              <a:defRPr/>
            </a:pPr>
            <a:r>
              <a:rPr lang="ru-RU" sz="1600" b="1" dirty="0">
                <a:solidFill>
                  <a:srgbClr val="003399"/>
                </a:solidFill>
              </a:rPr>
              <a:t>ОГБОУ «Профессиональное училище №5</a:t>
            </a:r>
            <a:r>
              <a:rPr lang="ru-RU" sz="1600" b="1" dirty="0" smtClean="0">
                <a:solidFill>
                  <a:srgbClr val="003399"/>
                </a:solidFill>
              </a:rPr>
              <a:t>»</a:t>
            </a:r>
            <a:endParaRPr lang="ru-RU" sz="1600" b="1" dirty="0">
              <a:solidFill>
                <a:srgbClr val="003399"/>
              </a:solidFill>
            </a:endParaRPr>
          </a:p>
        </p:txBody>
      </p:sp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235745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1000108"/>
            <a:ext cx="2286016" cy="156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5643570" y="2857496"/>
            <a:ext cx="3143272" cy="714380"/>
          </a:xfrm>
          <a:prstGeom prst="rect">
            <a:avLst/>
          </a:prstGeom>
          <a:solidFill>
            <a:srgbClr val="CCECFF"/>
          </a:solidFill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b="1" dirty="0"/>
          </a:p>
          <a:p>
            <a:pPr algn="ctr">
              <a:defRPr/>
            </a:pPr>
            <a:r>
              <a:rPr lang="ru-RU" sz="1600" b="1" dirty="0">
                <a:solidFill>
                  <a:srgbClr val="003399"/>
                </a:solidFill>
              </a:rPr>
              <a:t>ОГБОУ СПО «Костромской строительный техникум»</a:t>
            </a:r>
          </a:p>
          <a:p>
            <a:pPr algn="ctr">
              <a:defRPr/>
            </a:pPr>
            <a:endParaRPr lang="ru-RU" dirty="0"/>
          </a:p>
        </p:txBody>
      </p:sp>
      <p:pic>
        <p:nvPicPr>
          <p:cNvPr id="16" name="Рисунок 15" descr="DSC09034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357290" y="3857628"/>
            <a:ext cx="2357454" cy="1571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2" descr="C:\Users\Пользователь\Desktop\работа\Новый рисунок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4942" y="3857628"/>
            <a:ext cx="2393293" cy="1597310"/>
          </a:xfrm>
          <a:prstGeom prst="rect">
            <a:avLst/>
          </a:prstGeom>
          <a:noFill/>
        </p:spPr>
      </p:pic>
      <p:sp>
        <p:nvSpPr>
          <p:cNvPr id="18" name="Содержимое 8"/>
          <p:cNvSpPr txBox="1">
            <a:spLocks/>
          </p:cNvSpPr>
          <p:nvPr/>
        </p:nvSpPr>
        <p:spPr>
          <a:xfrm>
            <a:off x="785786" y="5857892"/>
            <a:ext cx="3000396" cy="642941"/>
          </a:xfrm>
          <a:prstGeom prst="rect">
            <a:avLst/>
          </a:prstGeom>
          <a:solidFill>
            <a:srgbClr val="CCECFF"/>
          </a:solidFill>
          <a:ln w="25400" cap="flat" cmpd="sng" algn="ctr">
            <a:solidFill>
              <a:srgbClr val="0000FF"/>
            </a:solidFill>
            <a:prstDash val="soli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Центр занятости населения</a:t>
            </a:r>
          </a:p>
        </p:txBody>
      </p:sp>
      <p:sp>
        <p:nvSpPr>
          <p:cNvPr id="19" name="Содержимое 8"/>
          <p:cNvSpPr txBox="1">
            <a:spLocks/>
          </p:cNvSpPr>
          <p:nvPr/>
        </p:nvSpPr>
        <p:spPr>
          <a:xfrm>
            <a:off x="5143504" y="5857892"/>
            <a:ext cx="3000396" cy="642941"/>
          </a:xfrm>
          <a:prstGeom prst="rect">
            <a:avLst/>
          </a:prstGeom>
          <a:solidFill>
            <a:srgbClr val="CCECFF"/>
          </a:solidFill>
          <a:ln w="25400" cap="flat" cmpd="sng" algn="ctr">
            <a:solidFill>
              <a:srgbClr val="0000FF"/>
            </a:solidFill>
            <a:prstDash val="soli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Вечерняя школа №3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3071802" y="1000108"/>
            <a:ext cx="1071570" cy="857256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2428860" y="2285992"/>
            <a:ext cx="3286148" cy="571504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6200000" flipH="1">
            <a:off x="3178959" y="2321711"/>
            <a:ext cx="3286148" cy="500066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786314" y="1000108"/>
            <a:ext cx="1071570" cy="857256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291"/>
            <a:ext cx="8201028" cy="1285884"/>
          </a:xfrm>
        </p:spPr>
        <p:txBody>
          <a:bodyPr/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этапы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профориентационной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 работы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285860"/>
            <a:ext cx="7572428" cy="4857784"/>
          </a:xfrm>
        </p:spPr>
        <p:txBody>
          <a:bodyPr/>
          <a:lstStyle/>
          <a:p>
            <a:pPr algn="l"/>
            <a:r>
              <a:rPr lang="ru-RU" sz="2400" b="1" u="sng" dirty="0" smtClean="0">
                <a:solidFill>
                  <a:srgbClr val="0000FF"/>
                </a:solidFill>
              </a:rPr>
              <a:t>Подготовительный этап -  </a:t>
            </a:r>
          </a:p>
          <a:p>
            <a:pPr algn="l"/>
            <a:r>
              <a:rPr lang="ru-RU" sz="2000" dirty="0" smtClean="0">
                <a:solidFill>
                  <a:srgbClr val="003399"/>
                </a:solidFill>
              </a:rPr>
              <a:t>определение трудового прогноза (соответствующий перечень показаний и противопоказаний к различным видам профессиональной деятельности).</a:t>
            </a:r>
          </a:p>
          <a:p>
            <a:pPr algn="l"/>
            <a:endParaRPr lang="ru-RU" sz="2000" dirty="0" smtClean="0">
              <a:solidFill>
                <a:srgbClr val="003399"/>
              </a:solidFill>
            </a:endParaRPr>
          </a:p>
          <a:p>
            <a:pPr algn="l"/>
            <a:r>
              <a:rPr lang="ru-RU" sz="2400" b="1" u="sng" dirty="0" smtClean="0">
                <a:solidFill>
                  <a:srgbClr val="0000FF"/>
                </a:solidFill>
              </a:rPr>
              <a:t>Формирующий (коррекционный) этап - </a:t>
            </a:r>
            <a:r>
              <a:rPr lang="ru-RU" sz="2000" dirty="0" smtClean="0">
                <a:solidFill>
                  <a:srgbClr val="003399"/>
                </a:solidFill>
              </a:rPr>
              <a:t>ориентация учащихся на показанные им виды профессиональной деятельности с помощью комплекса психотерапевтических и психолого-педагогических средств</a:t>
            </a:r>
          </a:p>
          <a:p>
            <a:pPr algn="l"/>
            <a:endParaRPr lang="ru-RU" sz="2000" b="1" dirty="0" smtClean="0">
              <a:solidFill>
                <a:srgbClr val="003399"/>
              </a:solidFill>
            </a:endParaRPr>
          </a:p>
          <a:p>
            <a:pPr algn="l"/>
            <a:r>
              <a:rPr lang="ru-RU" sz="2400" b="1" u="sng" dirty="0" smtClean="0">
                <a:solidFill>
                  <a:srgbClr val="0000FF"/>
                </a:solidFill>
              </a:rPr>
              <a:t>Адаптационный этап - 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</a:p>
          <a:p>
            <a:pPr algn="l"/>
            <a:r>
              <a:rPr lang="ru-RU" sz="2000" dirty="0" smtClean="0">
                <a:solidFill>
                  <a:srgbClr val="003399"/>
                </a:solidFill>
              </a:rPr>
              <a:t>безболезненное приспособление к новым условиям профессиональной среды</a:t>
            </a:r>
          </a:p>
          <a:p>
            <a:pPr algn="l"/>
            <a:endParaRPr lang="ru-RU" sz="2000" dirty="0" smtClean="0">
              <a:solidFill>
                <a:srgbClr val="003399"/>
              </a:solidFill>
            </a:endParaRPr>
          </a:p>
          <a:p>
            <a:r>
              <a:rPr lang="ru-RU" sz="2000" dirty="0" smtClean="0">
                <a:solidFill>
                  <a:srgbClr val="003399"/>
                </a:solidFill>
              </a:rPr>
              <a:t> </a:t>
            </a:r>
            <a:endParaRPr lang="ru-RU" sz="2000" b="1" dirty="0" smtClean="0">
              <a:solidFill>
                <a:srgbClr val="003399"/>
              </a:solidFill>
            </a:endParaRPr>
          </a:p>
          <a:p>
            <a:pPr algn="l"/>
            <a:r>
              <a:rPr lang="ru-RU" sz="2800" b="1" dirty="0" smtClean="0">
                <a:solidFill>
                  <a:srgbClr val="0000FF"/>
                </a:solidFill>
              </a:rPr>
              <a:t> </a:t>
            </a:r>
            <a:endParaRPr lang="ru-RU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00298" y="214290"/>
            <a:ext cx="6643702" cy="1162050"/>
          </a:xfrm>
        </p:spPr>
        <p:txBody>
          <a:bodyPr/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Динамика количества  выпускников, продолживших  обучение в УНПО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A05CB"/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A05CB"/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</a:br>
            <a:endParaRPr lang="ru-RU" dirty="0"/>
          </a:p>
        </p:txBody>
      </p:sp>
      <p:graphicFrame>
        <p:nvGraphicFramePr>
          <p:cNvPr id="1026" name="Объект 1"/>
          <p:cNvGraphicFramePr>
            <a:graphicFrameLocks/>
          </p:cNvGraphicFramePr>
          <p:nvPr/>
        </p:nvGraphicFramePr>
        <p:xfrm>
          <a:off x="2000232" y="1285860"/>
          <a:ext cx="7000924" cy="5357812"/>
        </p:xfrm>
        <a:graphic>
          <a:graphicData uri="http://schemas.openxmlformats.org/presentationml/2006/ole">
            <p:oleObj spid="_x0000_s1026" r:id="rId3" imgW="6078239" imgH="5358848" progId="Excel.Sheet.8">
              <p:embed/>
            </p:oleObj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214282" y="500042"/>
            <a:ext cx="1800225" cy="5234006"/>
            <a:chOff x="214282" y="500042"/>
            <a:chExt cx="1800225" cy="5234006"/>
          </a:xfrm>
        </p:grpSpPr>
        <p:pic>
          <p:nvPicPr>
            <p:cNvPr id="5" name="Picture 1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4282" y="500042"/>
              <a:ext cx="1800225" cy="2592388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</p:spPr>
        </p:pic>
        <p:pic>
          <p:nvPicPr>
            <p:cNvPr id="6" name="Picture 1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14282" y="3112123"/>
              <a:ext cx="1785950" cy="2621925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/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Профессиональная ориентация, профориентация</a:t>
            </a:r>
            <a:endParaRPr lang="ru-RU" sz="2400" b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1071546"/>
            <a:ext cx="871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(лат. </a:t>
            </a:r>
            <a:r>
              <a:rPr lang="ru-RU" sz="2400" dirty="0" err="1" smtClean="0"/>
              <a:t>professio</a:t>
            </a:r>
            <a:r>
              <a:rPr lang="ru-RU" sz="2400" dirty="0" smtClean="0"/>
              <a:t> – род занятий и фр. </a:t>
            </a:r>
            <a:r>
              <a:rPr lang="ru-RU" sz="2400" dirty="0" err="1" smtClean="0"/>
              <a:t>оrientation</a:t>
            </a:r>
            <a:r>
              <a:rPr lang="ru-RU" sz="2400" dirty="0" smtClean="0"/>
              <a:t>- установка) - </a:t>
            </a:r>
            <a:r>
              <a:rPr lang="ru-RU" sz="2400" b="1" dirty="0" smtClean="0">
                <a:solidFill>
                  <a:srgbClr val="003399"/>
                </a:solidFill>
              </a:rPr>
              <a:t>система мер, направленных на оказание </a:t>
            </a:r>
          </a:p>
          <a:p>
            <a:pPr algn="ctr"/>
            <a:r>
              <a:rPr lang="ru-RU" sz="2400" b="1" dirty="0" smtClean="0">
                <a:solidFill>
                  <a:srgbClr val="003399"/>
                </a:solidFill>
              </a:rPr>
              <a:t>помощи индивиду в выборе профессии. </a:t>
            </a:r>
            <a:endParaRPr lang="ru-RU" sz="2400" b="1" dirty="0">
              <a:solidFill>
                <a:srgbClr val="003399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2428868"/>
            <a:ext cx="91440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A05CB"/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Особенность:</a:t>
            </a: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A05CB"/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адресная подготовка школьника к труду по определенной профессии в самой школе (с учетом возможностей каждого) с ориентацией на реально существующие  УНПО, а также рабочие места в регионе;</a:t>
            </a:r>
            <a:r>
              <a:rPr lang="ru-RU" sz="2000" dirty="0" smtClean="0"/>
              <a:t> </a:t>
            </a:r>
          </a:p>
          <a:p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3399"/>
                </a:solidFill>
              </a:rPr>
              <a:t>реализация профессионального подбора (рекомендации человеку о направлениях профессиональной деятельности, наиболее соответствующих его психологическим, психофизиологическим особенностям, на основе результатов психологической, психофизиологической и медицинской диагностики). </a:t>
            </a:r>
          </a:p>
          <a:p>
            <a:pPr>
              <a:defRPr/>
            </a:pPr>
            <a:endParaRPr lang="ru-RU" sz="2000" b="1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1928802"/>
            <a:ext cx="9144000" cy="3768732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rgbClr val="003399"/>
                </a:solidFill>
                <a:latin typeface="Arial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A05CB"/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цель: </a:t>
            </a:r>
            <a:r>
              <a:rPr lang="ru-RU" b="1" dirty="0" smtClean="0">
                <a:solidFill>
                  <a:srgbClr val="003399"/>
                </a:solidFill>
                <a:latin typeface="Arial" charset="0"/>
                <a:cs typeface="Times New Roman" pitchFamily="18" charset="0"/>
              </a:rPr>
              <a:t>создание условий для подготовки  учащихся к сознательному профессиональному самоопределению</a:t>
            </a:r>
            <a:endParaRPr lang="ru-RU" b="1" dirty="0">
              <a:solidFill>
                <a:srgbClr val="003399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14290"/>
            <a:ext cx="8858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организация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профессиональной ориентации учащихся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cs typeface="Aharoni" pitchFamily="2" charset="-79"/>
            </a:endParaRPr>
          </a:p>
        </p:txBody>
      </p:sp>
      <p:pic>
        <p:nvPicPr>
          <p:cNvPr id="2050" name="Picture 2" descr="C:\Users\Пользователь\Desktop\профориентация\P92800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4357694"/>
            <a:ext cx="2857520" cy="1998526"/>
          </a:xfrm>
          <a:prstGeom prst="rect">
            <a:avLst/>
          </a:prstGeom>
          <a:noFill/>
        </p:spPr>
      </p:pic>
      <p:pic>
        <p:nvPicPr>
          <p:cNvPr id="2051" name="Picture 3" descr="C:\Users\Пользователь\Desktop\профориентация\P928009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4357694"/>
            <a:ext cx="2643206" cy="19807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5A05CB"/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Задачи:</a:t>
            </a:r>
            <a:endParaRPr lang="ru-RU" dirty="0"/>
          </a:p>
        </p:txBody>
      </p:sp>
      <p:sp>
        <p:nvSpPr>
          <p:cNvPr id="8" name="Содержимое 5"/>
          <p:cNvSpPr>
            <a:spLocks noGrp="1"/>
          </p:cNvSpPr>
          <p:nvPr>
            <p:ph sz="half" idx="2"/>
          </p:nvPr>
        </p:nvSpPr>
        <p:spPr>
          <a:xfrm>
            <a:off x="428596" y="1285860"/>
            <a:ext cx="8258204" cy="5072098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3399"/>
                </a:solidFill>
              </a:rPr>
              <a:t>формирование устойчивой профессиональной ориентации учащихся на трудовой, активный образ жизнедеятельности; </a:t>
            </a:r>
          </a:p>
          <a:p>
            <a:r>
              <a:rPr lang="ru-RU" sz="2000" b="1" dirty="0" smtClean="0">
                <a:solidFill>
                  <a:srgbClr val="003399"/>
                </a:solidFill>
              </a:rPr>
              <a:t>коррекция и компенсация имеющихся у детей нарушений средствами включения в трудовую деятельность, систему трудовых отношений, общечеловеческих норм и ценностей;</a:t>
            </a:r>
          </a:p>
          <a:p>
            <a:r>
              <a:rPr lang="ru-RU" sz="2000" b="1" dirty="0" smtClean="0">
                <a:solidFill>
                  <a:srgbClr val="003399"/>
                </a:solidFill>
              </a:rPr>
              <a:t>развитие интеллектуальных, психофизиологических и физических качеств личности, необходимых для успешной профессионально-трудовой деятельности;</a:t>
            </a:r>
          </a:p>
          <a:p>
            <a:r>
              <a:rPr lang="ru-RU" sz="2000" b="1" dirty="0" smtClean="0">
                <a:solidFill>
                  <a:srgbClr val="003399"/>
                </a:solidFill>
              </a:rPr>
              <a:t>обеспечение практической и социально-психологической готовности к труду;</a:t>
            </a:r>
          </a:p>
          <a:p>
            <a:r>
              <a:rPr lang="ru-RU" sz="2000" b="1" dirty="0" smtClean="0">
                <a:solidFill>
                  <a:srgbClr val="003399"/>
                </a:solidFill>
              </a:rPr>
              <a:t>выявление и развитие задатков, способностей и возможностей (на основе оценки состояния здоровья, определения реабилитационного потенциала и трудового прогноза)</a:t>
            </a:r>
            <a:endParaRPr lang="ru-RU" sz="20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Принципы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профориентационной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 работы в школе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596" y="1000108"/>
            <a:ext cx="8258204" cy="5214974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b="1" dirty="0" smtClean="0">
              <a:solidFill>
                <a:srgbClr val="003399"/>
              </a:solidFill>
            </a:endParaRP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003399"/>
                </a:solidFill>
              </a:rPr>
              <a:t>связь профориентации с жизнью, трудом, практикой;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003399"/>
                </a:solidFill>
              </a:rPr>
              <a:t> связь профориентации с трудовой подготовкой школьников 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003399"/>
                </a:solidFill>
              </a:rPr>
              <a:t>систематичность и преемственность;  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003399"/>
                </a:solidFill>
              </a:rPr>
              <a:t>взаимосвязь школы, семьи, профессиональных учебных заведений, службы занятости;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003399"/>
                </a:solidFill>
              </a:rPr>
              <a:t>взаимосвязь диагностического и воспитательного подходов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003399"/>
                </a:solidFill>
              </a:rPr>
              <a:t>дифференцированный и индивидуальный подход с опорой на особенности формирования личности ребенка с отклонениями в развитии;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003399"/>
                </a:solidFill>
              </a:rPr>
              <a:t>оптимальное сочетание разнообразных форм работы;</a:t>
            </a:r>
          </a:p>
          <a:p>
            <a:pPr>
              <a:lnSpc>
                <a:spcPct val="80000"/>
              </a:lnSpc>
              <a:buNone/>
            </a:pPr>
            <a:endParaRPr lang="ru-RU" b="1" dirty="0" smtClean="0">
              <a:solidFill>
                <a:srgbClr val="003399"/>
              </a:solidFill>
            </a:endParaRPr>
          </a:p>
          <a:p>
            <a:pPr>
              <a:buNone/>
            </a:pPr>
            <a:endParaRPr lang="ru-RU" sz="1800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29732" cy="1142984"/>
          </a:xfrm>
        </p:spPr>
        <p:txBody>
          <a:bodyPr/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Основные направления и формы работы  профориентации</a:t>
            </a:r>
            <a:b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</a:br>
            <a:endParaRPr lang="ru-RU" sz="24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7158" y="857232"/>
            <a:ext cx="185738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Диагностика</a:t>
            </a:r>
            <a:endParaRPr lang="ru-RU" b="1" dirty="0">
              <a:solidFill>
                <a:srgbClr val="003399"/>
              </a:solidFill>
              <a:latin typeface="Arial Narrow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786578" y="857232"/>
            <a:ext cx="200026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Практическая деятельность</a:t>
            </a:r>
            <a:endParaRPr lang="ru-RU" b="1" dirty="0">
              <a:solidFill>
                <a:srgbClr val="003399"/>
              </a:solidFill>
              <a:latin typeface="Arial Narrow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357422" y="857232"/>
            <a:ext cx="1928826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Информирование</a:t>
            </a:r>
            <a:endParaRPr lang="ru-RU" b="1" dirty="0">
              <a:solidFill>
                <a:srgbClr val="003399"/>
              </a:solidFill>
              <a:latin typeface="Arial Narrow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500562" y="857232"/>
            <a:ext cx="207170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Консультирование</a:t>
            </a:r>
            <a:endParaRPr lang="ru-RU" b="1" dirty="0">
              <a:solidFill>
                <a:srgbClr val="003399"/>
              </a:solidFill>
              <a:latin typeface="Arial Narrow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643174" y="6072206"/>
            <a:ext cx="607223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003399"/>
                </a:solidFill>
                <a:latin typeface="Arial Narrow" pitchFamily="34" charset="0"/>
              </a:rPr>
              <a:t>Тьюторское</a:t>
            </a: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 сопровождение учащихся</a:t>
            </a:r>
            <a:endParaRPr lang="ru-RU" b="1" dirty="0">
              <a:solidFill>
                <a:srgbClr val="003399"/>
              </a:solidFill>
              <a:latin typeface="Arial Narrow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44" y="1857364"/>
            <a:ext cx="1928858" cy="3714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Тестирование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Анкетирование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Сочинение «Моя будущая профессия»</a:t>
            </a: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 </a:t>
            </a:r>
            <a:endParaRPr lang="ru-RU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С/ролевые </a:t>
            </a: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и деловые игры</a:t>
            </a:r>
          </a:p>
          <a:p>
            <a:pPr>
              <a:buFont typeface="Arial" pitchFamily="34" charset="0"/>
              <a:buChar char="•"/>
            </a:pPr>
            <a:endParaRPr lang="ru-RU" b="1" dirty="0">
              <a:solidFill>
                <a:srgbClr val="003399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14546" y="1857364"/>
            <a:ext cx="2214578" cy="3786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Тематические классные часы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Оформление альбома «Профессии наших </a:t>
            </a: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родителей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Информационные стенды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Экскурсии в УНПО, предприятия 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Встречи с людьми разных профессий, мастерами училищ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Посещение Центра занятости населения</a:t>
            </a:r>
          </a:p>
          <a:p>
            <a:pPr>
              <a:buFont typeface="Arial" pitchFamily="34" charset="0"/>
              <a:buChar char="•"/>
            </a:pPr>
            <a:endParaRPr lang="ru-RU" b="1" dirty="0">
              <a:solidFill>
                <a:srgbClr val="003399"/>
              </a:solidFill>
              <a:latin typeface="Arial Narrow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572000" y="1857364"/>
            <a:ext cx="1714512" cy="3714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Тестирование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Тренинги</a:t>
            </a:r>
            <a:endParaRPr lang="ru-RU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  <a:latin typeface="Arial Narrow" pitchFamily="34" charset="0"/>
              </a:rPr>
              <a:t>Лекции</a:t>
            </a:r>
            <a:endParaRPr lang="ru-RU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b="1" smtClean="0">
                <a:solidFill>
                  <a:srgbClr val="003399"/>
                </a:solidFill>
                <a:latin typeface="Arial Narrow" pitchFamily="34" charset="0"/>
              </a:rPr>
              <a:t>Беседы</a:t>
            </a:r>
            <a:endParaRPr lang="ru-RU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 algn="ctr"/>
            <a:endParaRPr lang="ru-RU" b="1" dirty="0">
              <a:latin typeface="Arial Narrow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429388" y="1928802"/>
            <a:ext cx="2571768" cy="3643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Практическая </a:t>
            </a:r>
            <a:r>
              <a:rPr lang="ru-RU" sz="1600" b="1" dirty="0" err="1" smtClean="0">
                <a:solidFill>
                  <a:srgbClr val="003399"/>
                </a:solidFill>
                <a:latin typeface="Arial Narrow" pitchFamily="34" charset="0"/>
              </a:rPr>
              <a:t>дея-ть</a:t>
            </a: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 на уроках труда и СБО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Индивидуальные и коллективные проекты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Кружки доп. образования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Работа на школьном огороде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Летняя трудовая практика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Работа в городских экологических бригадах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 С/ ролевые , деловые и маршрутные игры 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Профессиональные пробы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Презентация </a:t>
            </a:r>
            <a:r>
              <a:rPr lang="ru-RU" sz="1600" b="1" dirty="0" err="1" smtClean="0">
                <a:solidFill>
                  <a:srgbClr val="003399"/>
                </a:solidFill>
                <a:latin typeface="Arial Narrow" pitchFamily="34" charset="0"/>
              </a:rPr>
              <a:t>портфолио</a:t>
            </a:r>
            <a:r>
              <a:rPr lang="ru-RU" sz="1600" b="1" dirty="0" smtClean="0">
                <a:solidFill>
                  <a:srgbClr val="003399"/>
                </a:solidFill>
                <a:latin typeface="Arial Narrow" pitchFamily="34" charset="0"/>
              </a:rPr>
              <a:t> достижений</a:t>
            </a:r>
          </a:p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600" b="1" dirty="0" smtClean="0">
              <a:solidFill>
                <a:srgbClr val="003399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600" b="1" dirty="0">
              <a:solidFill>
                <a:srgbClr val="003399"/>
              </a:solidFill>
              <a:latin typeface="Arial Narrow" pitchFamily="34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1142976" y="1428736"/>
            <a:ext cx="214314" cy="357190"/>
          </a:xfrm>
          <a:prstGeom prst="downArrow">
            <a:avLst/>
          </a:prstGeom>
          <a:solidFill>
            <a:srgbClr val="FFC0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3214678" y="1428736"/>
            <a:ext cx="214314" cy="357190"/>
          </a:xfrm>
          <a:prstGeom prst="downArrow">
            <a:avLst/>
          </a:prstGeom>
          <a:solidFill>
            <a:srgbClr val="FFC0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5429256" y="1428736"/>
            <a:ext cx="214314" cy="357190"/>
          </a:xfrm>
          <a:prstGeom prst="downArrow">
            <a:avLst/>
          </a:prstGeom>
          <a:solidFill>
            <a:srgbClr val="FFC0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7715272" y="1500174"/>
            <a:ext cx="214314" cy="357190"/>
          </a:xfrm>
          <a:prstGeom prst="downArrow">
            <a:avLst/>
          </a:prstGeom>
          <a:solidFill>
            <a:srgbClr val="FFC0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flipV="1">
            <a:off x="5500694" y="5643578"/>
            <a:ext cx="214314" cy="428628"/>
          </a:xfrm>
          <a:prstGeom prst="downArrow">
            <a:avLst/>
          </a:prstGeom>
          <a:solidFill>
            <a:srgbClr val="FFC0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 flipV="1">
            <a:off x="3428992" y="5643578"/>
            <a:ext cx="214314" cy="428628"/>
          </a:xfrm>
          <a:prstGeom prst="downArrow">
            <a:avLst/>
          </a:prstGeom>
          <a:solidFill>
            <a:srgbClr val="FFC0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 flipV="1">
            <a:off x="7643834" y="5643578"/>
            <a:ext cx="214314" cy="428628"/>
          </a:xfrm>
          <a:prstGeom prst="downArrow">
            <a:avLst/>
          </a:prstGeom>
          <a:solidFill>
            <a:srgbClr val="FFC0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наиболее эффективные формы деятельности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1000108"/>
            <a:ext cx="4071934" cy="5197493"/>
          </a:xfrm>
        </p:spPr>
        <p:txBody>
          <a:bodyPr/>
          <a:lstStyle/>
          <a:p>
            <a:pPr>
              <a:buNone/>
              <a:defRPr/>
            </a:pPr>
            <a:r>
              <a:rPr lang="ru-RU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000" b="1" dirty="0" smtClean="0">
                <a:solidFill>
                  <a:srgbClr val="0000FF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В  начальном звене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Практическая деятельность на уроках труда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Сюжетно-ролевые игры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Тематические классные часы о людях труда, домашних обязанностях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Оформление альбома «Профессии наших родителей»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Конкурсы-выставки декоративно-прикладного творчества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Работа на школьном огороде</a:t>
            </a:r>
            <a:endParaRPr lang="ru-RU" sz="2000" b="1" dirty="0">
              <a:solidFill>
                <a:srgbClr val="003399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000496" y="1000108"/>
            <a:ext cx="4929222" cy="5715040"/>
          </a:xfrm>
        </p:spPr>
        <p:txBody>
          <a:bodyPr/>
          <a:lstStyle/>
          <a:p>
            <a:pPr eaLnBrk="0" hangingPunct="0">
              <a:buNone/>
              <a:tabLst>
                <a:tab pos="914400" algn="l"/>
              </a:tabLst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      В  среднем звене</a:t>
            </a:r>
          </a:p>
          <a:p>
            <a:pPr eaLnBrk="0" hangingPunct="0">
              <a:buFont typeface="Arial" pitchFamily="34" charset="0"/>
              <a:buChar char="•"/>
              <a:tabLst>
                <a:tab pos="914400" algn="l"/>
              </a:tabLst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Практическая деятельность на уроках трудового обучения и СБО </a:t>
            </a:r>
          </a:p>
          <a:p>
            <a:pPr eaLnBrk="0" hangingPunct="0">
              <a:buFont typeface="Arial" pitchFamily="34" charset="0"/>
              <a:buChar char="•"/>
              <a:tabLst>
                <a:tab pos="914400" algn="l"/>
              </a:tabLst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Индивидуальные  и коллективные проекты</a:t>
            </a:r>
          </a:p>
          <a:p>
            <a:pPr eaLnBrk="0" hangingPunct="0">
              <a:buFont typeface="Arial" pitchFamily="34" charset="0"/>
              <a:buChar char="•"/>
              <a:tabLst>
                <a:tab pos="914400" algn="l"/>
              </a:tabLst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Кружки («Рукодельница», «Компьютерная грамотность», «Ремонтная мастерская»)</a:t>
            </a:r>
          </a:p>
          <a:p>
            <a:pPr eaLnBrk="0" hangingPunct="0">
              <a:buFont typeface="Arial" pitchFamily="34" charset="0"/>
              <a:buChar char="•"/>
              <a:tabLst>
                <a:tab pos="914400" algn="l"/>
              </a:tabLst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Летняя трудовая практика</a:t>
            </a:r>
          </a:p>
          <a:p>
            <a:pPr eaLnBrk="0" hangingPunct="0">
              <a:buFont typeface="Arial" pitchFamily="34" charset="0"/>
              <a:buChar char="•"/>
              <a:tabLst>
                <a:tab pos="914400" algn="l"/>
              </a:tabLst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Трудоустройство в городские экологические бригады</a:t>
            </a:r>
          </a:p>
          <a:p>
            <a:pPr eaLnBrk="0" hangingPunct="0">
              <a:buFont typeface="Arial" pitchFamily="34" charset="0"/>
              <a:buChar char="•"/>
              <a:tabLst>
                <a:tab pos="914400" algn="l"/>
              </a:tabLst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Экскурсии в УНПО и на предприятия</a:t>
            </a:r>
          </a:p>
          <a:p>
            <a:pPr eaLnBrk="0" hangingPunct="0">
              <a:buFont typeface="Arial" pitchFamily="34" charset="0"/>
              <a:buChar char="•"/>
              <a:tabLst>
                <a:tab pos="914400" algn="l"/>
              </a:tabLst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Маршрутная игра «Путевка в жизнь»</a:t>
            </a:r>
          </a:p>
          <a:p>
            <a:pPr eaLnBrk="0" hangingPunct="0">
              <a:buFont typeface="Arial" pitchFamily="34" charset="0"/>
              <a:buChar char="•"/>
              <a:tabLst>
                <a:tab pos="914400" algn="l"/>
              </a:tabLst>
              <a:defRPr/>
            </a:pPr>
            <a:r>
              <a:rPr lang="ru-RU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Профессиональные пробы</a:t>
            </a:r>
          </a:p>
          <a:p>
            <a:endParaRPr lang="ru-RU" sz="20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000100" y="214290"/>
            <a:ext cx="6000792" cy="785818"/>
          </a:xfrm>
        </p:spPr>
        <p:txBody>
          <a:bodyPr/>
          <a:lstStyle/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Сотрудничество с родителями в 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профориентационной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cs typeface="Aharoni" pitchFamily="2" charset="-79"/>
              </a:rPr>
              <a:t> деятельности</a:t>
            </a:r>
            <a:endParaRPr lang="ru-RU" sz="2000" dirty="0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285720" y="5572140"/>
            <a:ext cx="8572560" cy="1000132"/>
          </a:xfrm>
          <a:ln w="25400">
            <a:solidFill>
              <a:srgbClr val="0000FF"/>
            </a:solidFill>
          </a:ln>
        </p:spPr>
        <p:txBody>
          <a:bodyPr/>
          <a:lstStyle/>
          <a:p>
            <a:pPr algn="ctr">
              <a:buNone/>
            </a:pPr>
            <a:r>
              <a:rPr lang="ru-RU" sz="1800" b="1" dirty="0" smtClean="0">
                <a:solidFill>
                  <a:srgbClr val="003399"/>
                </a:solidFill>
              </a:rPr>
              <a:t>Психолого-педагогическое сопровождение социально-неблагополучных семей и семей «группы риска» в рамках профессионального самоопределения</a:t>
            </a:r>
            <a:endParaRPr lang="ru-RU" sz="1800" b="1" dirty="0">
              <a:solidFill>
                <a:srgbClr val="003399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4143372" y="1857364"/>
            <a:ext cx="428628" cy="158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1250927" y="1892289"/>
            <a:ext cx="357190" cy="158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одержимое 11"/>
          <p:cNvSpPr txBox="1">
            <a:spLocks/>
          </p:cNvSpPr>
          <p:nvPr/>
        </p:nvSpPr>
        <p:spPr bwMode="auto">
          <a:xfrm>
            <a:off x="285720" y="1285860"/>
            <a:ext cx="2286016" cy="35719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информирование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одержимое 11"/>
          <p:cNvSpPr txBox="1">
            <a:spLocks/>
          </p:cNvSpPr>
          <p:nvPr/>
        </p:nvSpPr>
        <p:spPr bwMode="auto">
          <a:xfrm>
            <a:off x="3143240" y="1285860"/>
            <a:ext cx="2357454" cy="35719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консультирование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11"/>
          <p:cNvSpPr txBox="1">
            <a:spLocks/>
          </p:cNvSpPr>
          <p:nvPr/>
        </p:nvSpPr>
        <p:spPr bwMode="auto">
          <a:xfrm>
            <a:off x="6000760" y="1285860"/>
            <a:ext cx="2286016" cy="35719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просвещение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282" y="2214554"/>
            <a:ext cx="2786082" cy="25853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</a:rPr>
              <a:t>информационные стенды для родителей,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</a:rPr>
              <a:t>общешкольные детско-родительские собрания,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</a:rPr>
              <a:t>школьная страничка в </a:t>
            </a:r>
            <a:r>
              <a:rPr lang="ru-RU" b="1" dirty="0" err="1" smtClean="0">
                <a:solidFill>
                  <a:srgbClr val="003399"/>
                </a:solidFill>
              </a:rPr>
              <a:t>интернет-представительстве</a:t>
            </a:r>
            <a:endParaRPr lang="ru-RU" b="1" dirty="0">
              <a:solidFill>
                <a:srgbClr val="003399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14678" y="2214554"/>
            <a:ext cx="2500330" cy="25853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</a:rPr>
              <a:t>групповые и индивидуальные консультации специалистов социально-педагогической и психологической службы, 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</a:rPr>
              <a:t> почта «Доверие»</a:t>
            </a:r>
            <a:endParaRPr lang="ru-RU" b="1" dirty="0">
              <a:solidFill>
                <a:srgbClr val="00339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00760" y="2214554"/>
            <a:ext cx="2643206" cy="25853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</a:rPr>
              <a:t>заседание родительского клуба на тему «Выбирая профессию»,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3399"/>
                </a:solidFill>
              </a:rPr>
              <a:t> встречи родителей со школьным врачом, психологом мастерами ПУ и техникума</a:t>
            </a:r>
            <a:endParaRPr lang="ru-RU" b="1" dirty="0">
              <a:solidFill>
                <a:srgbClr val="003399"/>
              </a:solidFill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rot="5400000">
            <a:off x="6930248" y="1856570"/>
            <a:ext cx="428628" cy="158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 flipH="1" flipV="1">
            <a:off x="7144562" y="5214156"/>
            <a:ext cx="428628" cy="158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 flipH="1" flipV="1">
            <a:off x="1358084" y="5214156"/>
            <a:ext cx="428628" cy="158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 flipH="1" flipV="1">
            <a:off x="4144166" y="5142718"/>
            <a:ext cx="428628" cy="158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57158" y="1357298"/>
            <a:ext cx="8229600" cy="300039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профессиональная диагностика;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профессиональное информирование;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профессиональное консультирование;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практическая деятельность учащихся;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организация сотрудничества</a:t>
            </a:r>
            <a:br>
              <a: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 родителями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 descr="C:\Users\Пользователь\Desktop\профориентация\DSCF3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13605">
            <a:off x="6094324" y="3820813"/>
            <a:ext cx="2323624" cy="1683738"/>
          </a:xfrm>
          <a:prstGeom prst="rect">
            <a:avLst/>
          </a:prstGeom>
          <a:noFill/>
        </p:spPr>
      </p:pic>
      <p:pic>
        <p:nvPicPr>
          <p:cNvPr id="4" name="Рисунок 3" descr="C:\Users\Школа№3\AppData\Local\Microsoft\Windows\Temporary Internet Files\Content.Word\DSC0018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929198"/>
            <a:ext cx="242889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AWJJH2MPE6E2-1077350135-13</_dlc_DocId>
    <_dlc_DocIdUrl xmlns="4a252ca3-5a62-4c1c-90a6-29f4710e47f8">
      <Url>http://edu-sps.koiro.local/GOUSPEC/_layouts/15/DocIdRedir.aspx?ID=AWJJH2MPE6E2-1077350135-13</Url>
      <Description>AWJJH2MPE6E2-1077350135-13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F8629B905D856459C092198AC54C3A0" ma:contentTypeVersion="49" ma:contentTypeDescription="Создание документа." ma:contentTypeScope="" ma:versionID="4d6c80aaf2cdf1cdc6f5094db471a02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D2B2396F-5895-4396-8215-F64A2869D6A1}"/>
</file>

<file path=customXml/itemProps2.xml><?xml version="1.0" encoding="utf-8"?>
<ds:datastoreItem xmlns:ds="http://schemas.openxmlformats.org/officeDocument/2006/customXml" ds:itemID="{12CB9540-87A3-43DC-8295-1EF017E2E0F8}"/>
</file>

<file path=customXml/itemProps3.xml><?xml version="1.0" encoding="utf-8"?>
<ds:datastoreItem xmlns:ds="http://schemas.openxmlformats.org/officeDocument/2006/customXml" ds:itemID="{389C467F-4D1F-494D-B4D1-0941BCCD9E47}"/>
</file>

<file path=customXml/itemProps4.xml><?xml version="1.0" encoding="utf-8"?>
<ds:datastoreItem xmlns:ds="http://schemas.openxmlformats.org/officeDocument/2006/customXml" ds:itemID="{00A82334-3362-4F7D-A205-358A425767D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5155</TotalTime>
  <Words>717</Words>
  <Application>Microsoft Office PowerPoint</Application>
  <PresentationFormat>Экран (4:3)</PresentationFormat>
  <Paragraphs>145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Diseño predeterminado</vt:lpstr>
      <vt:lpstr>Лист Microsoft Office Excel 97-2003</vt:lpstr>
      <vt:lpstr>Слайд 1</vt:lpstr>
      <vt:lpstr>Профессиональная ориентация, профориентация</vt:lpstr>
      <vt:lpstr>Слайд 3</vt:lpstr>
      <vt:lpstr>Задачи:</vt:lpstr>
      <vt:lpstr>Принципы профориентационной работы в школе</vt:lpstr>
      <vt:lpstr>Основные направления и формы работы  профориентации </vt:lpstr>
      <vt:lpstr>наиболее эффективные формы деятельности</vt:lpstr>
      <vt:lpstr>Сотрудничество с родителями в  профориентационной деятельности</vt:lpstr>
      <vt:lpstr>Слайд 9</vt:lpstr>
      <vt:lpstr>Модель взаимодействия с Партнерами</vt:lpstr>
      <vt:lpstr>Партнерство по дальнейшему обучению и трудоустройству учащихся</vt:lpstr>
      <vt:lpstr>этапы профориентационной работы</vt:lpstr>
      <vt:lpstr>Динамика количества  выпускников, продолживших  обучение в УНПО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school4</cp:lastModifiedBy>
  <cp:revision>685</cp:revision>
  <dcterms:created xsi:type="dcterms:W3CDTF">2010-05-23T14:28:12Z</dcterms:created>
  <dcterms:modified xsi:type="dcterms:W3CDTF">2013-02-18T08:24:53Z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0x0101001F8629B905D856459C092198AC54C3A0</vt:lpwstr>
  </property>
  <property fmtid="{D5CDD505-2E9C-101B-9397-08002B2CF9AE}" pid="3" name="_dlc_DocIdItemGuid">
    <vt:lpwstr>55a5c0b7-014e-4884-9e29-ad6c743b3515</vt:lpwstr>
  </property>
</Properties>
</file>