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6F15A-119A-4A65-8F07-E92618B19F3C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C5A5F-B65C-444C-8C6E-7895F0582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4"/>
          <p:cNvSpPr>
            <a:spLocks noChangeArrowheads="1"/>
          </p:cNvSpPr>
          <p:nvPr/>
        </p:nvSpPr>
        <p:spPr bwMode="auto">
          <a:xfrm>
            <a:off x="928662" y="1714488"/>
            <a:ext cx="128588" cy="357190"/>
          </a:xfrm>
          <a:prstGeom prst="downArrow">
            <a:avLst>
              <a:gd name="adj1" fmla="val 50000"/>
              <a:gd name="adj2" fmla="val 558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6" name="AutoShape 6"/>
          <p:cNvSpPr>
            <a:spLocks noChangeArrowheads="1"/>
          </p:cNvSpPr>
          <p:nvPr/>
        </p:nvSpPr>
        <p:spPr bwMode="auto">
          <a:xfrm>
            <a:off x="1500166" y="1214422"/>
            <a:ext cx="5953125" cy="3927475"/>
          </a:xfrm>
          <a:prstGeom prst="roundRect">
            <a:avLst>
              <a:gd name="adj" fmla="val 16667"/>
            </a:avLst>
          </a:prstGeom>
          <a:solidFill>
            <a:srgbClr val="4BACC6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5" name="Rectangle 7"/>
          <p:cNvSpPr>
            <a:spLocks noChangeArrowheads="1"/>
          </p:cNvSpPr>
          <p:nvPr/>
        </p:nvSpPr>
        <p:spPr bwMode="auto">
          <a:xfrm>
            <a:off x="2571736" y="928670"/>
            <a:ext cx="3914775" cy="323850"/>
          </a:xfrm>
          <a:prstGeom prst="rect">
            <a:avLst/>
          </a:prstGeom>
          <a:gradFill rotWithShape="1">
            <a:gsLst>
              <a:gs pos="0">
                <a:srgbClr val="2787A0"/>
              </a:gs>
              <a:gs pos="80000">
                <a:srgbClr val="36B1D2"/>
              </a:gs>
              <a:gs pos="100000">
                <a:srgbClr val="34B3D6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Внутреннее школьное образовательное пространство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9" name="Rectangle 9"/>
          <p:cNvSpPr>
            <a:spLocks noChangeArrowheads="1"/>
          </p:cNvSpPr>
          <p:nvPr/>
        </p:nvSpPr>
        <p:spPr bwMode="auto">
          <a:xfrm>
            <a:off x="4500562" y="1428736"/>
            <a:ext cx="390525" cy="3181350"/>
          </a:xfrm>
          <a:prstGeom prst="rect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C454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навыков деятельности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3" name="Rectangle 11"/>
          <p:cNvSpPr>
            <a:spLocks noChangeArrowheads="1"/>
          </p:cNvSpPr>
          <p:nvPr/>
        </p:nvSpPr>
        <p:spPr bwMode="auto">
          <a:xfrm>
            <a:off x="5357818" y="3357562"/>
            <a:ext cx="1466850" cy="720725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Самообслуживание и реализация навыков для жизни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8" name="Rectangle 13"/>
          <p:cNvSpPr>
            <a:spLocks noChangeArrowheads="1"/>
          </p:cNvSpPr>
          <p:nvPr/>
        </p:nvSpPr>
        <p:spPr bwMode="auto">
          <a:xfrm>
            <a:off x="5357818" y="2571744"/>
            <a:ext cx="1466850" cy="673100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Элементарные навыки трудовой деятельности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7" name="Rectangle 14"/>
          <p:cNvSpPr>
            <a:spLocks noChangeArrowheads="1"/>
          </p:cNvSpPr>
          <p:nvPr/>
        </p:nvSpPr>
        <p:spPr bwMode="auto">
          <a:xfrm>
            <a:off x="5357818" y="1500174"/>
            <a:ext cx="1457325" cy="720725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Профессионально-трудовая подготовка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5" name="AutoShape 17"/>
          <p:cNvSpPr>
            <a:spLocks noChangeShapeType="1"/>
          </p:cNvSpPr>
          <p:nvPr/>
        </p:nvSpPr>
        <p:spPr bwMode="auto">
          <a:xfrm>
            <a:off x="2041525" y="1646238"/>
            <a:ext cx="2190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4" name="Rectangle 20"/>
          <p:cNvSpPr>
            <a:spLocks noChangeArrowheads="1"/>
          </p:cNvSpPr>
          <p:nvPr/>
        </p:nvSpPr>
        <p:spPr bwMode="auto">
          <a:xfrm>
            <a:off x="1643042" y="1571612"/>
            <a:ext cx="2571768" cy="2928958"/>
          </a:xfrm>
          <a:prstGeom prst="rect">
            <a:avLst/>
          </a:prstGeom>
          <a:gradFill rotWithShape="1">
            <a:gsLst>
              <a:gs pos="0">
                <a:srgbClr val="769535"/>
              </a:gs>
              <a:gs pos="80000">
                <a:srgbClr val="9BC348"/>
              </a:gs>
              <a:gs pos="100000">
                <a:srgbClr val="9CC746"/>
              </a:gs>
            </a:gsLst>
            <a:lin ang="16200000"/>
          </a:gradFill>
          <a:ln w="9525">
            <a:solidFill>
              <a:srgbClr val="94B64E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социализации и профессионально-трудовой подготовки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специально адаптированная образовательная среда;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ориентированные на формирования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навыковой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(практической) деятельности; социализирующие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программы; программы профессионально - трудового обучения и воспитания;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социализирующие технологии;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индивидуальное сопровождение;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внеурочная деятельность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ресурсное обеспечение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8" name="AutoShape 22"/>
          <p:cNvSpPr>
            <a:spLocks noChangeShapeType="1"/>
          </p:cNvSpPr>
          <p:nvPr/>
        </p:nvSpPr>
        <p:spPr bwMode="auto">
          <a:xfrm>
            <a:off x="5000628" y="3643314"/>
            <a:ext cx="276225" cy="0"/>
          </a:xfrm>
          <a:prstGeom prst="straightConnector1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3" name="Rectangle 24"/>
          <p:cNvSpPr>
            <a:spLocks noChangeArrowheads="1"/>
          </p:cNvSpPr>
          <p:nvPr/>
        </p:nvSpPr>
        <p:spPr bwMode="auto">
          <a:xfrm>
            <a:off x="7572396" y="1142984"/>
            <a:ext cx="1169988" cy="490538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Учащийся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выходе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7172325" y="3357562"/>
            <a:ext cx="1971675" cy="830263"/>
          </a:xfrm>
          <a:prstGeom prst="rect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инвалиды, </a:t>
            </a:r>
            <a:r>
              <a:rPr kumimoji="0" lang="ru-RU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способные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приобретению  профессиональных навыков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5" name="Rectangle 27"/>
          <p:cNvSpPr>
            <a:spLocks noChangeArrowheads="1"/>
          </p:cNvSpPr>
          <p:nvPr/>
        </p:nvSpPr>
        <p:spPr bwMode="auto">
          <a:xfrm>
            <a:off x="7172325" y="2714620"/>
            <a:ext cx="1971675" cy="647700"/>
          </a:xfrm>
          <a:prstGeom prst="rect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Условно способные к приобретению профессиональных навыков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4" name="Rectangle 28"/>
          <p:cNvSpPr>
            <a:spLocks noChangeArrowheads="1"/>
          </p:cNvSpPr>
          <p:nvPr/>
        </p:nvSpPr>
        <p:spPr bwMode="auto">
          <a:xfrm>
            <a:off x="7172325" y="1857364"/>
            <a:ext cx="1971675" cy="889000"/>
          </a:xfrm>
          <a:prstGeom prst="rect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с отклонениями в психическом здоровье 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способные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приобрести  профессиональные навыки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6" name="Rectangle 30"/>
          <p:cNvSpPr>
            <a:spLocks noChangeArrowheads="1"/>
          </p:cNvSpPr>
          <p:nvPr/>
        </p:nvSpPr>
        <p:spPr bwMode="auto">
          <a:xfrm>
            <a:off x="1500166" y="4786322"/>
            <a:ext cx="5876925" cy="303212"/>
          </a:xfrm>
          <a:prstGeom prst="rect">
            <a:avLst/>
          </a:prstGeom>
          <a:gradFill rotWithShape="1">
            <a:gsLst>
              <a:gs pos="0">
                <a:srgbClr val="5D417E"/>
              </a:gs>
              <a:gs pos="80000">
                <a:srgbClr val="7B58A6"/>
              </a:gs>
              <a:gs pos="100000">
                <a:srgbClr val="7B57A8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Внешнее образовательное пространство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1" name="Rectangle 31"/>
          <p:cNvSpPr>
            <a:spLocks noChangeArrowheads="1"/>
          </p:cNvSpPr>
          <p:nvPr/>
        </p:nvSpPr>
        <p:spPr bwMode="auto">
          <a:xfrm>
            <a:off x="1500166" y="5072074"/>
            <a:ext cx="5876925" cy="561975"/>
          </a:xfrm>
          <a:prstGeom prst="rect">
            <a:avLst/>
          </a:prstGeom>
          <a:solidFill>
            <a:srgbClr val="8064A2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Учреждения-партнёры по организации  профессиональной практики, социальные Службы, учреждения дополнительного образования и другие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0" name="Rectangle 33"/>
          <p:cNvSpPr>
            <a:spLocks noChangeArrowheads="1"/>
          </p:cNvSpPr>
          <p:nvPr/>
        </p:nvSpPr>
        <p:spPr bwMode="auto">
          <a:xfrm>
            <a:off x="6215074" y="4143380"/>
            <a:ext cx="1147763" cy="925513"/>
          </a:xfrm>
          <a:prstGeom prst="rect">
            <a:avLst/>
          </a:prstGeom>
          <a:gradFill rotWithShape="1">
            <a:gsLst>
              <a:gs pos="0">
                <a:srgbClr val="9EEAFF"/>
              </a:gs>
              <a:gs pos="35001">
                <a:srgbClr val="BBEFFF"/>
              </a:gs>
              <a:gs pos="100000">
                <a:srgbClr val="E4F9FF"/>
              </a:gs>
            </a:gsLst>
            <a:lin ang="16200000" scaled="1"/>
          </a:gradFill>
          <a:ln w="9525">
            <a:solidFill>
              <a:srgbClr val="40A7C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Родители учащихся 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лица их заменяющие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61" name="Rectangle 5"/>
          <p:cNvSpPr>
            <a:spLocks noChangeArrowheads="1"/>
          </p:cNvSpPr>
          <p:nvPr/>
        </p:nvSpPr>
        <p:spPr bwMode="auto">
          <a:xfrm>
            <a:off x="285720" y="2071678"/>
            <a:ext cx="1420813" cy="1500198"/>
          </a:xfrm>
          <a:prstGeom prst="rect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Индивидуальные психофизиологические особенности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Возможности предметно-практической деятельности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62" name="Rectangle 3"/>
          <p:cNvSpPr>
            <a:spLocks noChangeArrowheads="1"/>
          </p:cNvSpPr>
          <p:nvPr/>
        </p:nvSpPr>
        <p:spPr bwMode="auto">
          <a:xfrm>
            <a:off x="428596" y="1214422"/>
            <a:ext cx="1169987" cy="514350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Учащийся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входе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2" name="AutoShape 38"/>
          <p:cNvSpPr>
            <a:spLocks noChangeArrowheads="1"/>
          </p:cNvSpPr>
          <p:nvPr/>
        </p:nvSpPr>
        <p:spPr bwMode="auto">
          <a:xfrm>
            <a:off x="6858016" y="3643314"/>
            <a:ext cx="333375" cy="90487"/>
          </a:xfrm>
          <a:prstGeom prst="rightArrow">
            <a:avLst>
              <a:gd name="adj1" fmla="val 50000"/>
              <a:gd name="adj2" fmla="val 9210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7" name="AutoShape 41"/>
          <p:cNvSpPr>
            <a:spLocks noChangeArrowheads="1"/>
          </p:cNvSpPr>
          <p:nvPr/>
        </p:nvSpPr>
        <p:spPr bwMode="auto">
          <a:xfrm>
            <a:off x="6858016" y="1928802"/>
            <a:ext cx="333375" cy="90487"/>
          </a:xfrm>
          <a:prstGeom prst="rightArrow">
            <a:avLst>
              <a:gd name="adj1" fmla="val 50000"/>
              <a:gd name="adj2" fmla="val 9210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1" name="AutoShape 43"/>
          <p:cNvSpPr>
            <a:spLocks noChangeArrowheads="1"/>
          </p:cNvSpPr>
          <p:nvPr/>
        </p:nvSpPr>
        <p:spPr bwMode="auto">
          <a:xfrm rot="19504621">
            <a:off x="6853900" y="2444707"/>
            <a:ext cx="333375" cy="90487"/>
          </a:xfrm>
          <a:prstGeom prst="rightArrow">
            <a:avLst>
              <a:gd name="adj1" fmla="val 50000"/>
              <a:gd name="adj2" fmla="val 9210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9" name="AutoShape 44"/>
          <p:cNvSpPr>
            <a:spLocks noChangeArrowheads="1"/>
          </p:cNvSpPr>
          <p:nvPr/>
        </p:nvSpPr>
        <p:spPr bwMode="auto">
          <a:xfrm rot="2240892">
            <a:off x="6851287" y="3306531"/>
            <a:ext cx="333375" cy="90488"/>
          </a:xfrm>
          <a:prstGeom prst="rightArrow">
            <a:avLst>
              <a:gd name="adj1" fmla="val 50000"/>
              <a:gd name="adj2" fmla="val 9210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8" name="AutoShape 45"/>
          <p:cNvSpPr>
            <a:spLocks noChangeArrowheads="1"/>
          </p:cNvSpPr>
          <p:nvPr/>
        </p:nvSpPr>
        <p:spPr bwMode="auto">
          <a:xfrm>
            <a:off x="6858016" y="2857496"/>
            <a:ext cx="333375" cy="90487"/>
          </a:xfrm>
          <a:prstGeom prst="rightArrow">
            <a:avLst>
              <a:gd name="adj1" fmla="val 50000"/>
              <a:gd name="adj2" fmla="val 9210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7" name="AutoShape 1"/>
          <p:cNvSpPr>
            <a:spLocks noChangeShapeType="1"/>
          </p:cNvSpPr>
          <p:nvPr/>
        </p:nvSpPr>
        <p:spPr bwMode="auto">
          <a:xfrm>
            <a:off x="5000628" y="2786058"/>
            <a:ext cx="276225" cy="0"/>
          </a:xfrm>
          <a:prstGeom prst="straightConnector1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/>
          <p:cNvSpPr>
            <a:spLocks noChangeShapeType="1"/>
          </p:cNvSpPr>
          <p:nvPr/>
        </p:nvSpPr>
        <p:spPr bwMode="auto">
          <a:xfrm>
            <a:off x="5000628" y="1785926"/>
            <a:ext cx="276225" cy="0"/>
          </a:xfrm>
          <a:prstGeom prst="straightConnector1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571472" y="214290"/>
            <a:ext cx="793198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МОДЕЛЬ СОЦИАЛИЗАЦИИ УЧАЩИХСЯ С НАРУШЕНИЕМ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ЧЕРЕЗ ОРГАНИЗАЦИЮ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ПРОФЕССИОНАЛЬНО-ТРУДОВОГО ОБУЧЕНИЯ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81275" algn="l"/>
              </a:tabLst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81275" algn="l"/>
              </a:tabLst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812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82" name="Rectangle 4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27" name="AutoShape 21"/>
          <p:cNvCxnSpPr>
            <a:cxnSpLocks noChangeShapeType="1"/>
          </p:cNvCxnSpPr>
          <p:nvPr/>
        </p:nvCxnSpPr>
        <p:spPr bwMode="auto">
          <a:xfrm rot="16200000" flipH="1">
            <a:off x="3893339" y="2536025"/>
            <a:ext cx="928694" cy="285752"/>
          </a:xfrm>
          <a:prstGeom prst="straightConnector1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1028" name="AutoShape 23"/>
          <p:cNvCxnSpPr>
            <a:cxnSpLocks noChangeShapeType="1"/>
          </p:cNvCxnSpPr>
          <p:nvPr/>
        </p:nvCxnSpPr>
        <p:spPr bwMode="auto">
          <a:xfrm rot="5400000" flipH="1" flipV="1">
            <a:off x="3890167" y="3467891"/>
            <a:ext cx="935038" cy="285752"/>
          </a:xfrm>
          <a:prstGeom prst="straightConnector1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</p:spPr>
      </p:cxnSp>
      <p:sp>
        <p:nvSpPr>
          <p:cNvPr id="1029" name="AutoShape 36"/>
          <p:cNvSpPr>
            <a:spLocks noChangeArrowheads="1"/>
          </p:cNvSpPr>
          <p:nvPr/>
        </p:nvSpPr>
        <p:spPr bwMode="auto">
          <a:xfrm>
            <a:off x="8072462" y="1643050"/>
            <a:ext cx="128588" cy="287337"/>
          </a:xfrm>
          <a:prstGeom prst="downArrow">
            <a:avLst>
              <a:gd name="adj1" fmla="val 50000"/>
              <a:gd name="adj2" fmla="val 558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AWJJH2MPE6E2-1077350135-11</_dlc_DocId>
    <_dlc_DocIdUrl xmlns="4a252ca3-5a62-4c1c-90a6-29f4710e47f8">
      <Url>http://edu-sps.koiro.local/GOUSPEC/_layouts/15/DocIdRedir.aspx?ID=AWJJH2MPE6E2-1077350135-11</Url>
      <Description>AWJJH2MPE6E2-1077350135-11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F8629B905D856459C092198AC54C3A0" ma:contentTypeVersion="49" ma:contentTypeDescription="Создание документа." ma:contentTypeScope="" ma:versionID="4d6c80aaf2cdf1cdc6f5094db471a02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B79E81C6-0A3C-4FE0-BD69-27558A1DF309}"/>
</file>

<file path=customXml/itemProps2.xml><?xml version="1.0" encoding="utf-8"?>
<ds:datastoreItem xmlns:ds="http://schemas.openxmlformats.org/officeDocument/2006/customXml" ds:itemID="{A7654101-98A1-41D5-AB01-0EA711FA6BF2}"/>
</file>

<file path=customXml/itemProps3.xml><?xml version="1.0" encoding="utf-8"?>
<ds:datastoreItem xmlns:ds="http://schemas.openxmlformats.org/officeDocument/2006/customXml" ds:itemID="{08AECC20-7C10-4D0A-861F-8FB6A734089C}"/>
</file>

<file path=customXml/itemProps4.xml><?xml version="1.0" encoding="utf-8"?>
<ds:datastoreItem xmlns:ds="http://schemas.openxmlformats.org/officeDocument/2006/customXml" ds:itemID="{4CB5EF60-9924-4FF9-8DAF-80ECD62C1E01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131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6</cp:revision>
  <dcterms:created xsi:type="dcterms:W3CDTF">2012-07-04T19:21:41Z</dcterms:created>
  <dcterms:modified xsi:type="dcterms:W3CDTF">2012-12-13T20:19:10Z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0x0101001F8629B905D856459C092198AC54C3A0</vt:lpwstr>
  </property>
  <property fmtid="{D5CDD505-2E9C-101B-9397-08002B2CF9AE}" pid="3" name="_dlc_DocIdItemGuid">
    <vt:lpwstr>c71f8bc9-7e7a-496a-b4cb-3333354ac924</vt:lpwstr>
  </property>
</Properties>
</file>