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95" r:id="rId3"/>
    <p:sldId id="296" r:id="rId4"/>
    <p:sldId id="299" r:id="rId5"/>
    <p:sldId id="300" r:id="rId6"/>
    <p:sldId id="301" r:id="rId7"/>
    <p:sldId id="302" r:id="rId8"/>
    <p:sldId id="303" r:id="rId9"/>
    <p:sldId id="304" r:id="rId10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0BE228-65B5-44F7-90CA-93B383F71086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047FA-8EFD-4C13-B8E8-2C8318B293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779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5987E6F-5EA8-4EEA-811B-32FE55AC0F09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7E6F-5EA8-4EEA-811B-32FE55AC0F09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5987E6F-5EA8-4EEA-811B-32FE55AC0F09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5987E6F-5EA8-4EEA-811B-32FE55AC0F09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17D72CE-B326-4154-9128-3C4514697A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772816"/>
            <a:ext cx="6696744" cy="8648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Требования к написанию эссе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1268" name="Picture 4" descr="http://kogda-budet.com/uploads/posts/2016-03/56e949ea2630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852936"/>
            <a:ext cx="6421388" cy="31695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270" name="Picture 6" descr="https://im3-tub-ru.yandex.net/i?id=824d4e12688db05fd5b1a7beec5de182-l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476672"/>
            <a:ext cx="2209350" cy="16561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32873" y="47667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Э</a:t>
            </a:r>
            <a:r>
              <a:rPr lang="ru-RU" b="1" dirty="0" smtClean="0">
                <a:solidFill>
                  <a:srgbClr val="C00000"/>
                </a:solidFill>
              </a:rPr>
              <a:t>ссе </a:t>
            </a:r>
            <a:r>
              <a:rPr lang="ru-RU" b="1" dirty="0">
                <a:solidFill>
                  <a:srgbClr val="C00000"/>
                </a:solidFill>
              </a:rPr>
              <a:t>«Я - педагог»</a:t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54224" cy="500972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ru-RU" dirty="0"/>
              <a:t>Цель: раскрытие </a:t>
            </a:r>
            <a:r>
              <a:rPr lang="ru-RU" b="1" dirty="0">
                <a:solidFill>
                  <a:srgbClr val="C00000"/>
                </a:solidFill>
              </a:rPr>
              <a:t>мотивов выбора </a:t>
            </a:r>
            <a:r>
              <a:rPr lang="ru-RU" dirty="0"/>
              <a:t>педагогической профессии, собственных педагогических </a:t>
            </a:r>
            <a:r>
              <a:rPr lang="ru-RU" b="1" dirty="0">
                <a:solidFill>
                  <a:srgbClr val="C00000"/>
                </a:solidFill>
              </a:rPr>
              <a:t>принципов и подходов </a:t>
            </a:r>
            <a:r>
              <a:rPr lang="ru-RU" dirty="0"/>
              <a:t>к образованию, </a:t>
            </a:r>
            <a:r>
              <a:rPr lang="ru-RU" b="1" dirty="0">
                <a:solidFill>
                  <a:srgbClr val="C00000"/>
                </a:solidFill>
              </a:rPr>
              <a:t>своего</a:t>
            </a:r>
            <a:r>
              <a:rPr lang="ru-RU" dirty="0"/>
              <a:t> понимания </a:t>
            </a:r>
            <a:r>
              <a:rPr lang="ru-RU" b="1" dirty="0">
                <a:solidFill>
                  <a:srgbClr val="C00000"/>
                </a:solidFill>
              </a:rPr>
              <a:t>миссии педагога </a:t>
            </a:r>
            <a:r>
              <a:rPr lang="ru-RU" dirty="0"/>
              <a:t>в современном мире, </a:t>
            </a:r>
            <a:r>
              <a:rPr lang="ru-RU" b="1" dirty="0">
                <a:solidFill>
                  <a:srgbClr val="C00000"/>
                </a:solidFill>
              </a:rPr>
              <a:t>смысла</a:t>
            </a:r>
            <a:r>
              <a:rPr lang="ru-RU" dirty="0"/>
              <a:t> педагогической деятельности, демонстрация </a:t>
            </a:r>
            <a:r>
              <a:rPr lang="ru-RU" b="1" dirty="0">
                <a:solidFill>
                  <a:srgbClr val="C00000"/>
                </a:solidFill>
              </a:rPr>
              <a:t>видения</a:t>
            </a:r>
            <a:r>
              <a:rPr lang="ru-RU" dirty="0"/>
              <a:t> современных </a:t>
            </a:r>
            <a:r>
              <a:rPr lang="ru-RU" b="1" dirty="0">
                <a:solidFill>
                  <a:srgbClr val="C00000"/>
                </a:solidFill>
              </a:rPr>
              <a:t>проблем</a:t>
            </a:r>
            <a:r>
              <a:rPr lang="ru-RU" dirty="0"/>
              <a:t> и возможных </a:t>
            </a:r>
            <a:r>
              <a:rPr lang="ru-RU" b="1" dirty="0">
                <a:solidFill>
                  <a:srgbClr val="C00000"/>
                </a:solidFill>
              </a:rPr>
              <a:t>путей их решения</a:t>
            </a:r>
            <a:r>
              <a:rPr lang="ru-RU" dirty="0"/>
              <a:t> средствами образования. 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5225752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ru-RU" dirty="0" smtClean="0"/>
              <a:t>       </a:t>
            </a:r>
            <a:r>
              <a:rPr lang="ru-RU" b="1" dirty="0" smtClean="0"/>
              <a:t>Критерии </a:t>
            </a:r>
            <a:r>
              <a:rPr lang="ru-RU" b="1" dirty="0"/>
              <a:t>оценки конкурсного задания: </a:t>
            </a:r>
            <a:endParaRPr lang="ru-RU" b="1" dirty="0" smtClean="0"/>
          </a:p>
          <a:p>
            <a:pPr>
              <a:lnSpc>
                <a:spcPct val="170000"/>
              </a:lnSpc>
            </a:pPr>
            <a:r>
              <a:rPr lang="ru-RU" dirty="0" smtClean="0"/>
              <a:t>языковая </a:t>
            </a:r>
            <a:r>
              <a:rPr lang="ru-RU" dirty="0"/>
              <a:t>грамотность текста (речевая, грамматическая, орфографическая и пунктуационная</a:t>
            </a:r>
            <a:r>
              <a:rPr lang="ru-RU" dirty="0" smtClean="0"/>
              <a:t>),</a:t>
            </a:r>
          </a:p>
          <a:p>
            <a:pPr>
              <a:lnSpc>
                <a:spcPct val="170000"/>
              </a:lnSpc>
            </a:pPr>
            <a:r>
              <a:rPr lang="ru-RU" dirty="0" smtClean="0"/>
              <a:t> </a:t>
            </a:r>
            <a:r>
              <a:rPr lang="ru-RU" dirty="0"/>
              <a:t>обоснование актуальности</a:t>
            </a:r>
            <a:r>
              <a:rPr lang="ru-RU" dirty="0" smtClean="0"/>
              <a:t>,</a:t>
            </a:r>
          </a:p>
          <a:p>
            <a:pPr>
              <a:lnSpc>
                <a:spcPct val="170000"/>
              </a:lnSpc>
            </a:pPr>
            <a:r>
              <a:rPr lang="ru-RU" dirty="0" smtClean="0"/>
              <a:t> </a:t>
            </a:r>
            <a:r>
              <a:rPr lang="ru-RU" dirty="0"/>
              <a:t>наличие ценностных </a:t>
            </a:r>
            <a:r>
              <a:rPr lang="ru-RU" dirty="0" smtClean="0"/>
              <a:t>ориентиров,</a:t>
            </a:r>
          </a:p>
          <a:p>
            <a:pPr>
              <a:lnSpc>
                <a:spcPct val="170000"/>
              </a:lnSpc>
            </a:pPr>
            <a:r>
              <a:rPr lang="ru-RU" dirty="0" smtClean="0"/>
              <a:t>аргументированность </a:t>
            </a:r>
            <a:r>
              <a:rPr lang="ru-RU" dirty="0"/>
              <a:t>позиции, </a:t>
            </a:r>
            <a:endParaRPr lang="ru-RU" dirty="0" smtClean="0"/>
          </a:p>
          <a:p>
            <a:pPr>
              <a:lnSpc>
                <a:spcPct val="170000"/>
              </a:lnSpc>
            </a:pPr>
            <a:r>
              <a:rPr lang="ru-RU" dirty="0" smtClean="0"/>
              <a:t>умение </a:t>
            </a:r>
            <a:r>
              <a:rPr lang="ru-RU" dirty="0"/>
              <a:t>формулировать проблемы и видеть пути их решения, </a:t>
            </a:r>
            <a:endParaRPr lang="ru-RU" dirty="0" smtClean="0"/>
          </a:p>
          <a:p>
            <a:pPr>
              <a:lnSpc>
                <a:spcPct val="170000"/>
              </a:lnSpc>
            </a:pPr>
            <a:r>
              <a:rPr lang="ru-RU" dirty="0" err="1" smtClean="0"/>
              <a:t>рефлексивность</a:t>
            </a:r>
            <a:r>
              <a:rPr lang="ru-RU" dirty="0"/>
              <a:t>, </a:t>
            </a:r>
            <a:endParaRPr lang="ru-RU" dirty="0" smtClean="0"/>
          </a:p>
          <a:p>
            <a:pPr>
              <a:lnSpc>
                <a:spcPct val="170000"/>
              </a:lnSpc>
            </a:pPr>
            <a:r>
              <a:rPr lang="ru-RU" dirty="0" smtClean="0"/>
              <a:t>оригинальность </a:t>
            </a:r>
            <a:r>
              <a:rPr lang="ru-RU" dirty="0"/>
              <a:t>изложения.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134391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Эссе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ru-RU" b="1" dirty="0"/>
              <a:t>Эссе́</a:t>
            </a:r>
            <a:r>
              <a:rPr lang="ru-RU" dirty="0"/>
              <a:t> (из фр. </a:t>
            </a:r>
            <a:r>
              <a:rPr lang="fr-FR" i="1" dirty="0"/>
              <a:t>essai</a:t>
            </a:r>
            <a:r>
              <a:rPr lang="ru-RU" dirty="0"/>
              <a:t> «попытка, проба, очерк», от лат. </a:t>
            </a:r>
            <a:r>
              <a:rPr lang="la-Latn" i="1" dirty="0"/>
              <a:t>exagium</a:t>
            </a:r>
            <a:r>
              <a:rPr lang="ru-RU" dirty="0"/>
              <a:t> «взвешивание») — литературный жанр, прозаическое сочинение небольшого объёма и свободной </a:t>
            </a:r>
            <a:r>
              <a:rPr lang="ru-RU" dirty="0" smtClean="0"/>
              <a:t>композиции.</a:t>
            </a:r>
            <a:endParaRPr lang="ru-RU" dirty="0"/>
          </a:p>
          <a:p>
            <a:pPr algn="just">
              <a:lnSpc>
                <a:spcPct val="170000"/>
              </a:lnSpc>
            </a:pPr>
            <a:r>
              <a:rPr lang="ru-RU" dirty="0"/>
              <a:t>Эссе выражает </a:t>
            </a:r>
            <a:r>
              <a:rPr lang="ru-RU" b="1" dirty="0">
                <a:solidFill>
                  <a:srgbClr val="C00000"/>
                </a:solidFill>
              </a:rPr>
              <a:t>индивидуальные впечатления </a:t>
            </a:r>
            <a:r>
              <a:rPr lang="ru-RU" dirty="0"/>
              <a:t>и </a:t>
            </a:r>
            <a:r>
              <a:rPr lang="ru-RU" b="1" dirty="0">
                <a:solidFill>
                  <a:srgbClr val="C00000"/>
                </a:solidFill>
              </a:rPr>
              <a:t>соображения</a:t>
            </a:r>
            <a:r>
              <a:rPr lang="ru-RU" dirty="0"/>
              <a:t> автора по конкретному поводу или предмету и не претендует на исчерпывающую или определяющую трактовку </a:t>
            </a:r>
            <a:r>
              <a:rPr lang="ru-RU" dirty="0" smtClean="0"/>
              <a:t>темы. </a:t>
            </a:r>
          </a:p>
          <a:p>
            <a:pPr algn="just">
              <a:lnSpc>
                <a:spcPct val="170000"/>
              </a:lnSpc>
            </a:pPr>
            <a:r>
              <a:rPr lang="ru-RU" dirty="0" err="1" smtClean="0"/>
              <a:t>Эссеистическому</a:t>
            </a:r>
            <a:r>
              <a:rPr lang="ru-RU" dirty="0" smtClean="0"/>
              <a:t> </a:t>
            </a:r>
            <a:r>
              <a:rPr lang="ru-RU" dirty="0"/>
              <a:t>стилю свойственны образность, подвижность ассоциаций, афористичность, </a:t>
            </a:r>
            <a:r>
              <a:rPr lang="ru-RU" dirty="0" smtClean="0"/>
              <a:t>установка </a:t>
            </a:r>
            <a:r>
              <a:rPr lang="ru-RU" dirty="0"/>
              <a:t>на </a:t>
            </a:r>
            <a:r>
              <a:rPr lang="ru-RU" dirty="0" smtClean="0"/>
              <a:t> </a:t>
            </a:r>
            <a:r>
              <a:rPr lang="ru-RU" dirty="0"/>
              <a:t>откровенность и разговорную интонацию.  </a:t>
            </a:r>
          </a:p>
          <a:p>
            <a:pPr algn="just">
              <a:lnSpc>
                <a:spcPct val="17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856275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7667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Структура 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srgbClr val="C00000"/>
                </a:solidFill>
              </a:rPr>
              <a:t>эссе </a:t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smtClean="0"/>
              <a:t>Мысли </a:t>
            </a:r>
            <a:r>
              <a:rPr lang="ru-RU" dirty="0"/>
              <a:t>автора эссе по проблеме излагаются в форме кратких тезисов (Т).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/>
              <a:t>2. </a:t>
            </a:r>
            <a:r>
              <a:rPr lang="ru-RU" dirty="0" smtClean="0"/>
              <a:t>Мысль </a:t>
            </a:r>
            <a:r>
              <a:rPr lang="ru-RU" dirty="0"/>
              <a:t>должна быть подкреплена доказательствами - поэтому за тезисом следуют аргументы (А). 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ru-RU" dirty="0"/>
              <a:t>Аргументы - это факты, явления общественной жизни, события, жизненные ситуации и жизненный опыт, научные доказательства, ссылки на мнение ученых и др. </a:t>
            </a:r>
          </a:p>
        </p:txBody>
      </p:sp>
    </p:spTree>
    <p:extLst>
      <p:ext uri="{BB962C8B-B14F-4D97-AF65-F5344CB8AC3E}">
        <p14:creationId xmlns:p14="http://schemas.microsoft.com/office/powerpoint/2010/main" val="6566711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8135" y="47667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Структура и план эссе </a:t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600" dirty="0"/>
              <a:t>В</a:t>
            </a:r>
            <a:r>
              <a:rPr lang="ru-RU" sz="3600" dirty="0" smtClean="0"/>
              <a:t>ступление </a:t>
            </a:r>
            <a:endParaRPr lang="ru-RU" sz="3600" dirty="0"/>
          </a:p>
          <a:p>
            <a:r>
              <a:rPr lang="ru-RU" sz="3600" dirty="0"/>
              <a:t>Т</a:t>
            </a:r>
            <a:r>
              <a:rPr lang="ru-RU" sz="3600" dirty="0" smtClean="0"/>
              <a:t>езис</a:t>
            </a:r>
            <a:r>
              <a:rPr lang="ru-RU" sz="3600" dirty="0"/>
              <a:t>, аргументы </a:t>
            </a:r>
          </a:p>
          <a:p>
            <a:r>
              <a:rPr lang="ru-RU" sz="3600" dirty="0"/>
              <a:t>Т</a:t>
            </a:r>
            <a:r>
              <a:rPr lang="ru-RU" sz="3600" dirty="0" smtClean="0"/>
              <a:t>езис</a:t>
            </a:r>
            <a:r>
              <a:rPr lang="ru-RU" sz="3600" dirty="0"/>
              <a:t>, аргументы </a:t>
            </a:r>
          </a:p>
          <a:p>
            <a:r>
              <a:rPr lang="ru-RU" sz="3600" dirty="0"/>
              <a:t>Т</a:t>
            </a:r>
            <a:r>
              <a:rPr lang="ru-RU" sz="3600" dirty="0" smtClean="0"/>
              <a:t>езис</a:t>
            </a:r>
            <a:r>
              <a:rPr lang="ru-RU" sz="3600" dirty="0"/>
              <a:t>, аргументы </a:t>
            </a:r>
          </a:p>
          <a:p>
            <a:r>
              <a:rPr lang="ru-RU" sz="3600" dirty="0" smtClean="0"/>
              <a:t>Заключение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699611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Эссе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/>
          </a:p>
          <a:p>
            <a:pPr marL="0" indent="0" algn="just">
              <a:lnSpc>
                <a:spcPct val="170000"/>
              </a:lnSpc>
              <a:buNone/>
            </a:pPr>
            <a:r>
              <a:rPr lang="ru-RU" dirty="0"/>
              <a:t>1. Вступление и заключение должны фокусировать внимание на проблеме (во вступлении она ставится, в заключении - резюмируется мнение автора).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ru-RU" dirty="0"/>
              <a:t>2. Необходимо выделение абзацев, красных строк, установление логической связи абзацев: так достигается целостность работы.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ru-RU" dirty="0"/>
              <a:t>3. Стиль изложения: эссе присущи эмоциональность, экспрессивность, художественность. </a:t>
            </a:r>
          </a:p>
        </p:txBody>
      </p:sp>
    </p:spTree>
    <p:extLst>
      <p:ext uri="{BB962C8B-B14F-4D97-AF65-F5344CB8AC3E}">
        <p14:creationId xmlns:p14="http://schemas.microsoft.com/office/powerpoint/2010/main" val="43831410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7667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Признаки эссе 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. Небольшой объем.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. Конкретная тема и подчеркнуто субъективная ее трактовка.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. Свободная композиция - важная особенность </a:t>
            </a:r>
            <a:r>
              <a:rPr lang="ru-RU" dirty="0" smtClean="0"/>
              <a:t>эссе.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4. Непринужденность </a:t>
            </a:r>
            <a:r>
              <a:rPr lang="ru-RU" dirty="0"/>
              <a:t>повествования.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5. Склонность к парадоксам.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6. Внутреннее </a:t>
            </a:r>
            <a:r>
              <a:rPr lang="ru-RU" dirty="0"/>
              <a:t>смысловое </a:t>
            </a:r>
            <a:r>
              <a:rPr lang="ru-RU" dirty="0" smtClean="0"/>
              <a:t>единство.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539746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Правила написания эссе </a:t>
            </a:r>
            <a:br>
              <a:rPr lang="ru-RU" b="1" dirty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Формальное правило - </a:t>
            </a:r>
            <a:r>
              <a:rPr lang="ru-RU" dirty="0"/>
              <a:t>наличие заголовка. </a:t>
            </a:r>
          </a:p>
          <a:p>
            <a:pPr algn="just"/>
            <a:r>
              <a:rPr lang="ru-RU" dirty="0" smtClean="0"/>
              <a:t>Внутренняя </a:t>
            </a:r>
            <a:r>
              <a:rPr lang="ru-RU" dirty="0"/>
              <a:t>структура эссе может быть произвольной. </a:t>
            </a:r>
            <a:endParaRPr lang="ru-RU" dirty="0" smtClean="0"/>
          </a:p>
          <a:p>
            <a:pPr algn="just"/>
            <a:r>
              <a:rPr lang="ru-RU" dirty="0" smtClean="0"/>
              <a:t>Аргументация </a:t>
            </a:r>
            <a:r>
              <a:rPr lang="ru-RU" dirty="0"/>
              <a:t>может предшествовать формулировке проблемы. </a:t>
            </a:r>
            <a:endParaRPr lang="ru-RU" dirty="0" smtClean="0"/>
          </a:p>
          <a:p>
            <a:pPr algn="just"/>
            <a:r>
              <a:rPr lang="ru-RU" dirty="0" smtClean="0"/>
              <a:t>Формулировка </a:t>
            </a:r>
            <a:r>
              <a:rPr lang="ru-RU" dirty="0"/>
              <a:t>проблемы может совпадать с окончательным выводом. </a:t>
            </a:r>
          </a:p>
          <a:p>
            <a:pPr algn="just"/>
            <a:r>
              <a:rPr lang="ru-RU" i="1" dirty="0"/>
              <a:t>Э</a:t>
            </a:r>
            <a:r>
              <a:rPr lang="ru-RU" i="1" dirty="0" smtClean="0"/>
              <a:t>ссе </a:t>
            </a:r>
            <a:r>
              <a:rPr lang="ru-RU" i="1" dirty="0"/>
              <a:t>- это </a:t>
            </a:r>
            <a:r>
              <a:rPr lang="ru-RU" b="1" dirty="0"/>
              <a:t>реплика</a:t>
            </a:r>
            <a:r>
              <a:rPr lang="ru-RU" dirty="0"/>
              <a:t>, адресованная подготовленному читателю (слушателю</a:t>
            </a:r>
            <a:r>
              <a:rPr lang="ru-RU" dirty="0" smtClean="0"/>
              <a:t>) -  </a:t>
            </a:r>
            <a:r>
              <a:rPr lang="ru-RU" dirty="0"/>
              <a:t>позволяет автору </a:t>
            </a:r>
            <a:r>
              <a:rPr lang="ru-RU" dirty="0" smtClean="0"/>
              <a:t>сосредоточиться </a:t>
            </a:r>
            <a:r>
              <a:rPr lang="ru-RU" dirty="0"/>
              <a:t>на раскрытии нового и не загромождать изложение </a:t>
            </a:r>
            <a:r>
              <a:rPr lang="ru-RU" dirty="0" smtClean="0"/>
              <a:t>излишними  </a:t>
            </a:r>
            <a:r>
              <a:rPr lang="ru-RU" dirty="0"/>
              <a:t>деталями.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248527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3.infourok.ru/uploads/ex/0038/00004e57-87bd29a9/im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4279367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54a1c7ec28675f0525c2dbc4fdf6df641f6b7bb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AWJJH2MPE6E2-182095147-173</_dlc_DocId>
    <_dlc_DocIdUrl xmlns="4a252ca3-5a62-4c1c-90a6-29f4710e47f8">
      <Url>http://edu-sps.koiro.local/BuyR/uprobr/rmk/_layouts/15/DocIdRedir.aspx?ID=AWJJH2MPE6E2-182095147-173</Url>
      <Description>AWJJH2MPE6E2-182095147-173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0D391D37AF2444439384D9450EF62B91" ma:contentTypeVersion="49" ma:contentTypeDescription="Создание документа." ma:contentTypeScope="" ma:versionID="b4013822ba399a3e5069c13db4266e51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f5713a6f217ca5ac6cf9b084a0aa521f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B89EA35A-9625-4ED2-847A-CA29560A2704}"/>
</file>

<file path=customXml/itemProps2.xml><?xml version="1.0" encoding="utf-8"?>
<ds:datastoreItem xmlns:ds="http://schemas.openxmlformats.org/officeDocument/2006/customXml" ds:itemID="{C46F76FB-3EDB-4613-807D-B16C3490D0FC}"/>
</file>

<file path=customXml/itemProps3.xml><?xml version="1.0" encoding="utf-8"?>
<ds:datastoreItem xmlns:ds="http://schemas.openxmlformats.org/officeDocument/2006/customXml" ds:itemID="{D4BA7591-45B7-4C08-9F5C-9708271EE193}"/>
</file>

<file path=customXml/itemProps4.xml><?xml version="1.0" encoding="utf-8"?>
<ds:datastoreItem xmlns:ds="http://schemas.openxmlformats.org/officeDocument/2006/customXml" ds:itemID="{45651CBC-6B29-49BA-93CE-12DDFC42DDFE}"/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679</TotalTime>
  <Words>325</Words>
  <Application>Microsoft Office PowerPoint</Application>
  <PresentationFormat>Экран (4:3)</PresentationFormat>
  <Paragraphs>50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Calibri</vt:lpstr>
      <vt:lpstr>Georgia</vt:lpstr>
      <vt:lpstr>Wingdings</vt:lpstr>
      <vt:lpstr>Wingdings 2</vt:lpstr>
      <vt:lpstr>1_Официальная</vt:lpstr>
      <vt:lpstr>Требования к написанию эссе </vt:lpstr>
      <vt:lpstr>Эссе «Я - педагог» </vt:lpstr>
      <vt:lpstr>Эссе</vt:lpstr>
      <vt:lpstr>Структура  эссе  </vt:lpstr>
      <vt:lpstr>Структура и план эссе  </vt:lpstr>
      <vt:lpstr>Эссе</vt:lpstr>
      <vt:lpstr>Признаки эссе  </vt:lpstr>
      <vt:lpstr>Правила написания эссе 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 муниципального проекта поддержки школ с низкими результатами обучения и школ, функционирующих в неблагоприятных условиях </dc:title>
  <dc:creator>User</dc:creator>
  <cp:lastModifiedBy>Администратор</cp:lastModifiedBy>
  <cp:revision>76</cp:revision>
  <dcterms:created xsi:type="dcterms:W3CDTF">2017-02-22T17:47:08Z</dcterms:created>
  <dcterms:modified xsi:type="dcterms:W3CDTF">2017-03-01T07:53:43Z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0x0101000D391D37AF2444439384D9450EF62B91</vt:lpwstr>
  </property>
  <property fmtid="{D5CDD505-2E9C-101B-9397-08002B2CF9AE}" pid="3" name="_dlc_DocIdItemGuid">
    <vt:lpwstr>e4091681-b1d2-4601-a4d8-57de3678627e</vt:lpwstr>
  </property>
</Properties>
</file>