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68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8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2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81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71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76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47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5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92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1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36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3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09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4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92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2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E9D58A-49A2-41A2-95C4-CB2BEF56F4A7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14987C-E9CE-471E-AAC2-8C3BA96DB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2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4107" y="1871131"/>
            <a:ext cx="7332252" cy="151553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Рекомендации по выполнению конкурсного задания </a:t>
            </a:r>
            <a:r>
              <a:rPr lang="ru-RU" sz="4000" b="1" dirty="0" smtClean="0"/>
              <a:t>«Интернет-ресурс </a:t>
            </a:r>
            <a:r>
              <a:rPr lang="ru-RU" sz="4000" b="1" dirty="0"/>
              <a:t>педагога»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8951" y="3536573"/>
            <a:ext cx="6815669" cy="170777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700" b="1" dirty="0"/>
              <a:t>Цель:</a:t>
            </a:r>
            <a:r>
              <a:rPr lang="ru-RU" sz="1700" dirty="0"/>
              <a:t> демонстрация использования информационно-коммуникационных технологий как ресурса повышения качества профессиональной деятельности педагога. </a:t>
            </a:r>
            <a:endParaRPr lang="ru-RU" sz="17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700" b="1" dirty="0" smtClean="0"/>
              <a:t>Формат </a:t>
            </a:r>
            <a:r>
              <a:rPr lang="ru-RU" sz="1700" b="1" dirty="0"/>
              <a:t>конкурсного испытания:</a:t>
            </a:r>
            <a:r>
              <a:rPr lang="ru-RU" sz="1700" dirty="0"/>
              <a:t> представление Интернет-ресурса (личный сайт, страница, блог сайта образовательной организации), на котором можно познакомиться с участником конкурса и публикуемыми им материалами.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49922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Место расположения сайта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Автономный сайт, созданный на одном из </a:t>
            </a:r>
            <a:r>
              <a:rPr lang="ru-RU" dirty="0" smtClean="0"/>
              <a:t>сервисов </a:t>
            </a:r>
            <a:r>
              <a:rPr lang="en-US" dirty="0"/>
              <a:t>(WIX, Google</a:t>
            </a:r>
            <a:r>
              <a:rPr lang="ru-RU" dirty="0"/>
              <a:t> и т.п</a:t>
            </a:r>
            <a:r>
              <a:rPr lang="ru-RU" dirty="0" smtClean="0"/>
              <a:t>.);</a:t>
            </a:r>
            <a:endParaRPr lang="ru-RU" dirty="0" smtClean="0"/>
          </a:p>
          <a:p>
            <a:r>
              <a:rPr lang="ru-RU" dirty="0" smtClean="0"/>
              <a:t>Дочерний </a:t>
            </a:r>
            <a:r>
              <a:rPr lang="ru-RU" dirty="0" smtClean="0"/>
              <a:t>сайт на Интернет-представительстве ОУ участника;</a:t>
            </a:r>
          </a:p>
          <a:p>
            <a:r>
              <a:rPr lang="ru-RU" dirty="0" smtClean="0"/>
              <a:t>Страница педагога на Интернет-представительстве ОУ участника;</a:t>
            </a:r>
          </a:p>
          <a:p>
            <a:r>
              <a:rPr lang="ru-RU" dirty="0" smtClean="0"/>
              <a:t>Электронный </a:t>
            </a:r>
            <a:r>
              <a:rPr lang="ru-RU" dirty="0" smtClean="0"/>
              <a:t>кабинет в педагогическом Интернет-сообществе.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0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Критерии оценивания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2625" y="2716306"/>
            <a:ext cx="9403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Информационная насыщенность,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Безопасность и комфортность виртуальной образовательной среды,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Эффективность обратной связи,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Актуальность информации,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Оригинальность и адекватность дизайна.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426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/>
              <a:t>1. Информационная насыщенность </a:t>
            </a:r>
            <a:r>
              <a:rPr lang="ru-RU" dirty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количество </a:t>
            </a:r>
            <a:r>
              <a:rPr lang="ru-RU" dirty="0"/>
              <a:t>представленной информации; </a:t>
            </a:r>
          </a:p>
          <a:p>
            <a:r>
              <a:rPr lang="ru-RU" dirty="0" smtClean="0"/>
              <a:t>образовательная </a:t>
            </a:r>
            <a:r>
              <a:rPr lang="ru-RU" dirty="0"/>
              <a:t>и методическая ценность, развивающий характер; </a:t>
            </a:r>
          </a:p>
          <a:p>
            <a:r>
              <a:rPr lang="ru-RU" dirty="0" smtClean="0"/>
              <a:t>различное </a:t>
            </a:r>
            <a:r>
              <a:rPr lang="ru-RU" dirty="0"/>
              <a:t>структурирование информации </a:t>
            </a:r>
            <a:r>
              <a:rPr lang="ru-RU" dirty="0" smtClean="0"/>
              <a:t>тексты</a:t>
            </a:r>
            <a:r>
              <a:rPr lang="ru-RU" dirty="0"/>
              <a:t>, таблицы, схемы и т. п.; </a:t>
            </a:r>
          </a:p>
          <a:p>
            <a:r>
              <a:rPr lang="ru-RU" dirty="0" smtClean="0"/>
              <a:t>разнообразие </a:t>
            </a:r>
            <a:r>
              <a:rPr lang="ru-RU" dirty="0"/>
              <a:t>содержания; </a:t>
            </a:r>
          </a:p>
          <a:p>
            <a:r>
              <a:rPr lang="ru-RU" dirty="0" smtClean="0"/>
              <a:t>тематическая </a:t>
            </a:r>
            <a:r>
              <a:rPr lang="ru-RU" dirty="0"/>
              <a:t>организованность информации; </a:t>
            </a:r>
          </a:p>
          <a:p>
            <a:r>
              <a:rPr lang="ru-RU" dirty="0" smtClean="0"/>
              <a:t>научная </a:t>
            </a:r>
            <a:r>
              <a:rPr lang="ru-RU" dirty="0"/>
              <a:t>корректность; </a:t>
            </a:r>
          </a:p>
          <a:p>
            <a:r>
              <a:rPr lang="ru-RU" dirty="0" smtClean="0"/>
              <a:t>методическая </a:t>
            </a:r>
            <a:r>
              <a:rPr lang="ru-RU" dirty="0"/>
              <a:t>грамотность.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79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/>
              <a:t>2. Безопасность и комфортность виртуальной </a:t>
            </a:r>
            <a:r>
              <a:rPr lang="ru-RU" b="1" dirty="0" smtClean="0"/>
              <a:t>образовательной </a:t>
            </a:r>
            <a:r>
              <a:rPr lang="ru-RU" b="1" dirty="0"/>
              <a:t>среды </a:t>
            </a:r>
            <a:r>
              <a:rPr lang="ru-RU" dirty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понятность </a:t>
            </a:r>
            <a:r>
              <a:rPr lang="ru-RU" dirty="0"/>
              <a:t>меню, наличие рубрикации; </a:t>
            </a:r>
          </a:p>
          <a:p>
            <a:r>
              <a:rPr lang="ru-RU" dirty="0" smtClean="0"/>
              <a:t>удобство </a:t>
            </a:r>
            <a:r>
              <a:rPr lang="ru-RU" dirty="0"/>
              <a:t>навигации; </a:t>
            </a:r>
          </a:p>
          <a:p>
            <a:r>
              <a:rPr lang="ru-RU" dirty="0" smtClean="0"/>
              <a:t>разумность </a:t>
            </a:r>
            <a:r>
              <a:rPr lang="ru-RU" dirty="0"/>
              <a:t>скорости загрузки; </a:t>
            </a:r>
          </a:p>
          <a:p>
            <a:r>
              <a:rPr lang="ru-RU" dirty="0" smtClean="0"/>
              <a:t>удобный </a:t>
            </a:r>
            <a:r>
              <a:rPr lang="ru-RU" dirty="0"/>
              <a:t>формат для коммуникации; </a:t>
            </a:r>
          </a:p>
          <a:p>
            <a:r>
              <a:rPr lang="ru-RU" dirty="0" smtClean="0"/>
              <a:t>языковая </a:t>
            </a:r>
            <a:r>
              <a:rPr lang="ru-RU" dirty="0"/>
              <a:t>культура; 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инструкций и пояснений для пользователей; </a:t>
            </a:r>
          </a:p>
          <a:p>
            <a:r>
              <a:rPr lang="ru-RU" dirty="0" smtClean="0"/>
              <a:t>защищенность </a:t>
            </a:r>
            <a:r>
              <a:rPr lang="ru-RU" dirty="0"/>
              <a:t>и адекватность виртуальной среды образовательным целям. </a:t>
            </a:r>
          </a:p>
        </p:txBody>
      </p:sp>
    </p:spTree>
    <p:extLst>
      <p:ext uri="{BB962C8B-B14F-4D97-AF65-F5344CB8AC3E}">
        <p14:creationId xmlns:p14="http://schemas.microsoft.com/office/powerpoint/2010/main" val="412833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/>
              <a:t>3. Эффективность обратной </a:t>
            </a:r>
            <a:r>
              <a:rPr lang="ru-RU" b="1" dirty="0" smtClean="0"/>
              <a:t>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разнообразие </a:t>
            </a:r>
            <a:r>
              <a:rPr lang="ru-RU" dirty="0"/>
              <a:t>возможностей для обратной связи; </a:t>
            </a:r>
          </a:p>
          <a:p>
            <a:r>
              <a:rPr lang="ru-RU" dirty="0" smtClean="0"/>
              <a:t>доступность </a:t>
            </a:r>
            <a:r>
              <a:rPr lang="ru-RU" dirty="0"/>
              <a:t>обратной связи; 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контактных данных; </a:t>
            </a:r>
          </a:p>
          <a:p>
            <a:r>
              <a:rPr lang="ru-RU" dirty="0" smtClean="0"/>
              <a:t>возможности </a:t>
            </a:r>
            <a:r>
              <a:rPr lang="ru-RU" dirty="0"/>
              <a:t>для обсуждений и дискуссий; </a:t>
            </a:r>
          </a:p>
          <a:p>
            <a:r>
              <a:rPr lang="ru-RU" dirty="0" smtClean="0"/>
              <a:t>удобство </a:t>
            </a:r>
            <a:r>
              <a:rPr lang="ru-RU" dirty="0"/>
              <a:t>использования механизмов обратной связи; </a:t>
            </a:r>
          </a:p>
          <a:p>
            <a:r>
              <a:rPr lang="ru-RU" dirty="0" smtClean="0"/>
              <a:t>систематичность </a:t>
            </a:r>
            <a:r>
              <a:rPr lang="ru-RU" dirty="0"/>
              <a:t>и адресная помощь в проведении обратной связи; </a:t>
            </a:r>
          </a:p>
          <a:p>
            <a:r>
              <a:rPr lang="ru-RU" dirty="0" smtClean="0"/>
              <a:t>интенсивность </a:t>
            </a:r>
            <a:r>
              <a:rPr lang="ru-RU" dirty="0"/>
              <a:t>обратной связи и количество вовлеченных пользователей.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98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/>
              <a:t>4. Актуальность информации </a:t>
            </a:r>
            <a:r>
              <a:rPr lang="ru-RU" dirty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регулярность </a:t>
            </a:r>
            <a:r>
              <a:rPr lang="ru-RU" dirty="0"/>
              <a:t>обновления информации; </a:t>
            </a:r>
          </a:p>
          <a:p>
            <a:r>
              <a:rPr lang="ru-RU" dirty="0" smtClean="0"/>
              <a:t>связь </a:t>
            </a:r>
            <a:r>
              <a:rPr lang="ru-RU" dirty="0"/>
              <a:t>информации с текущими событиями; 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информации о нормативно-правовой базе; </a:t>
            </a:r>
          </a:p>
          <a:p>
            <a:r>
              <a:rPr lang="ru-RU" dirty="0" smtClean="0"/>
              <a:t>разнообразие </a:t>
            </a:r>
            <a:r>
              <a:rPr lang="ru-RU" dirty="0"/>
              <a:t>групп пользователей; </a:t>
            </a:r>
          </a:p>
          <a:p>
            <a:r>
              <a:rPr lang="ru-RU" dirty="0" smtClean="0"/>
              <a:t>новизна </a:t>
            </a:r>
            <a:r>
              <a:rPr lang="ru-RU" dirty="0"/>
              <a:t>и оригинальность информации; </a:t>
            </a:r>
          </a:p>
          <a:p>
            <a:r>
              <a:rPr lang="ru-RU" dirty="0" smtClean="0"/>
              <a:t>возможности </a:t>
            </a:r>
            <a:r>
              <a:rPr lang="ru-RU" dirty="0"/>
              <a:t>создания виртуальных сообществ обучающихся и педагогов; 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возможностей использования информации для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56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/>
              <a:t>5. Оригинальность и адекватность </a:t>
            </a:r>
            <a:r>
              <a:rPr lang="ru-RU" b="1" dirty="0" smtClean="0"/>
              <a:t>дизайна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выстроенная </a:t>
            </a:r>
            <a:r>
              <a:rPr lang="ru-RU" dirty="0"/>
              <a:t>информационная архитектура; </a:t>
            </a:r>
          </a:p>
          <a:p>
            <a:r>
              <a:rPr lang="ru-RU" dirty="0" smtClean="0"/>
              <a:t>грамотные </a:t>
            </a:r>
            <a:r>
              <a:rPr lang="ru-RU" dirty="0"/>
              <a:t>цветовые решения; </a:t>
            </a:r>
          </a:p>
          <a:p>
            <a:r>
              <a:rPr lang="ru-RU" dirty="0" smtClean="0"/>
              <a:t>оригинальность </a:t>
            </a:r>
            <a:r>
              <a:rPr lang="ru-RU" dirty="0"/>
              <a:t>стиля; </a:t>
            </a:r>
          </a:p>
          <a:p>
            <a:r>
              <a:rPr lang="ru-RU" dirty="0" smtClean="0"/>
              <a:t>корректность </a:t>
            </a:r>
            <a:r>
              <a:rPr lang="ru-RU" dirty="0"/>
              <a:t>обработки графики; </a:t>
            </a:r>
          </a:p>
          <a:p>
            <a:r>
              <a:rPr lang="ru-RU" dirty="0" smtClean="0"/>
              <a:t>сбалансированность </a:t>
            </a:r>
            <a:r>
              <a:rPr lang="ru-RU" dirty="0"/>
              <a:t>разных способов структурирования информации; </a:t>
            </a:r>
          </a:p>
          <a:p>
            <a:r>
              <a:rPr lang="ru-RU" dirty="0" smtClean="0"/>
              <a:t>учет </a:t>
            </a:r>
            <a:r>
              <a:rPr lang="ru-RU" dirty="0"/>
              <a:t>требований </a:t>
            </a:r>
            <a:r>
              <a:rPr lang="ru-RU" dirty="0" err="1"/>
              <a:t>здоровьесбережения</a:t>
            </a:r>
            <a:r>
              <a:rPr lang="ru-RU" dirty="0"/>
              <a:t> в дизайне; </a:t>
            </a:r>
          </a:p>
          <a:p>
            <a:r>
              <a:rPr lang="ru-RU" dirty="0" smtClean="0"/>
              <a:t>внешний </a:t>
            </a:r>
            <a:r>
              <a:rPr lang="ru-RU" dirty="0"/>
              <a:t>вид размещенной информации.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12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Особое внимание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Свободный доступ для оценивания экспертами (отсутствие авторизации для работы с сайтом);</a:t>
            </a:r>
          </a:p>
          <a:p>
            <a:r>
              <a:rPr lang="ru-RU" dirty="0" smtClean="0"/>
              <a:t>Отсутствие рекламы;</a:t>
            </a:r>
          </a:p>
          <a:p>
            <a:r>
              <a:rPr lang="ru-RU" dirty="0" smtClean="0"/>
              <a:t>Отсутствие неприемлемых материалов;</a:t>
            </a:r>
          </a:p>
          <a:p>
            <a:r>
              <a:rPr lang="ru-RU" dirty="0" smtClean="0"/>
              <a:t>Рекомендуется размещение презентации и видеоматериалов «в режиме онлайн просмотра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dirty="0" smtClean="0"/>
              <a:t>Рекомендуется размещение текстовых документов в формате </a:t>
            </a:r>
            <a:r>
              <a:rPr lang="en-US" dirty="0" smtClean="0"/>
              <a:t>PDF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618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D391D37AF2444439384D9450EF62B91" ma:contentTypeVersion="49" ma:contentTypeDescription="Создание документа." ma:contentTypeScope="" ma:versionID="b4013822ba399a3e5069c13db4266e5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AWJJH2MPE6E2-182095147-174</_dlc_DocId>
    <_dlc_DocIdUrl xmlns="4a252ca3-5a62-4c1c-90a6-29f4710e47f8">
      <Url>http://edu-sps.koiro.local/BuyR/uprobr/rmk/_layouts/15/DocIdRedir.aspx?ID=AWJJH2MPE6E2-182095147-174</Url>
      <Description>AWJJH2MPE6E2-182095147-174</Description>
    </_dlc_DocIdUrl>
  </documentManagement>
</p:properties>
</file>

<file path=customXml/itemProps1.xml><?xml version="1.0" encoding="utf-8"?>
<ds:datastoreItem xmlns:ds="http://schemas.openxmlformats.org/officeDocument/2006/customXml" ds:itemID="{2DA80E75-C6CD-4CD5-92A7-D7DC6501211C}"/>
</file>

<file path=customXml/itemProps2.xml><?xml version="1.0" encoding="utf-8"?>
<ds:datastoreItem xmlns:ds="http://schemas.openxmlformats.org/officeDocument/2006/customXml" ds:itemID="{72114273-08A7-41F4-87A5-1232C42C3193}"/>
</file>

<file path=customXml/itemProps3.xml><?xml version="1.0" encoding="utf-8"?>
<ds:datastoreItem xmlns:ds="http://schemas.openxmlformats.org/officeDocument/2006/customXml" ds:itemID="{E42E4E18-D8D4-494A-A690-C7C54F33BFB5}"/>
</file>

<file path=customXml/itemProps4.xml><?xml version="1.0" encoding="utf-8"?>
<ds:datastoreItem xmlns:ds="http://schemas.openxmlformats.org/officeDocument/2006/customXml" ds:itemID="{05CF49C6-6422-46F2-AEC8-496B3B33101C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369</Words>
  <Application>Microsoft Office PowerPoint</Application>
  <PresentationFormat>Широкоэкранный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Рекомендации по выполнению конкурсного задания «Интернет-ресурс педагога»</vt:lpstr>
      <vt:lpstr>Место расположения сайта</vt:lpstr>
      <vt:lpstr>Критерии оценивания </vt:lpstr>
      <vt:lpstr>1. Информационная насыщенность  </vt:lpstr>
      <vt:lpstr>2. Безопасность и комфортность виртуальной образовательной среды  </vt:lpstr>
      <vt:lpstr>3. Эффективность обратной связи</vt:lpstr>
      <vt:lpstr>4. Актуальность информации  </vt:lpstr>
      <vt:lpstr>5. Оригинальность и адекватность дизайна</vt:lpstr>
      <vt:lpstr>Особое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- «Интернет - ресурс педагога»</dc:title>
  <dc:creator>Михаил Малышев</dc:creator>
  <cp:lastModifiedBy>Михаил Малышев</cp:lastModifiedBy>
  <cp:revision>8</cp:revision>
  <dcterms:created xsi:type="dcterms:W3CDTF">2016-03-02T11:53:53Z</dcterms:created>
  <dcterms:modified xsi:type="dcterms:W3CDTF">2017-03-01T12:36:54Z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0x0101000D391D37AF2444439384D9450EF62B91</vt:lpwstr>
  </property>
  <property fmtid="{D5CDD505-2E9C-101B-9397-08002B2CF9AE}" pid="3" name="_dlc_DocIdItemGuid">
    <vt:lpwstr>273d73f4-9d6f-423e-ae37-1a5e934c9917</vt:lpwstr>
  </property>
</Properties>
</file>