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5"/>
  </p:notesMasterIdLst>
  <p:sldIdLst>
    <p:sldId id="269" r:id="rId2"/>
    <p:sldId id="258" r:id="rId3"/>
    <p:sldId id="259" r:id="rId4"/>
    <p:sldId id="260" r:id="rId5"/>
    <p:sldId id="279" r:id="rId6"/>
    <p:sldId id="278" r:id="rId7"/>
    <p:sldId id="286" r:id="rId8"/>
    <p:sldId id="288" r:id="rId9"/>
    <p:sldId id="287" r:id="rId10"/>
    <p:sldId id="284" r:id="rId11"/>
    <p:sldId id="285" r:id="rId12"/>
    <p:sldId id="277" r:id="rId13"/>
    <p:sldId id="271" r:id="rId14"/>
    <p:sldId id="281" r:id="rId15"/>
    <p:sldId id="289" r:id="rId16"/>
    <p:sldId id="291" r:id="rId17"/>
    <p:sldId id="263" r:id="rId18"/>
    <p:sldId id="261" r:id="rId19"/>
    <p:sldId id="262" r:id="rId20"/>
    <p:sldId id="264" r:id="rId21"/>
    <p:sldId id="265" r:id="rId22"/>
    <p:sldId id="266" r:id="rId23"/>
    <p:sldId id="280" r:id="rId2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993300"/>
    <a:srgbClr val="EEB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50330B-4BFB-4CCC-AA35-28C7473D154D}" type="datetimeFigureOut">
              <a:rPr lang="ru-RU" smtClean="0"/>
              <a:pPr/>
              <a:t>30.04.2017</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0FECC5-DEC3-4977-93F6-7A79A0D530BE}" type="slidenum">
              <a:rPr lang="ru-RU" smtClean="0"/>
              <a:pPr/>
              <a:t>‹#›</a:t>
            </a:fld>
            <a:endParaRPr lang="ru-RU"/>
          </a:p>
        </p:txBody>
      </p:sp>
    </p:spTree>
    <p:extLst>
      <p:ext uri="{BB962C8B-B14F-4D97-AF65-F5344CB8AC3E}">
        <p14:creationId xmlns:p14="http://schemas.microsoft.com/office/powerpoint/2010/main" val="1754114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30FECC5-DEC3-4977-93F6-7A79A0D530BE}" type="slidenum">
              <a:rPr lang="ru-RU" smtClean="0"/>
              <a:pPr/>
              <a:t>21</a:t>
            </a:fld>
            <a:endParaRPr lang="ru-RU"/>
          </a:p>
        </p:txBody>
      </p:sp>
    </p:spTree>
    <p:extLst>
      <p:ext uri="{BB962C8B-B14F-4D97-AF65-F5344CB8AC3E}">
        <p14:creationId xmlns:p14="http://schemas.microsoft.com/office/powerpoint/2010/main" val="2741284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6 Imagen" descr="Dibujo.bmp"/>
          <p:cNvPicPr>
            <a:picLocks noChangeAspect="1"/>
          </p:cNvPicPr>
          <p:nvPr/>
        </p:nvPicPr>
        <p:blipFill>
          <a:blip r:embed="rId2" cstate="print"/>
          <a:stretch>
            <a:fillRect/>
          </a:stretch>
        </p:blipFill>
        <p:spPr>
          <a:xfrm>
            <a:off x="0" y="0"/>
            <a:ext cx="9144000" cy="6858000"/>
          </a:xfrm>
          <a:prstGeom prst="rect">
            <a:avLst/>
          </a:prstGeom>
        </p:spPr>
      </p:pic>
      <p:sp>
        <p:nvSpPr>
          <p:cNvPr id="2" name="1 Título"/>
          <p:cNvSpPr>
            <a:spLocks noGrp="1"/>
          </p:cNvSpPr>
          <p:nvPr>
            <p:ph type="ctrTitle"/>
          </p:nvPr>
        </p:nvSpPr>
        <p:spPr>
          <a:xfrm>
            <a:off x="685800" y="2130425"/>
            <a:ext cx="7772400" cy="1470025"/>
          </a:xfrm>
        </p:spPr>
        <p:txBody>
          <a:bodyPr/>
          <a:lstStyle>
            <a:lvl1pPr>
              <a:defRPr b="1" cap="none" spc="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defRPr>
            </a:lvl1pPr>
          </a:lstStyle>
          <a:p>
            <a:r>
              <a:rPr lang="ru-RU" smtClean="0"/>
              <a:t>Образец заголовка</a:t>
            </a:r>
            <a:endParaRPr lang="ru-RU"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
        <p:nvSpPr>
          <p:cNvPr id="4" name="3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5" name="4 Marcador de pie de página"/>
          <p:cNvSpPr>
            <a:spLocks noGrp="1"/>
          </p:cNvSpPr>
          <p:nvPr>
            <p:ph type="ftr" sz="quarter" idx="11"/>
          </p:nvPr>
        </p:nvSpPr>
        <p:spPr/>
        <p:txBody>
          <a:bodyPr/>
          <a:lstStyle/>
          <a:p>
            <a:pPr>
              <a:defRPr/>
            </a:pPr>
            <a:endParaRPr lang="ru-RU"/>
          </a:p>
        </p:txBody>
      </p:sp>
      <p:sp>
        <p:nvSpPr>
          <p:cNvPr id="6" name="5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2504612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ru-RU"/>
          </a:p>
        </p:txBody>
      </p:sp>
      <p:sp>
        <p:nvSpPr>
          <p:cNvPr id="3" name="2 Marcador de texto vertical"/>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3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5" name="4 Marcador de pie de página"/>
          <p:cNvSpPr>
            <a:spLocks noGrp="1"/>
          </p:cNvSpPr>
          <p:nvPr>
            <p:ph type="ftr" sz="quarter" idx="11"/>
          </p:nvPr>
        </p:nvSpPr>
        <p:spPr/>
        <p:txBody>
          <a:bodyPr/>
          <a:lstStyle/>
          <a:p>
            <a:pPr>
              <a:defRPr/>
            </a:pPr>
            <a:endParaRPr lang="ru-RU"/>
          </a:p>
        </p:txBody>
      </p:sp>
      <p:sp>
        <p:nvSpPr>
          <p:cNvPr id="6" name="5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403051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3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5" name="4 Marcador de pie de página"/>
          <p:cNvSpPr>
            <a:spLocks noGrp="1"/>
          </p:cNvSpPr>
          <p:nvPr>
            <p:ph type="ftr" sz="quarter" idx="11"/>
          </p:nvPr>
        </p:nvSpPr>
        <p:spPr/>
        <p:txBody>
          <a:bodyPr/>
          <a:lstStyle/>
          <a:p>
            <a:pPr>
              <a:defRPr/>
            </a:pPr>
            <a:endParaRPr lang="ru-RU"/>
          </a:p>
        </p:txBody>
      </p:sp>
      <p:sp>
        <p:nvSpPr>
          <p:cNvPr id="6" name="5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525993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cap="none" spc="0">
                <a:ln w="18415" cmpd="sng">
                  <a:solidFill>
                    <a:srgbClr val="0066FF"/>
                  </a:solidFill>
                  <a:prstDash val="solid"/>
                </a:ln>
                <a:solidFill>
                  <a:srgbClr val="FFFFFF"/>
                </a:solidFill>
                <a:effectLst>
                  <a:outerShdw blurRad="63500" dir="3600000" algn="tl" rotWithShape="0">
                    <a:srgbClr val="000000">
                      <a:alpha val="70000"/>
                    </a:srgbClr>
                  </a:outerShdw>
                </a:effectLst>
              </a:defRPr>
            </a:lvl1pPr>
          </a:lstStyle>
          <a:p>
            <a:r>
              <a:rPr lang="ru-RU" smtClean="0"/>
              <a:t>Образец заголовка</a:t>
            </a:r>
            <a:endParaRPr lang="ru-RU" dirty="0"/>
          </a:p>
        </p:txBody>
      </p:sp>
      <p:sp>
        <p:nvSpPr>
          <p:cNvPr id="3" name="2 Marcador de contenido"/>
          <p:cNvSpPr>
            <a:spLocks noGrp="1"/>
          </p:cNvSpPr>
          <p:nvPr>
            <p:ph idx="1"/>
          </p:nvPr>
        </p:nvSpPr>
        <p:spPr/>
        <p:txBody>
          <a:bodyPr/>
          <a:lstStyle>
            <a:lvl1pPr>
              <a:defRPr sz="2800">
                <a:ln>
                  <a:noFill/>
                </a:ln>
                <a:solidFill>
                  <a:srgbClr val="0000CC"/>
                </a:solidFill>
              </a:defRPr>
            </a:lvl1pPr>
            <a:lvl2pPr>
              <a:defRPr>
                <a:ln>
                  <a:noFill/>
                </a:ln>
                <a:solidFill>
                  <a:srgbClr val="0000CC"/>
                </a:solidFill>
              </a:defRPr>
            </a:lvl2pPr>
            <a:lvl3pPr>
              <a:defRPr>
                <a:ln>
                  <a:noFill/>
                </a:ln>
                <a:solidFill>
                  <a:srgbClr val="0000CC"/>
                </a:solidFill>
              </a:defRPr>
            </a:lvl3pPr>
            <a:lvl4pPr>
              <a:defRPr>
                <a:ln>
                  <a:noFill/>
                </a:ln>
                <a:solidFill>
                  <a:srgbClr val="0000CC"/>
                </a:solidFill>
              </a:defRPr>
            </a:lvl4pPr>
            <a:lvl5pPr>
              <a:defRPr>
                <a:ln>
                  <a:noFill/>
                </a:ln>
                <a:solidFill>
                  <a:srgbClr val="0000CC"/>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3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5" name="4 Marcador de pie de página"/>
          <p:cNvSpPr>
            <a:spLocks noGrp="1"/>
          </p:cNvSpPr>
          <p:nvPr>
            <p:ph type="ftr" sz="quarter" idx="11"/>
          </p:nvPr>
        </p:nvSpPr>
        <p:spPr/>
        <p:txBody>
          <a:bodyPr/>
          <a:lstStyle/>
          <a:p>
            <a:pPr>
              <a:defRPr/>
            </a:pPr>
            <a:endParaRPr lang="ru-RU"/>
          </a:p>
        </p:txBody>
      </p:sp>
      <p:sp>
        <p:nvSpPr>
          <p:cNvPr id="6" name="5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1649476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3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5" name="4 Marcador de pie de página"/>
          <p:cNvSpPr>
            <a:spLocks noGrp="1"/>
          </p:cNvSpPr>
          <p:nvPr>
            <p:ph type="ftr" sz="quarter" idx="11"/>
          </p:nvPr>
        </p:nvSpPr>
        <p:spPr/>
        <p:txBody>
          <a:bodyPr/>
          <a:lstStyle/>
          <a:p>
            <a:pPr>
              <a:defRPr/>
            </a:pPr>
            <a:endParaRPr lang="ru-RU"/>
          </a:p>
        </p:txBody>
      </p:sp>
      <p:sp>
        <p:nvSpPr>
          <p:cNvPr id="6" name="5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187038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ru-RU"/>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4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6" name="5 Marcador de pie de página"/>
          <p:cNvSpPr>
            <a:spLocks noGrp="1"/>
          </p:cNvSpPr>
          <p:nvPr>
            <p:ph type="ftr" sz="quarter" idx="11"/>
          </p:nvPr>
        </p:nvSpPr>
        <p:spPr/>
        <p:txBody>
          <a:bodyPr/>
          <a:lstStyle/>
          <a:p>
            <a:pPr>
              <a:defRPr/>
            </a:pPr>
            <a:endParaRPr lang="ru-RU"/>
          </a:p>
        </p:txBody>
      </p:sp>
      <p:sp>
        <p:nvSpPr>
          <p:cNvPr id="7" name="6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416474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ru-RU" smtClean="0"/>
              <a:t>Образец заголовка</a:t>
            </a:r>
            <a:endParaRPr lang="ru-RU"/>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6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8" name="7 Marcador de pie de página"/>
          <p:cNvSpPr>
            <a:spLocks noGrp="1"/>
          </p:cNvSpPr>
          <p:nvPr>
            <p:ph type="ftr" sz="quarter" idx="11"/>
          </p:nvPr>
        </p:nvSpPr>
        <p:spPr/>
        <p:txBody>
          <a:bodyPr/>
          <a:lstStyle/>
          <a:p>
            <a:pPr>
              <a:defRPr/>
            </a:pPr>
            <a:endParaRPr lang="ru-RU"/>
          </a:p>
        </p:txBody>
      </p:sp>
      <p:sp>
        <p:nvSpPr>
          <p:cNvPr id="9" name="8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2798761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ru-RU"/>
          </a:p>
        </p:txBody>
      </p:sp>
      <p:sp>
        <p:nvSpPr>
          <p:cNvPr id="3" name="2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4" name="3 Marcador de pie de página"/>
          <p:cNvSpPr>
            <a:spLocks noGrp="1"/>
          </p:cNvSpPr>
          <p:nvPr>
            <p:ph type="ftr" sz="quarter" idx="11"/>
          </p:nvPr>
        </p:nvSpPr>
        <p:spPr/>
        <p:txBody>
          <a:bodyPr/>
          <a:lstStyle/>
          <a:p>
            <a:pPr>
              <a:defRPr/>
            </a:pPr>
            <a:endParaRPr lang="ru-RU"/>
          </a:p>
        </p:txBody>
      </p:sp>
      <p:sp>
        <p:nvSpPr>
          <p:cNvPr id="5" name="4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167750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3" name="2 Marcador de pie de página"/>
          <p:cNvSpPr>
            <a:spLocks noGrp="1"/>
          </p:cNvSpPr>
          <p:nvPr>
            <p:ph type="ftr" sz="quarter" idx="11"/>
          </p:nvPr>
        </p:nvSpPr>
        <p:spPr/>
        <p:txBody>
          <a:bodyPr/>
          <a:lstStyle/>
          <a:p>
            <a:pPr>
              <a:defRPr/>
            </a:pPr>
            <a:endParaRPr lang="ru-RU"/>
          </a:p>
        </p:txBody>
      </p:sp>
      <p:sp>
        <p:nvSpPr>
          <p:cNvPr id="4" name="3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1391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4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6" name="5 Marcador de pie de página"/>
          <p:cNvSpPr>
            <a:spLocks noGrp="1"/>
          </p:cNvSpPr>
          <p:nvPr>
            <p:ph type="ftr" sz="quarter" idx="11"/>
          </p:nvPr>
        </p:nvSpPr>
        <p:spPr/>
        <p:txBody>
          <a:bodyPr/>
          <a:lstStyle/>
          <a:p>
            <a:pPr>
              <a:defRPr/>
            </a:pPr>
            <a:endParaRPr lang="ru-RU"/>
          </a:p>
        </p:txBody>
      </p:sp>
      <p:sp>
        <p:nvSpPr>
          <p:cNvPr id="7" name="6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2638187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4 Marcador de fecha"/>
          <p:cNvSpPr>
            <a:spLocks noGrp="1"/>
          </p:cNvSpPr>
          <p:nvPr>
            <p:ph type="dt" sz="half" idx="10"/>
          </p:nvPr>
        </p:nvSpPr>
        <p:spPr/>
        <p:txBody>
          <a:bodyPr/>
          <a:lstStyle/>
          <a:p>
            <a:pPr>
              <a:defRPr/>
            </a:pPr>
            <a:fld id="{5778CAD4-27FA-4CBE-9D90-BFA11F60AEA0}" type="datetimeFigureOut">
              <a:rPr lang="ru-RU" smtClean="0"/>
              <a:pPr>
                <a:defRPr/>
              </a:pPr>
              <a:t>30.04.2017</a:t>
            </a:fld>
            <a:endParaRPr lang="ru-RU"/>
          </a:p>
        </p:txBody>
      </p:sp>
      <p:sp>
        <p:nvSpPr>
          <p:cNvPr id="6" name="5 Marcador de pie de página"/>
          <p:cNvSpPr>
            <a:spLocks noGrp="1"/>
          </p:cNvSpPr>
          <p:nvPr>
            <p:ph type="ftr" sz="quarter" idx="11"/>
          </p:nvPr>
        </p:nvSpPr>
        <p:spPr/>
        <p:txBody>
          <a:bodyPr/>
          <a:lstStyle/>
          <a:p>
            <a:pPr>
              <a:defRPr/>
            </a:pPr>
            <a:endParaRPr lang="ru-RU"/>
          </a:p>
        </p:txBody>
      </p:sp>
      <p:sp>
        <p:nvSpPr>
          <p:cNvPr id="7" name="6 Marcador de número de diapositiva"/>
          <p:cNvSpPr>
            <a:spLocks noGrp="1"/>
          </p:cNvSpPr>
          <p:nvPr>
            <p:ph type="sldNum" sz="quarter" idx="12"/>
          </p:nvPr>
        </p:nvSpPr>
        <p:spPr/>
        <p:txBody>
          <a:bodyPr/>
          <a:lstStyle/>
          <a:p>
            <a:pPr>
              <a:defRPr/>
            </a:pPr>
            <a:fld id="{1C9AE99C-F80C-438C-8862-C757C03A6962}" type="slidenum">
              <a:rPr lang="ru-RU" smtClean="0"/>
              <a:pPr>
                <a:defRPr/>
              </a:pPr>
              <a:t>‹#›</a:t>
            </a:fld>
            <a:endParaRPr lang="ru-RU"/>
          </a:p>
        </p:txBody>
      </p:sp>
    </p:spTree>
    <p:extLst>
      <p:ext uri="{BB962C8B-B14F-4D97-AF65-F5344CB8AC3E}">
        <p14:creationId xmlns:p14="http://schemas.microsoft.com/office/powerpoint/2010/main" val="2726678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Haga clic para modificar el estilo de título del patrón</a:t>
            </a:r>
            <a:endParaRPr lang="ru-RU"/>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Haga clic para modificar el estilo de texto del patrón</a:t>
            </a:r>
          </a:p>
          <a:p>
            <a:pPr lvl="1"/>
            <a:r>
              <a:rPr lang="ru-RU" smtClean="0"/>
              <a:t>Segundo nivel</a:t>
            </a:r>
          </a:p>
          <a:p>
            <a:pPr lvl="2"/>
            <a:r>
              <a:rPr lang="ru-RU" smtClean="0"/>
              <a:t>Tercer nivel</a:t>
            </a:r>
          </a:p>
          <a:p>
            <a:pPr lvl="3"/>
            <a:r>
              <a:rPr lang="ru-RU" smtClean="0"/>
              <a:t>Cuarto nivel</a:t>
            </a:r>
          </a:p>
          <a:p>
            <a:pPr lvl="4"/>
            <a:r>
              <a:rPr lang="ru-RU" smtClean="0"/>
              <a:t>Quinto nivel</a:t>
            </a:r>
            <a:endParaRPr lang="ru-RU"/>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778CAD4-27FA-4CBE-9D90-BFA11F60AEA0}" type="datetimeFigureOut">
              <a:rPr lang="ru-RU" smtClean="0"/>
              <a:pPr>
                <a:defRPr/>
              </a:pPr>
              <a:t>30.04.2017</a:t>
            </a:fld>
            <a:endParaRPr lang="ru-RU"/>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9AE99C-F80C-438C-8862-C757C03A6962}" type="slidenum">
              <a:rPr lang="ru-RU" smtClean="0"/>
              <a:pPr>
                <a:defRPr/>
              </a:pPr>
              <a:t>‹#›</a:t>
            </a:fld>
            <a:endParaRPr lang="ru-RU"/>
          </a:p>
        </p:txBody>
      </p:sp>
      <p:pic>
        <p:nvPicPr>
          <p:cNvPr id="7" name="6 Imagen" descr="Dibujo.bmp"/>
          <p:cNvPicPr>
            <a:picLocks noChangeAspect="1"/>
          </p:cNvPicPr>
          <p:nvPr/>
        </p:nvPicPr>
        <p:blipFill>
          <a:blip r:embed="rId13" cstate="print"/>
          <a:stretch>
            <a:fillRect/>
          </a:stretch>
        </p:blipFill>
        <p:spPr>
          <a:xfrm>
            <a:off x="0" y="0"/>
            <a:ext cx="9144000" cy="6858000"/>
          </a:xfrm>
          <a:prstGeom prst="rect">
            <a:avLst/>
          </a:prstGeom>
        </p:spPr>
      </p:pic>
      <p:sp>
        <p:nvSpPr>
          <p:cNvPr id="9" name="Rectangle 10"/>
          <p:cNvSpPr>
            <a:spLocks noChangeArrowheads="1"/>
          </p:cNvSpPr>
          <p:nvPr/>
        </p:nvSpPr>
        <p:spPr bwMode="auto">
          <a:xfrm>
            <a:off x="0" y="0"/>
            <a:ext cx="9144000" cy="7010400"/>
          </a:xfrm>
          <a:prstGeom prst="rect">
            <a:avLst/>
          </a:prstGeom>
          <a:gradFill flip="none" rotWithShape="1">
            <a:gsLst>
              <a:gs pos="100000">
                <a:srgbClr val="03D4A8">
                  <a:alpha val="18000"/>
                </a:srgbClr>
              </a:gs>
              <a:gs pos="25000">
                <a:srgbClr val="21D6E0">
                  <a:alpha val="23000"/>
                </a:srgbClr>
              </a:gs>
              <a:gs pos="75000">
                <a:srgbClr val="0087E6">
                  <a:alpha val="25000"/>
                </a:srgbClr>
              </a:gs>
              <a:gs pos="100000">
                <a:srgbClr val="005CBF">
                  <a:alpha val="25999"/>
                </a:srgbClr>
              </a:gs>
            </a:gsLst>
            <a:lin ang="2700000" scaled="1"/>
            <a:tileRect/>
          </a:gradFill>
          <a:ln w="9525">
            <a:noFill/>
            <a:miter lim="800000"/>
            <a:headEnd/>
            <a:tailEnd/>
          </a:ln>
          <a:effectLst/>
        </p:spPr>
        <p:txBody>
          <a:bodyPr wrap="none" anchor="ctr"/>
          <a:lstStyle/>
          <a:p>
            <a:pPr>
              <a:defRPr/>
            </a:pPr>
            <a:endParaRPr lang="es-ES"/>
          </a:p>
        </p:txBody>
      </p:sp>
    </p:spTree>
    <p:extLst>
      <p:ext uri="{BB962C8B-B14F-4D97-AF65-F5344CB8AC3E}">
        <p14:creationId xmlns:p14="http://schemas.microsoft.com/office/powerpoint/2010/main" val="336361222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212976"/>
            <a:ext cx="8064896" cy="2938305"/>
          </a:xfrm>
          <a:prstGeom prst="rect">
            <a:avLst/>
          </a:prstGeom>
        </p:spPr>
        <p:txBody>
          <a:bodyPr wrap="square">
            <a:spAutoFit/>
          </a:bodyPr>
          <a:lstStyle/>
          <a:p>
            <a:pPr algn="ctr">
              <a:lnSpc>
                <a:spcPct val="107000"/>
              </a:lnSpc>
              <a:spcAft>
                <a:spcPts val="0"/>
              </a:spcAft>
            </a:pPr>
            <a:r>
              <a:rPr lang="ru-RU" sz="2800" b="1" dirty="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ФЦПРО  «Повышение качества образования в школах с низкими результатами обучения и школах, функционирующих в неблагоприятных социальных условиях, путем реализации региональных проектов </a:t>
            </a:r>
            <a:endParaRPr lang="ru-RU" sz="2800" b="1"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2800" b="1"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и </a:t>
            </a:r>
            <a:r>
              <a:rPr lang="ru-RU" sz="2800" b="1" dirty="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распространения их результатов»</a:t>
            </a:r>
            <a:endParaRPr lang="ru-RU" sz="28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3677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1143000"/>
          </a:xfrm>
        </p:spPr>
        <p:txBody>
          <a:bodyPr/>
          <a:lstStyle/>
          <a:p>
            <a:r>
              <a:rPr lang="ru-RU" sz="1400" dirty="0"/>
              <a:t> </a:t>
            </a:r>
            <a:r>
              <a:rPr lang="ru-RU" sz="2000" b="1" dirty="0" smtClean="0"/>
              <a:t>Дифференциация образовательной ситуации по социальному контексту </a:t>
            </a:r>
            <a:br>
              <a:rPr lang="ru-RU" sz="2000" b="1" dirty="0" smtClean="0"/>
            </a:br>
            <a:r>
              <a:rPr lang="ru-RU" sz="2000" b="1" dirty="0" smtClean="0"/>
              <a:t>в </a:t>
            </a:r>
            <a:r>
              <a:rPr lang="ru-RU" sz="2000" b="1" dirty="0" err="1" smtClean="0"/>
              <a:t>Гавриловской</a:t>
            </a:r>
            <a:r>
              <a:rPr lang="ru-RU" sz="2000" b="1" dirty="0" smtClean="0"/>
              <a:t> средней общеобразовательной школе </a:t>
            </a:r>
            <a:br>
              <a:rPr lang="ru-RU" sz="2000" b="1" dirty="0" smtClean="0"/>
            </a:br>
            <a:r>
              <a:rPr lang="ru-RU" sz="2000" b="1" dirty="0" smtClean="0"/>
              <a:t>Буйского муниципального  района Костромской области</a:t>
            </a:r>
            <a:endParaRPr lang="ru-RU" sz="2000" b="1"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1430657" y="1600200"/>
            <a:ext cx="6282685" cy="4525963"/>
          </a:xfrm>
          <a:prstGeom prst="rect">
            <a:avLst/>
          </a:prstGeom>
          <a:noFill/>
        </p:spPr>
      </p:pic>
    </p:spTree>
    <p:extLst>
      <p:ext uri="{BB962C8B-B14F-4D97-AF65-F5344CB8AC3E}">
        <p14:creationId xmlns:p14="http://schemas.microsoft.com/office/powerpoint/2010/main" val="2816679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856984" cy="1301006"/>
          </a:xfrm>
        </p:spPr>
        <p:txBody>
          <a:bodyPr/>
          <a:lstStyle/>
          <a:p>
            <a:r>
              <a:rPr lang="ru-RU" sz="3200" dirty="0"/>
              <a:t> </a:t>
            </a:r>
            <a:r>
              <a:rPr lang="ru-RU" sz="1800" b="1" dirty="0"/>
              <a:t>Дифференциация образовательной ситуации по социальному контексту </a:t>
            </a:r>
            <a:br>
              <a:rPr lang="ru-RU" sz="1800" b="1" dirty="0"/>
            </a:br>
            <a:r>
              <a:rPr lang="ru-RU" sz="1800" b="1" dirty="0"/>
              <a:t>в  </a:t>
            </a:r>
            <a:r>
              <a:rPr lang="ru-RU" sz="1800" b="1" dirty="0" err="1" smtClean="0"/>
              <a:t>Корежской</a:t>
            </a:r>
            <a:r>
              <a:rPr lang="ru-RU" sz="1800" b="1" dirty="0" smtClean="0"/>
              <a:t> основной </a:t>
            </a:r>
            <a:r>
              <a:rPr lang="ru-RU" sz="1800" b="1" dirty="0"/>
              <a:t>общеобразовательной школе </a:t>
            </a:r>
            <a:br>
              <a:rPr lang="ru-RU" sz="1800" b="1" dirty="0"/>
            </a:br>
            <a:r>
              <a:rPr lang="ru-RU" sz="1800" b="1" dirty="0"/>
              <a:t>Буйского муниципального  района Костромской области</a:t>
            </a:r>
            <a:endParaRPr lang="ru-RU" sz="1800"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484784"/>
            <a:ext cx="7488831" cy="5040560"/>
          </a:xfrm>
          <a:prstGeom prst="rect">
            <a:avLst/>
          </a:prstGeom>
          <a:noFill/>
        </p:spPr>
      </p:pic>
    </p:spTree>
    <p:extLst>
      <p:ext uri="{BB962C8B-B14F-4D97-AF65-F5344CB8AC3E}">
        <p14:creationId xmlns:p14="http://schemas.microsoft.com/office/powerpoint/2010/main" val="627819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lstStyle/>
          <a:p>
            <a:r>
              <a:rPr lang="ru-RU" sz="2800" b="1" dirty="0" smtClean="0"/>
              <a:t>Цель программы </a:t>
            </a:r>
            <a:r>
              <a:rPr lang="ru-RU" sz="2800" b="1" dirty="0"/>
              <a:t>поддержки школ, функционирующих в неблагоприятных социальных условиях</a:t>
            </a:r>
          </a:p>
        </p:txBody>
      </p:sp>
      <p:sp>
        <p:nvSpPr>
          <p:cNvPr id="3" name="Объект 2"/>
          <p:cNvSpPr>
            <a:spLocks noGrp="1"/>
          </p:cNvSpPr>
          <p:nvPr>
            <p:ph idx="1"/>
          </p:nvPr>
        </p:nvSpPr>
        <p:spPr>
          <a:xfrm>
            <a:off x="0" y="1484784"/>
            <a:ext cx="9036496" cy="5373216"/>
          </a:xfrm>
        </p:spPr>
        <p:txBody>
          <a:bodyPr/>
          <a:lstStyle/>
          <a:p>
            <a:r>
              <a:rPr lang="ru-RU" sz="1800" b="1" dirty="0"/>
              <a:t>Целью</a:t>
            </a:r>
            <a:r>
              <a:rPr lang="ru-RU" sz="1800" dirty="0"/>
              <a:t> программ поддержки школ, функционирующих в неблагоприятных социальных условиях, является </a:t>
            </a:r>
            <a:r>
              <a:rPr lang="ru-RU" sz="1800" b="1" dirty="0">
                <a:solidFill>
                  <a:srgbClr val="993300"/>
                </a:solidFill>
              </a:rPr>
              <a:t>преодоление разрыва в образовательных возможностях и достижениях детей, обусловленных социально-экономическими характеристиками их семей, территориальной отдаленностью и сложностью контингента за счёт повышения педагогического и ресурсного потенциала школ</a:t>
            </a:r>
            <a:r>
              <a:rPr lang="ru-RU" sz="1800" b="1" dirty="0" smtClean="0">
                <a:solidFill>
                  <a:srgbClr val="993300"/>
                </a:solidFill>
              </a:rPr>
              <a:t>.</a:t>
            </a:r>
            <a:endParaRPr lang="ru-RU" sz="1800" dirty="0"/>
          </a:p>
          <a:p>
            <a:r>
              <a:rPr lang="ru-RU" sz="1800" dirty="0"/>
              <a:t>Важнейшим условием повышения качества образования  в школах функционирующих в неблагоприятных социальных условиях, является </a:t>
            </a:r>
            <a:r>
              <a:rPr lang="ru-RU" sz="1800" b="1" dirty="0">
                <a:solidFill>
                  <a:srgbClr val="993300"/>
                </a:solidFill>
              </a:rPr>
              <a:t>развитие  системы учительского роста. </a:t>
            </a:r>
            <a:endParaRPr lang="ru-RU" sz="1800" b="1" dirty="0" smtClean="0">
              <a:solidFill>
                <a:srgbClr val="993300"/>
              </a:solidFill>
            </a:endParaRPr>
          </a:p>
          <a:p>
            <a:r>
              <a:rPr lang="ru-RU" sz="1800" dirty="0" smtClean="0"/>
              <a:t> </a:t>
            </a:r>
            <a:r>
              <a:rPr lang="ru-RU" sz="1800" dirty="0"/>
              <a:t>Задача формирования национальной системы учительского роста была поставлена  президентом Российской Федерации на заседании Государственного совета по вопросам совершенствования системы общего образования (23 декабря 2015 года) «обеспечить формирование национальной системы учительского роста, направленной, в частности, на установление для педагогических работников уровней владения профессиональными компетенциями, подтверждаемыми результатами аттестации, а также на учёт мнения выпускников общеобразовательных организаций, но не ранее чем через четыре года после окончания ими обучения в таких организациях, предусмотрев издание соответствующих нормативных правовых </a:t>
            </a:r>
            <a:r>
              <a:rPr lang="ru-RU" sz="1800" dirty="0" smtClean="0"/>
              <a:t>актов»</a:t>
            </a:r>
            <a:endParaRPr lang="ru-RU" sz="1800" dirty="0"/>
          </a:p>
          <a:p>
            <a:endParaRPr lang="ru-RU" dirty="0"/>
          </a:p>
        </p:txBody>
      </p:sp>
    </p:spTree>
    <p:extLst>
      <p:ext uri="{BB962C8B-B14F-4D97-AF65-F5344CB8AC3E}">
        <p14:creationId xmlns:p14="http://schemas.microsoft.com/office/powerpoint/2010/main" val="1665139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sz="4000" dirty="0" smtClean="0"/>
              <a:t>Состав </a:t>
            </a:r>
            <a:r>
              <a:rPr lang="ru-RU" sz="4000" dirty="0"/>
              <a:t>работ в рамках реализации мероприятия.</a:t>
            </a:r>
            <a:br>
              <a:rPr lang="ru-RU" sz="4000" dirty="0"/>
            </a:br>
            <a:endParaRPr lang="ru-RU" sz="4000" dirty="0"/>
          </a:p>
        </p:txBody>
      </p:sp>
      <p:sp>
        <p:nvSpPr>
          <p:cNvPr id="3" name="Объект 2"/>
          <p:cNvSpPr>
            <a:spLocks noGrp="1"/>
          </p:cNvSpPr>
          <p:nvPr>
            <p:ph idx="1"/>
          </p:nvPr>
        </p:nvSpPr>
        <p:spPr>
          <a:xfrm>
            <a:off x="0" y="1340768"/>
            <a:ext cx="9252520" cy="5256584"/>
          </a:xfrm>
        </p:spPr>
        <p:txBody>
          <a:bodyPr/>
          <a:lstStyle/>
          <a:p>
            <a:r>
              <a:rPr lang="ru-RU" sz="1800" dirty="0" smtClean="0"/>
              <a:t>Мониторинговые </a:t>
            </a:r>
            <a:r>
              <a:rPr lang="ru-RU" sz="1800" dirty="0"/>
              <a:t>исследования </a:t>
            </a:r>
          </a:p>
          <a:p>
            <a:r>
              <a:rPr lang="ru-RU" sz="1800" dirty="0"/>
              <a:t>1) сбор и анализ данных об образовательных результатах и внешних социальных условий работы общеобразовательных организациях (в 100% школ) с целью идентификация школ с низкими результатами обучения и школ, функционирующих в неблагоприятных социальных условиях, с учетом критериев и </a:t>
            </a:r>
            <a:endParaRPr lang="ru-RU" sz="1800" dirty="0" smtClean="0"/>
          </a:p>
          <a:p>
            <a:r>
              <a:rPr lang="ru-RU" sz="1800" dirty="0" smtClean="0"/>
              <a:t>2</a:t>
            </a:r>
            <a:r>
              <a:rPr lang="ru-RU" sz="1800" dirty="0"/>
              <a:t>) сбор и анализ информации (входной, промежуточный и итоговый) процесса изменений школ – выбранных для участия в проекте.</a:t>
            </a:r>
          </a:p>
          <a:p>
            <a:r>
              <a:rPr lang="ru-RU" sz="1800" dirty="0"/>
              <a:t>Разработка программно-методических ресурсов и механизмов их реализации: </a:t>
            </a:r>
          </a:p>
          <a:p>
            <a:r>
              <a:rPr lang="ru-RU" sz="1800" dirty="0"/>
              <a:t>1) региональной программы повышения качества образования школ с низкими результатами обучения и школ, функционирующих в неблагоприятных условиях</a:t>
            </a:r>
            <a:r>
              <a:rPr lang="ru-RU" sz="1800" dirty="0" smtClean="0"/>
              <a:t>;</a:t>
            </a:r>
          </a:p>
          <a:p>
            <a:r>
              <a:rPr lang="ru-RU" sz="1800" dirty="0" smtClean="0"/>
              <a:t>2</a:t>
            </a:r>
            <a:r>
              <a:rPr lang="ru-RU" sz="1800" dirty="0"/>
              <a:t>) муниципальных проектов поддержки школ; </a:t>
            </a:r>
            <a:endParaRPr lang="ru-RU" sz="1800" dirty="0" smtClean="0"/>
          </a:p>
          <a:p>
            <a:r>
              <a:rPr lang="ru-RU" sz="1800" dirty="0" smtClean="0"/>
              <a:t>3</a:t>
            </a:r>
            <a:r>
              <a:rPr lang="ru-RU" sz="1800" dirty="0"/>
              <a:t>) школьных проектов перехода в эффективный режим работы;</a:t>
            </a:r>
          </a:p>
          <a:p>
            <a:r>
              <a:rPr lang="ru-RU" sz="1800" dirty="0"/>
              <a:t>4) программы распространения в других регионах модели поддержки школ Костромской области;</a:t>
            </a:r>
          </a:p>
          <a:p>
            <a:r>
              <a:rPr lang="ru-RU" sz="1800" dirty="0"/>
              <a:t>5) пакета нормативных актов различного уровня, обеспечивающих реализацию программ.</a:t>
            </a:r>
          </a:p>
        </p:txBody>
      </p:sp>
    </p:spTree>
    <p:extLst>
      <p:ext uri="{BB962C8B-B14F-4D97-AF65-F5344CB8AC3E}">
        <p14:creationId xmlns:p14="http://schemas.microsoft.com/office/powerpoint/2010/main" val="2983393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56984" cy="1844824"/>
          </a:xfrm>
        </p:spPr>
        <p:txBody>
          <a:bodyPr>
            <a:normAutofit fontScale="90000"/>
          </a:bodyPr>
          <a:lstStyle/>
          <a:p>
            <a:r>
              <a:rPr lang="ru-RU" sz="2400" b="1" dirty="0" smtClean="0">
                <a:cs typeface="Aharoni" panose="02010803020104030203" pitchFamily="2" charset="-79"/>
              </a:rPr>
              <a:t> Региональная Программа </a:t>
            </a:r>
            <a:r>
              <a:rPr lang="ru-RU" sz="2400" b="1" dirty="0">
                <a:cs typeface="Aharoni" panose="02010803020104030203" pitchFamily="2" charset="-79"/>
              </a:rPr>
              <a:t/>
            </a:r>
            <a:br>
              <a:rPr lang="ru-RU" sz="2400" b="1" dirty="0">
                <a:cs typeface="Aharoni" panose="02010803020104030203" pitchFamily="2" charset="-79"/>
              </a:rPr>
            </a:br>
            <a:r>
              <a:rPr lang="ru-RU" sz="2400" b="1" dirty="0">
                <a:cs typeface="Aharoni" panose="02010803020104030203" pitchFamily="2" charset="-79"/>
              </a:rPr>
              <a:t>«Повышение качества образования школ с низкими результатами обучения и школ, функционирующих в неблагоприятных условиях на 2017-2018 гг.»</a:t>
            </a:r>
            <a:br>
              <a:rPr lang="ru-RU" sz="2400" b="1" dirty="0">
                <a:cs typeface="Aharoni" panose="02010803020104030203" pitchFamily="2" charset="-79"/>
              </a:rPr>
            </a:br>
            <a:endParaRPr lang="ru-RU" sz="2400" b="1" dirty="0">
              <a:cs typeface="Aharoni" panose="02010803020104030203" pitchFamily="2" charset="-79"/>
            </a:endParaRPr>
          </a:p>
        </p:txBody>
      </p:sp>
      <p:sp>
        <p:nvSpPr>
          <p:cNvPr id="3" name="Объект 2"/>
          <p:cNvSpPr>
            <a:spLocks noGrp="1"/>
          </p:cNvSpPr>
          <p:nvPr>
            <p:ph idx="1"/>
          </p:nvPr>
        </p:nvSpPr>
        <p:spPr>
          <a:xfrm>
            <a:off x="0" y="1556792"/>
            <a:ext cx="9252520" cy="4708525"/>
          </a:xfrm>
        </p:spPr>
        <p:txBody>
          <a:bodyPr>
            <a:normAutofit lnSpcReduction="10000"/>
          </a:bodyPr>
          <a:lstStyle/>
          <a:p>
            <a:r>
              <a:rPr lang="ru-RU" sz="1400" b="1" i="1" dirty="0"/>
              <a:t>Цель программы</a:t>
            </a:r>
            <a:r>
              <a:rPr lang="ru-RU" sz="1400" dirty="0"/>
              <a:t> – повышения качества образовательных результатов, обучающихся в школах, показывающих низкие образовательные результаты и работающих в сложных социальных условиях за счёт повышения педагогического и ресурсного потенциала школ.</a:t>
            </a:r>
          </a:p>
          <a:p>
            <a:r>
              <a:rPr lang="ru-RU" sz="1400" b="1" i="1" dirty="0"/>
              <a:t>Задачи программы: </a:t>
            </a:r>
            <a:endParaRPr lang="ru-RU" sz="1400" dirty="0"/>
          </a:p>
          <a:p>
            <a:pPr lvl="0"/>
            <a:r>
              <a:rPr lang="ru-RU" sz="1400" dirty="0"/>
              <a:t>Создать эффективную консультационную службу, обеспечивающую поддержку школ (руководителей и педагогов) в области повышения качества образования в школах с низкими образовательными результатами и функционирующих в сложных социальных условиях.</a:t>
            </a:r>
          </a:p>
          <a:p>
            <a:pPr lvl="0"/>
            <a:r>
              <a:rPr lang="ru-RU" sz="1400" dirty="0"/>
              <a:t>Сформировать систему методического сопровождения учителей, поддержки школьных команд, работающих в образовательных организациях с низкими результатами обучения. </a:t>
            </a:r>
          </a:p>
          <a:p>
            <a:pPr lvl="0"/>
            <a:r>
              <a:rPr lang="ru-RU" sz="1400" dirty="0"/>
              <a:t>Обеспечить эффективное повышение квалификации педагогических и управленческих кадров школьных и муниципальных команд используя целевые программы повышения квалификации с доминированием активных методов, сочетанием вертикальных и горизонтальных форм профессионального развития; </a:t>
            </a:r>
          </a:p>
          <a:p>
            <a:pPr lvl="0"/>
            <a:r>
              <a:rPr lang="ru-RU" sz="1400" dirty="0"/>
              <a:t>Активизировать деятельность всех форм профессионального взаимодействия по обмену опытом преодоления факторов (внешних и внутренних), обуславливающих низкие образовательные результаты).</a:t>
            </a:r>
          </a:p>
          <a:p>
            <a:pPr lvl="0"/>
            <a:r>
              <a:rPr lang="ru-RU" sz="1400" dirty="0"/>
              <a:t>Создать условия для эффективного межшкольного партнерства и сетевого взаимодействия школ с разным уровнем качества результатов обучения.</a:t>
            </a:r>
          </a:p>
          <a:p>
            <a:pPr lvl="0"/>
            <a:r>
              <a:rPr lang="ru-RU" sz="1400" dirty="0"/>
              <a:t>Разработать, апробировать и закрепить в системе образования Костромской области типовые модели перехода школ, показывающие низкие образовательные результаты и работающие в сложных социальных условиях в эффективный режим работы.</a:t>
            </a:r>
          </a:p>
          <a:p>
            <a:r>
              <a:rPr lang="ru-RU" sz="1400" dirty="0"/>
              <a:t> </a:t>
            </a:r>
          </a:p>
          <a:p>
            <a:r>
              <a:rPr lang="ru-RU" sz="1400" b="1" dirty="0"/>
              <a:t>Сроки реализации Программы – 2017-2018 годы.</a:t>
            </a:r>
          </a:p>
          <a:p>
            <a:endParaRPr lang="ru-RU" sz="1600" dirty="0"/>
          </a:p>
        </p:txBody>
      </p:sp>
    </p:spTree>
    <p:extLst>
      <p:ext uri="{BB962C8B-B14F-4D97-AF65-F5344CB8AC3E}">
        <p14:creationId xmlns:p14="http://schemas.microsoft.com/office/powerpoint/2010/main" val="1267285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a:t>Ожидаемые конечные результаты Программы</a:t>
            </a:r>
            <a:r>
              <a:rPr lang="ru-RU" dirty="0"/>
              <a:t/>
            </a:r>
            <a:br>
              <a:rPr lang="ru-RU" dirty="0"/>
            </a:br>
            <a:endParaRPr lang="ru-RU" dirty="0"/>
          </a:p>
        </p:txBody>
      </p:sp>
      <p:sp>
        <p:nvSpPr>
          <p:cNvPr id="3" name="Объект 2"/>
          <p:cNvSpPr>
            <a:spLocks noGrp="1"/>
          </p:cNvSpPr>
          <p:nvPr>
            <p:ph idx="1"/>
          </p:nvPr>
        </p:nvSpPr>
        <p:spPr>
          <a:xfrm>
            <a:off x="0" y="1340768"/>
            <a:ext cx="9324528" cy="5616624"/>
          </a:xfrm>
        </p:spPr>
        <p:txBody>
          <a:bodyPr>
            <a:normAutofit fontScale="92500" lnSpcReduction="10000"/>
          </a:bodyPr>
          <a:lstStyle/>
          <a:p>
            <a:pPr lvl="0"/>
            <a:r>
              <a:rPr lang="ru-RU" sz="2000" dirty="0" smtClean="0"/>
              <a:t>Повышение </a:t>
            </a:r>
            <a:r>
              <a:rPr lang="ru-RU" sz="2000" dirty="0"/>
              <a:t>качества образования в Костромской области за счет повышения качества образования в школах с низкими результатами обучения и школ, функционирующих в неблагоприятных социальных условиях, </a:t>
            </a:r>
            <a:r>
              <a:rPr lang="ru-RU" sz="1800" dirty="0"/>
              <a:t>выявленных в </a:t>
            </a:r>
            <a:r>
              <a:rPr lang="ru-RU" sz="1800" dirty="0" smtClean="0"/>
              <a:t>2017</a:t>
            </a:r>
            <a:endParaRPr lang="ru-RU" sz="1800" dirty="0"/>
          </a:p>
          <a:p>
            <a:pPr lvl="0"/>
            <a:r>
              <a:rPr lang="ru-RU" sz="2000" dirty="0"/>
              <a:t>Сокращение доли школ с устойчиво низкими результатами обучения функционирующих в неблагоприятных социальных условиях.</a:t>
            </a:r>
          </a:p>
          <a:p>
            <a:pPr lvl="0"/>
            <a:r>
              <a:rPr lang="ru-RU" sz="2000" dirty="0"/>
              <a:t>Сформирована региональная и муниципальная нормативно-правовая база, обеспечивающая поддержку общеобразовательных организаций в области повышения качества образования в школах с низкими результатами обучения и школах, работающих в сложных социальных условиях, эффективное межшкольное партнерства и сетевое взаимодействие школ с разным уровнем качества результатов обучения.</a:t>
            </a:r>
          </a:p>
          <a:p>
            <a:pPr lvl="0"/>
            <a:r>
              <a:rPr lang="ru-RU" sz="2000" dirty="0"/>
              <a:t>Создана эффективная консультационная служба для образовательных организаций с низкими результатами обучения и работающих в сложных социальных условиях.</a:t>
            </a:r>
          </a:p>
          <a:p>
            <a:pPr lvl="0"/>
            <a:r>
              <a:rPr lang="ru-RU" sz="2000" dirty="0"/>
              <a:t>Сформирована система методического сопровождения учителей, поддержки школьных команд, работающих в образовательных организациях с низкими результатами обучения и функционирующих в сложных социальных условиях.</a:t>
            </a:r>
          </a:p>
          <a:p>
            <a:pPr marL="0" indent="0">
              <a:buNone/>
            </a:pPr>
            <a:r>
              <a:rPr lang="ru-RU" sz="2000" dirty="0"/>
              <a:t> </a:t>
            </a:r>
          </a:p>
          <a:p>
            <a:pPr marL="0" indent="0">
              <a:buNone/>
            </a:pPr>
            <a:r>
              <a:rPr lang="ru-RU" dirty="0"/>
              <a:t/>
            </a:r>
            <a:br>
              <a:rPr lang="ru-RU" dirty="0"/>
            </a:br>
            <a:endParaRPr lang="ru-RU" dirty="0"/>
          </a:p>
        </p:txBody>
      </p:sp>
    </p:spTree>
    <p:extLst>
      <p:ext uri="{BB962C8B-B14F-4D97-AF65-F5344CB8AC3E}">
        <p14:creationId xmlns:p14="http://schemas.microsoft.com/office/powerpoint/2010/main" val="4255894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643998" cy="1143000"/>
          </a:xfrm>
        </p:spPr>
        <p:txBody>
          <a:bodyPr>
            <a:normAutofit fontScale="90000"/>
          </a:bodyPr>
          <a:lstStyle/>
          <a:p>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b="1" dirty="0" smtClean="0">
                <a:solidFill>
                  <a:schemeClr val="bg2">
                    <a:lumMod val="10000"/>
                  </a:schemeClr>
                </a:solidFill>
              </a:rPr>
              <a:t>Список школ,</a:t>
            </a:r>
            <a:br>
              <a:rPr lang="ru-RU" sz="2800" b="1" dirty="0" smtClean="0">
                <a:solidFill>
                  <a:schemeClr val="bg2">
                    <a:lumMod val="10000"/>
                  </a:schemeClr>
                </a:solidFill>
              </a:rPr>
            </a:br>
            <a:r>
              <a:rPr lang="ru-RU" sz="2800" b="1" dirty="0" smtClean="0">
                <a:solidFill>
                  <a:schemeClr val="bg2">
                    <a:lumMod val="10000"/>
                  </a:schemeClr>
                </a:solidFill>
              </a:rPr>
              <a:t> участников Программы, </a:t>
            </a:r>
            <a:br>
              <a:rPr lang="ru-RU" sz="2800" b="1" dirty="0" smtClean="0">
                <a:solidFill>
                  <a:schemeClr val="bg2">
                    <a:lumMod val="10000"/>
                  </a:schemeClr>
                </a:solidFill>
              </a:rPr>
            </a:br>
            <a:r>
              <a:rPr lang="ru-RU" sz="2800" b="1" dirty="0" smtClean="0">
                <a:solidFill>
                  <a:schemeClr val="bg2">
                    <a:lumMod val="10000"/>
                  </a:schemeClr>
                </a:solidFill>
              </a:rPr>
              <a:t>их партнеров школ-лидеров </a:t>
            </a:r>
            <a:br>
              <a:rPr lang="ru-RU" sz="2800" b="1" dirty="0" smtClean="0">
                <a:solidFill>
                  <a:schemeClr val="bg2">
                    <a:lumMod val="10000"/>
                  </a:schemeClr>
                </a:solidFill>
              </a:rPr>
            </a:br>
            <a:r>
              <a:rPr lang="ru-RU" b="1" dirty="0" smtClean="0"/>
              <a:t> </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357158" y="1643046"/>
          <a:ext cx="8472518" cy="5000640"/>
        </p:xfrm>
        <a:graphic>
          <a:graphicData uri="http://schemas.openxmlformats.org/drawingml/2006/table">
            <a:tbl>
              <a:tblPr firstRow="1" bandRow="1">
                <a:tableStyleId>{5C22544A-7EE6-4342-B048-85BDC9FD1C3A}</a:tableStyleId>
              </a:tblPr>
              <a:tblGrid>
                <a:gridCol w="357190"/>
                <a:gridCol w="1785950"/>
                <a:gridCol w="6329378"/>
              </a:tblGrid>
              <a:tr h="625080">
                <a:tc>
                  <a:txBody>
                    <a:bodyPr/>
                    <a:lstStyle/>
                    <a:p>
                      <a:r>
                        <a:rPr lang="ru-RU" dirty="0" smtClean="0"/>
                        <a:t>№</a:t>
                      </a:r>
                      <a:endParaRPr lang="ru-RU" dirty="0"/>
                    </a:p>
                  </a:txBody>
                  <a:tcPr/>
                </a:tc>
                <a:tc>
                  <a:txBody>
                    <a:bodyPr/>
                    <a:lstStyle/>
                    <a:p>
                      <a:r>
                        <a:rPr lang="ru-RU" dirty="0" smtClean="0"/>
                        <a:t>муниципалитет</a:t>
                      </a:r>
                      <a:endParaRPr lang="ru-RU" dirty="0"/>
                    </a:p>
                  </a:txBody>
                  <a:tcPr/>
                </a:tc>
                <a:tc>
                  <a:txBody>
                    <a:bodyPr/>
                    <a:lstStyle/>
                    <a:p>
                      <a:r>
                        <a:rPr lang="ru-RU" dirty="0" smtClean="0"/>
                        <a:t>Наименование образовательной организации</a:t>
                      </a:r>
                      <a:endParaRPr lang="ru-RU" dirty="0"/>
                    </a:p>
                  </a:txBody>
                  <a:tcPr/>
                </a:tc>
              </a:tr>
              <a:tr h="625080">
                <a:tc>
                  <a:txBody>
                    <a:bodyPr/>
                    <a:lstStyle/>
                    <a:p>
                      <a:endParaRPr lang="ru-RU"/>
                    </a:p>
                  </a:txBody>
                  <a:tcPr/>
                </a:tc>
                <a:tc rowSpan="2">
                  <a:txBody>
                    <a:bodyPr/>
                    <a:lstStyle/>
                    <a:p>
                      <a:pPr>
                        <a:spcAft>
                          <a:spcPts val="0"/>
                        </a:spcAft>
                      </a:pPr>
                      <a:r>
                        <a:rPr lang="ru-RU" sz="1800" b="1" dirty="0" err="1">
                          <a:solidFill>
                            <a:srgbClr val="C00000"/>
                          </a:solidFill>
                          <a:latin typeface="Times New Roman"/>
                          <a:ea typeface="Times New Roman"/>
                        </a:rPr>
                        <a:t>Буйский</a:t>
                      </a:r>
                      <a:r>
                        <a:rPr lang="ru-RU" sz="1800" b="1" dirty="0">
                          <a:solidFill>
                            <a:srgbClr val="C00000"/>
                          </a:solidFill>
                          <a:latin typeface="Times New Roman"/>
                          <a:ea typeface="Times New Roman"/>
                        </a:rPr>
                        <a:t> р-н</a:t>
                      </a:r>
                    </a:p>
                  </a:txBody>
                  <a:tcPr marL="68580" marR="68580" marT="0" marB="0"/>
                </a:tc>
                <a:tc>
                  <a:txBody>
                    <a:bodyPr/>
                    <a:lstStyle/>
                    <a:p>
                      <a:pPr algn="just">
                        <a:spcAft>
                          <a:spcPts val="0"/>
                        </a:spcAft>
                      </a:pPr>
                      <a:r>
                        <a:rPr lang="ru-RU" sz="1800" b="1" dirty="0">
                          <a:solidFill>
                            <a:srgbClr val="C00000"/>
                          </a:solidFill>
                          <a:latin typeface="Times New Roman"/>
                          <a:ea typeface="Times New Roman"/>
                        </a:rPr>
                        <a:t>МОУ </a:t>
                      </a:r>
                      <a:r>
                        <a:rPr lang="ru-RU" sz="1800" b="1" dirty="0" err="1">
                          <a:solidFill>
                            <a:srgbClr val="C00000"/>
                          </a:solidFill>
                          <a:latin typeface="Times New Roman"/>
                          <a:ea typeface="Times New Roman"/>
                        </a:rPr>
                        <a:t>Гавриловская</a:t>
                      </a:r>
                      <a:r>
                        <a:rPr lang="ru-RU" sz="1800" b="1" dirty="0">
                          <a:solidFill>
                            <a:srgbClr val="C00000"/>
                          </a:solidFill>
                          <a:latin typeface="Times New Roman"/>
                          <a:ea typeface="Times New Roman"/>
                        </a:rPr>
                        <a:t> средняя общеобразовательная школа Буйского муниципального района Костромской области</a:t>
                      </a:r>
                    </a:p>
                  </a:txBody>
                  <a:tcPr marL="68580" marR="68580" marT="0" marB="0"/>
                </a:tc>
              </a:tr>
              <a:tr h="625080">
                <a:tc>
                  <a:txBody>
                    <a:bodyPr/>
                    <a:lstStyle/>
                    <a:p>
                      <a:endParaRPr lang="ru-RU"/>
                    </a:p>
                  </a:txBody>
                  <a:tcPr/>
                </a:tc>
                <a:tc vMerge="1">
                  <a:txBody>
                    <a:bodyPr/>
                    <a:lstStyle/>
                    <a:p>
                      <a:endParaRPr lang="ru-RU"/>
                    </a:p>
                  </a:txBody>
                  <a:tcPr/>
                </a:tc>
                <a:tc>
                  <a:txBody>
                    <a:bodyPr/>
                    <a:lstStyle/>
                    <a:p>
                      <a:pPr algn="just">
                        <a:spcAft>
                          <a:spcPts val="0"/>
                        </a:spcAft>
                      </a:pPr>
                      <a:r>
                        <a:rPr lang="ru-RU" sz="1800" b="1" dirty="0">
                          <a:solidFill>
                            <a:srgbClr val="C00000"/>
                          </a:solidFill>
                          <a:latin typeface="Times New Roman"/>
                          <a:ea typeface="Times New Roman"/>
                        </a:rPr>
                        <a:t>МОУ </a:t>
                      </a:r>
                      <a:r>
                        <a:rPr lang="ru-RU" sz="1800" b="1" dirty="0" err="1">
                          <a:solidFill>
                            <a:srgbClr val="C00000"/>
                          </a:solidFill>
                          <a:latin typeface="Times New Roman"/>
                          <a:ea typeface="Times New Roman"/>
                        </a:rPr>
                        <a:t>Корёжская</a:t>
                      </a:r>
                      <a:r>
                        <a:rPr lang="ru-RU" sz="1800" b="1" dirty="0">
                          <a:solidFill>
                            <a:srgbClr val="C00000"/>
                          </a:solidFill>
                          <a:latin typeface="Times New Roman"/>
                          <a:ea typeface="Times New Roman"/>
                        </a:rPr>
                        <a:t> основная общеобразовательная школа Буйского муниципального района Костромской области</a:t>
                      </a:r>
                    </a:p>
                  </a:txBody>
                  <a:tcPr marL="68580" marR="68580" marT="0" marB="0"/>
                </a:tc>
              </a:tr>
              <a:tr h="625080">
                <a:tc>
                  <a:txBody>
                    <a:bodyPr/>
                    <a:lstStyle/>
                    <a:p>
                      <a:endParaRPr lang="ru-RU"/>
                    </a:p>
                  </a:txBody>
                  <a:tcPr/>
                </a:tc>
                <a:tc rowSpan="2">
                  <a:txBody>
                    <a:bodyPr/>
                    <a:lstStyle/>
                    <a:p>
                      <a:pPr>
                        <a:spcAft>
                          <a:spcPts val="0"/>
                        </a:spcAft>
                      </a:pPr>
                      <a:r>
                        <a:rPr lang="ru-RU" sz="1200">
                          <a:solidFill>
                            <a:srgbClr val="000000"/>
                          </a:solidFill>
                          <a:latin typeface="Times New Roman"/>
                          <a:ea typeface="Times New Roman"/>
                        </a:rPr>
                        <a:t>Островский р-н</a:t>
                      </a:r>
                      <a:endParaRPr lang="ru-RU" sz="1000">
                        <a:latin typeface="Times New Roman"/>
                        <a:ea typeface="Times New Roman"/>
                      </a:endParaRPr>
                    </a:p>
                  </a:txBody>
                  <a:tcPr marL="68580" marR="68580" marT="0" marB="0"/>
                </a:tc>
                <a:tc>
                  <a:txBody>
                    <a:bodyPr/>
                    <a:lstStyle/>
                    <a:p>
                      <a:pPr algn="just">
                        <a:spcAft>
                          <a:spcPts val="0"/>
                        </a:spcAft>
                      </a:pPr>
                      <a:r>
                        <a:rPr lang="ru-RU" sz="1200">
                          <a:solidFill>
                            <a:srgbClr val="000000"/>
                          </a:solidFill>
                          <a:latin typeface="Times New Roman"/>
                          <a:ea typeface="Times New Roman"/>
                        </a:rPr>
                        <a:t>МКОУ Адищевская средняя общеобразовательная школа муниципального района Костромской области</a:t>
                      </a:r>
                      <a:endParaRPr lang="ru-RU" sz="1000">
                        <a:latin typeface="Times New Roman"/>
                        <a:ea typeface="Times New Roman"/>
                      </a:endParaRPr>
                    </a:p>
                  </a:txBody>
                  <a:tcPr marL="68580" marR="68580" marT="0" marB="0"/>
                </a:tc>
              </a:tr>
              <a:tr h="625080">
                <a:tc>
                  <a:txBody>
                    <a:bodyPr/>
                    <a:lstStyle/>
                    <a:p>
                      <a:endParaRPr lang="ru-RU"/>
                    </a:p>
                  </a:txBody>
                  <a:tcPr/>
                </a:tc>
                <a:tc vMerge="1">
                  <a:txBody>
                    <a:bodyPr/>
                    <a:lstStyle/>
                    <a:p>
                      <a:endParaRPr lang="ru-RU"/>
                    </a:p>
                  </a:txBody>
                  <a:tcPr/>
                </a:tc>
                <a:tc>
                  <a:txBody>
                    <a:bodyPr/>
                    <a:lstStyle/>
                    <a:p>
                      <a:pPr algn="just">
                        <a:spcAft>
                          <a:spcPts val="0"/>
                        </a:spcAft>
                      </a:pPr>
                      <a:r>
                        <a:rPr lang="ru-RU" sz="1200">
                          <a:solidFill>
                            <a:srgbClr val="000000"/>
                          </a:solidFill>
                          <a:latin typeface="Times New Roman"/>
                          <a:ea typeface="Times New Roman"/>
                        </a:rPr>
                        <a:t>МКОУ Клеванцовская средняя общеобразовательная школа муниципального района Костромской области</a:t>
                      </a:r>
                      <a:endParaRPr lang="ru-RU" sz="1000">
                        <a:latin typeface="Times New Roman"/>
                        <a:ea typeface="Times New Roman"/>
                      </a:endParaRPr>
                    </a:p>
                  </a:txBody>
                  <a:tcPr marL="68580" marR="68580" marT="0" marB="0"/>
                </a:tc>
              </a:tr>
              <a:tr h="625080">
                <a:tc>
                  <a:txBody>
                    <a:bodyPr/>
                    <a:lstStyle/>
                    <a:p>
                      <a:endParaRPr lang="ru-RU"/>
                    </a:p>
                  </a:txBody>
                  <a:tcPr/>
                </a:tc>
                <a:tc rowSpan="2">
                  <a:txBody>
                    <a:bodyPr/>
                    <a:lstStyle/>
                    <a:p>
                      <a:pPr>
                        <a:spcAft>
                          <a:spcPts val="0"/>
                        </a:spcAft>
                      </a:pPr>
                      <a:r>
                        <a:rPr lang="ru-RU" sz="1200">
                          <a:solidFill>
                            <a:srgbClr val="000000"/>
                          </a:solidFill>
                          <a:latin typeface="Times New Roman"/>
                          <a:ea typeface="Times New Roman"/>
                        </a:rPr>
                        <a:t>Кадыйский р-н</a:t>
                      </a:r>
                      <a:endParaRPr lang="ru-RU" sz="1000">
                        <a:latin typeface="Times New Roman"/>
                        <a:ea typeface="Times New Roman"/>
                      </a:endParaRPr>
                    </a:p>
                  </a:txBody>
                  <a:tcPr marL="68580" marR="68580" marT="0" marB="0"/>
                </a:tc>
                <a:tc>
                  <a:txBody>
                    <a:bodyPr/>
                    <a:lstStyle/>
                    <a:p>
                      <a:pPr algn="just">
                        <a:spcAft>
                          <a:spcPts val="0"/>
                        </a:spcAft>
                      </a:pPr>
                      <a:r>
                        <a:rPr lang="ru-RU" sz="1200">
                          <a:solidFill>
                            <a:srgbClr val="000000"/>
                          </a:solidFill>
                          <a:latin typeface="Times New Roman"/>
                          <a:ea typeface="Times New Roman"/>
                        </a:rPr>
                        <a:t>МКОУ Завражная средняя общеобразовательная школа Кадыйского муниципального района Костромской области </a:t>
                      </a:r>
                      <a:endParaRPr lang="ru-RU" sz="1000">
                        <a:latin typeface="Times New Roman"/>
                        <a:ea typeface="Times New Roman"/>
                      </a:endParaRPr>
                    </a:p>
                  </a:txBody>
                  <a:tcPr marL="68580" marR="68580" marT="0" marB="0"/>
                </a:tc>
              </a:tr>
              <a:tr h="625080">
                <a:tc>
                  <a:txBody>
                    <a:bodyPr/>
                    <a:lstStyle/>
                    <a:p>
                      <a:endParaRPr lang="ru-RU"/>
                    </a:p>
                  </a:txBody>
                  <a:tcPr/>
                </a:tc>
                <a:tc vMerge="1">
                  <a:txBody>
                    <a:bodyPr/>
                    <a:lstStyle/>
                    <a:p>
                      <a:endParaRPr lang="ru-RU"/>
                    </a:p>
                  </a:txBody>
                  <a:tcPr/>
                </a:tc>
                <a:tc>
                  <a:txBody>
                    <a:bodyPr/>
                    <a:lstStyle/>
                    <a:p>
                      <a:pPr algn="just">
                        <a:spcAft>
                          <a:spcPts val="0"/>
                        </a:spcAft>
                      </a:pPr>
                      <a:r>
                        <a:rPr lang="ru-RU" sz="1200">
                          <a:solidFill>
                            <a:srgbClr val="000000"/>
                          </a:solidFill>
                          <a:latin typeface="Times New Roman"/>
                          <a:ea typeface="Times New Roman"/>
                        </a:rPr>
                        <a:t>МКОУ Кадыйская средняя общеобразовательная школа им. М.А. Четвертного Кадыйского муниципального района Костромской области </a:t>
                      </a:r>
                      <a:endParaRPr lang="ru-RU" sz="1000">
                        <a:latin typeface="Times New Roman"/>
                        <a:ea typeface="Times New Roman"/>
                      </a:endParaRPr>
                    </a:p>
                  </a:txBody>
                  <a:tcPr marL="68580" marR="68580" marT="0" marB="0"/>
                </a:tc>
              </a:tr>
              <a:tr h="625080">
                <a:tc>
                  <a:txBody>
                    <a:bodyPr/>
                    <a:lstStyle/>
                    <a:p>
                      <a:endParaRPr lang="ru-RU"/>
                    </a:p>
                  </a:txBody>
                  <a:tcPr/>
                </a:tc>
                <a:tc>
                  <a:txBody>
                    <a:bodyPr/>
                    <a:lstStyle/>
                    <a:p>
                      <a:pPr>
                        <a:spcAft>
                          <a:spcPts val="0"/>
                        </a:spcAft>
                      </a:pPr>
                      <a:r>
                        <a:rPr lang="ru-RU" sz="1600" b="1" dirty="0">
                          <a:solidFill>
                            <a:srgbClr val="C00000"/>
                          </a:solidFill>
                          <a:latin typeface="Times New Roman"/>
                          <a:ea typeface="Times New Roman"/>
                        </a:rPr>
                        <a:t>Партнер</a:t>
                      </a:r>
                      <a:endParaRPr lang="ru-RU" sz="1600" dirty="0">
                        <a:solidFill>
                          <a:srgbClr val="C00000"/>
                        </a:solidFill>
                        <a:latin typeface="Times New Roman"/>
                        <a:ea typeface="Times New Roman"/>
                      </a:endParaRPr>
                    </a:p>
                  </a:txBody>
                  <a:tcPr marL="68580" marR="68580" marT="0" marB="0"/>
                </a:tc>
                <a:tc>
                  <a:txBody>
                    <a:bodyPr/>
                    <a:lstStyle/>
                    <a:p>
                      <a:pPr algn="just">
                        <a:spcAft>
                          <a:spcPts val="0"/>
                        </a:spcAft>
                      </a:pPr>
                      <a:r>
                        <a:rPr lang="ru-RU" sz="1600" b="1" dirty="0">
                          <a:solidFill>
                            <a:srgbClr val="C00000"/>
                          </a:solidFill>
                          <a:latin typeface="Times New Roman"/>
                          <a:ea typeface="Times New Roman"/>
                        </a:rPr>
                        <a:t>МКОУ Островская средняя общеобразовательная школа муниципального района Костромской области</a:t>
                      </a:r>
                      <a:endParaRPr lang="ru-RU" sz="1600" dirty="0">
                        <a:solidFill>
                          <a:srgbClr val="C00000"/>
                        </a:solidFill>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Что такое эффективная школа</a:t>
            </a:r>
            <a:endParaRPr lang="ru-RU" dirty="0"/>
          </a:p>
        </p:txBody>
      </p:sp>
      <p:sp>
        <p:nvSpPr>
          <p:cNvPr id="3" name="Объект 2"/>
          <p:cNvSpPr>
            <a:spLocks noGrp="1"/>
          </p:cNvSpPr>
          <p:nvPr>
            <p:ph idx="1"/>
          </p:nvPr>
        </p:nvSpPr>
        <p:spPr>
          <a:xfrm>
            <a:off x="-36512" y="1196752"/>
            <a:ext cx="9180512" cy="4929411"/>
          </a:xfrm>
        </p:spPr>
        <p:txBody>
          <a:bodyPr>
            <a:normAutofit fontScale="92500" lnSpcReduction="10000"/>
          </a:bodyPr>
          <a:lstStyle/>
          <a:p>
            <a:pPr marL="0" indent="0">
              <a:buNone/>
            </a:pPr>
            <a:r>
              <a:rPr lang="ru-RU" sz="1100" i="1" dirty="0"/>
              <a:t> </a:t>
            </a:r>
            <a:endParaRPr lang="ru-RU" sz="1100" dirty="0"/>
          </a:p>
          <a:p>
            <a:r>
              <a:rPr lang="ru-RU" sz="1100" dirty="0"/>
              <a:t>	</a:t>
            </a:r>
            <a:r>
              <a:rPr lang="ru-RU" sz="1600" dirty="0"/>
              <a:t>Несмотря на то, что модель «эффективной школы» пока не нашла должного распространения в Российской Федерации и странах СНГ, движение эффективных школ в США и Великобритании имеет уже почти 40 летнюю историю и динамично развивается в странах Центральной Европы, Канаде, Австралии, странах Африки и Южной Америки. В 1966 году в США был опубликован доклад Дж. </a:t>
            </a:r>
            <a:r>
              <a:rPr lang="ru-RU" sz="1600" dirty="0" err="1"/>
              <a:t>Колемана</a:t>
            </a:r>
            <a:r>
              <a:rPr lang="ru-RU" sz="1600" dirty="0"/>
              <a:t> «Образование для всех». Автор заключил, что семья, а не школа - главный определитель успехов учащихся. Такое фактически отрицание      положительного влияния школы на успешность учащихся, спровоцировало  многочисленные исследования, которые стали основой для начала движения эффективных школ.</a:t>
            </a:r>
          </a:p>
          <a:p>
            <a:r>
              <a:rPr lang="ru-RU" sz="1600" dirty="0"/>
              <a:t>	Образовался целый банк результатов исследований, который подтвердил идею, что все дети могут учиться, что все дети могут освоить основные предметы учебного плана, независимо от семейного положения. Движение эффективных школ не сбрасывает со счетов важный фактор влияния семьи.  </a:t>
            </a:r>
            <a:r>
              <a:rPr lang="ru-RU" sz="1600" b="1" dirty="0"/>
              <a:t>В то же время, эффективной принято называть школу, которая может обеспечивать «повышение жизненных шансов» всем своим ученикам. То есть создавать такую среду, в которой все ученики вне зависимости от того, каковы их возможности и проблемы, включая проблемы семьи, получают возможность для максимальных достижений и благополучного развития.</a:t>
            </a:r>
            <a:r>
              <a:rPr lang="ru-RU" sz="1600" dirty="0"/>
              <a:t> Эффективная школа стала основой для разработки программ улучшения результатов школ, работающих в сложных социальных контекстах, то есть обучающих детей из наименее благополучных семей и часто работающих в неблагополучных районах. Общий для ряда стран  опыт улучшения результатов школ, накопленный за три последних десятилетия,   позволяет выделить основные элементы в организации её жизни, которые помогают перейти из кризисного в рабочее состояние или, как принято говорить, повышают потенциал и </a:t>
            </a:r>
            <a:r>
              <a:rPr lang="ru-RU" sz="1600" dirty="0" err="1"/>
              <a:t>жизнесбособность</a:t>
            </a:r>
            <a:r>
              <a:rPr lang="ru-RU" sz="1600" dirty="0"/>
              <a:t> школы. </a:t>
            </a:r>
          </a:p>
          <a:p>
            <a:r>
              <a:rPr lang="ru-RU" sz="1600" dirty="0"/>
              <a:t> </a:t>
            </a:r>
          </a:p>
          <a:p>
            <a:endParaRPr lang="ru-RU" dirty="0"/>
          </a:p>
        </p:txBody>
      </p:sp>
    </p:spTree>
    <p:extLst>
      <p:ext uri="{BB962C8B-B14F-4D97-AF65-F5344CB8AC3E}">
        <p14:creationId xmlns:p14="http://schemas.microsoft.com/office/powerpoint/2010/main" val="2989000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08" y="188640"/>
            <a:ext cx="8543292" cy="1228998"/>
          </a:xfrm>
        </p:spPr>
        <p:txBody>
          <a:bodyPr/>
          <a:lstStyle/>
          <a:p>
            <a:r>
              <a:rPr lang="ru-RU" sz="4000" b="1" dirty="0" smtClean="0"/>
              <a:t>Общие  </a:t>
            </a:r>
            <a:r>
              <a:rPr lang="ru-RU" sz="4000" b="1" dirty="0"/>
              <a:t>признаки эффективных школ</a:t>
            </a:r>
          </a:p>
        </p:txBody>
      </p:sp>
      <p:sp>
        <p:nvSpPr>
          <p:cNvPr id="3" name="Содержимое 2"/>
          <p:cNvSpPr>
            <a:spLocks noGrp="1"/>
          </p:cNvSpPr>
          <p:nvPr>
            <p:ph idx="1"/>
          </p:nvPr>
        </p:nvSpPr>
        <p:spPr>
          <a:xfrm>
            <a:off x="35496" y="1340768"/>
            <a:ext cx="9108504" cy="5517232"/>
          </a:xfrm>
        </p:spPr>
        <p:txBody>
          <a:bodyPr>
            <a:normAutofit fontScale="92500" lnSpcReduction="10000"/>
          </a:bodyPr>
          <a:lstStyle/>
          <a:p>
            <a:r>
              <a:rPr lang="ru-RU" sz="1600" dirty="0"/>
              <a:t>По результатам многочисленных исследований были сформированы общие  признаки эффективных школ, которые можно выделить в два нижеследующих крупных блока:</a:t>
            </a:r>
          </a:p>
          <a:p>
            <a:r>
              <a:rPr lang="ru-RU" sz="1600" dirty="0"/>
              <a:t>	</a:t>
            </a:r>
            <a:r>
              <a:rPr lang="ru-RU" sz="1600" b="1" u="sng" dirty="0"/>
              <a:t>Характер школы </a:t>
            </a:r>
            <a:endParaRPr lang="ru-RU" sz="1600" dirty="0"/>
          </a:p>
          <a:p>
            <a:pPr lvl="0"/>
            <a:r>
              <a:rPr lang="ru-RU" sz="1600" dirty="0"/>
              <a:t>Приоритет образовательных задач школы</a:t>
            </a:r>
          </a:p>
          <a:p>
            <a:pPr lvl="0"/>
            <a:r>
              <a:rPr lang="ru-RU" sz="1600" dirty="0"/>
              <a:t>Позитивный, поддерживающего климата внутри школы</a:t>
            </a:r>
          </a:p>
          <a:p>
            <a:pPr lvl="0"/>
            <a:r>
              <a:rPr lang="ru-RU" sz="1600" dirty="0"/>
              <a:t>Упор на качестве преподавания и учебных результатах</a:t>
            </a:r>
          </a:p>
          <a:p>
            <a:pPr lvl="0"/>
            <a:r>
              <a:rPr lang="ru-RU" sz="1600" dirty="0"/>
              <a:t>Высокие ожидания от учеников и четкие учебные задачи</a:t>
            </a:r>
          </a:p>
          <a:p>
            <a:pPr lvl="0"/>
            <a:r>
              <a:rPr lang="ru-RU" sz="1600" dirty="0"/>
              <a:t>Система </a:t>
            </a:r>
            <a:r>
              <a:rPr lang="ru-RU" sz="1600" dirty="0" err="1"/>
              <a:t>внутришкольного</a:t>
            </a:r>
            <a:r>
              <a:rPr lang="ru-RU" sz="1600" dirty="0"/>
              <a:t> мониторинга учебных достижений</a:t>
            </a:r>
          </a:p>
          <a:p>
            <a:pPr lvl="0"/>
            <a:r>
              <a:rPr lang="ru-RU" sz="1600" dirty="0"/>
              <a:t>Постоянное профессиональное развитие учителей </a:t>
            </a:r>
          </a:p>
          <a:p>
            <a:pPr lvl="0"/>
            <a:r>
              <a:rPr lang="ru-RU" sz="1600" dirty="0"/>
              <a:t>Включенность родителей и сотрудничество с ними</a:t>
            </a:r>
          </a:p>
          <a:p>
            <a:pPr lvl="0"/>
            <a:r>
              <a:rPr lang="ru-RU" sz="1600" dirty="0"/>
              <a:t>Поддержка и сотрудничество с органами управления, другими образовательными институтами и сообществами</a:t>
            </a:r>
          </a:p>
          <a:p>
            <a:r>
              <a:rPr lang="ru-RU" sz="1600" dirty="0"/>
              <a:t>	</a:t>
            </a:r>
            <a:r>
              <a:rPr lang="ru-RU" sz="1600" b="1" u="sng" dirty="0"/>
              <a:t>Стиль жизни школы : </a:t>
            </a:r>
            <a:endParaRPr lang="ru-RU" sz="1600" dirty="0"/>
          </a:p>
          <a:p>
            <a:r>
              <a:rPr lang="ru-RU" sz="1600" dirty="0"/>
              <a:t>«Живое» управление – не механическое, подвижное, гибкое</a:t>
            </a:r>
          </a:p>
          <a:p>
            <a:r>
              <a:rPr lang="ru-RU" sz="1600" dirty="0"/>
              <a:t> Общая система ценностей – консенсус по поводу высоких ожиданий, заявленных целей, четких правил, поддержки каждого ученика</a:t>
            </a:r>
          </a:p>
          <a:p>
            <a:r>
              <a:rPr lang="ru-RU" sz="1600" dirty="0"/>
              <a:t>Активное взаимодействие и сотрудничество – сочетание поддержки и требовательности как на горизонтальном, так и на вертикальном уровне. </a:t>
            </a:r>
          </a:p>
          <a:p>
            <a:r>
              <a:rPr lang="ru-RU" sz="1600" dirty="0"/>
              <a:t>Совместное планирование и анализ действий – с участием педагогов и партнеров школы.</a:t>
            </a:r>
          </a:p>
          <a:p>
            <a:pPr marL="0" indent="0">
              <a:buNone/>
            </a:pPr>
            <a:r>
              <a:rPr lang="ru-RU" b="1" dirty="0"/>
              <a:t> </a:t>
            </a:r>
            <a:endParaRPr lang="ru-RU" dirty="0"/>
          </a:p>
          <a:p>
            <a:pPr marL="0" indent="0">
              <a:buNone/>
            </a:pPr>
            <a:r>
              <a:rPr lang="ru-RU" b="1" dirty="0"/>
              <a:t> </a:t>
            </a:r>
            <a:endParaRPr lang="ru-RU" dirty="0"/>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Факторы эффективной школы</a:t>
            </a:r>
            <a:endParaRPr lang="ru-RU" dirty="0"/>
          </a:p>
        </p:txBody>
      </p:sp>
      <p:sp>
        <p:nvSpPr>
          <p:cNvPr id="3" name="Содержимое 2"/>
          <p:cNvSpPr>
            <a:spLocks noGrp="1"/>
          </p:cNvSpPr>
          <p:nvPr>
            <p:ph idx="1"/>
          </p:nvPr>
        </p:nvSpPr>
        <p:spPr>
          <a:xfrm>
            <a:off x="0" y="1417638"/>
            <a:ext cx="9180512" cy="5440362"/>
          </a:xfrm>
        </p:spPr>
        <p:txBody>
          <a:bodyPr>
            <a:normAutofit/>
          </a:bodyPr>
          <a:lstStyle/>
          <a:p>
            <a:pPr marL="1371600" lvl="3" indent="0">
              <a:buNone/>
            </a:pPr>
            <a:r>
              <a:rPr lang="ru-RU" sz="1200" b="1" i="1" dirty="0" smtClean="0"/>
              <a:t>Содержательные </a:t>
            </a:r>
            <a:r>
              <a:rPr lang="ru-RU" sz="1200" b="1" i="1" dirty="0"/>
              <a:t>и реализуемые образовательные программы</a:t>
            </a:r>
            <a:r>
              <a:rPr lang="ru-RU" sz="1200" dirty="0"/>
              <a:t>, которые требуют:</a:t>
            </a:r>
          </a:p>
          <a:p>
            <a:pPr lvl="0"/>
            <a:r>
              <a:rPr lang="ru-RU" sz="1200" dirty="0"/>
              <a:t>идентификации предметного содержания, необходимого для всех учеников;</a:t>
            </a:r>
          </a:p>
          <a:p>
            <a:pPr lvl="0"/>
            <a:r>
              <a:rPr lang="ru-RU" sz="1200" dirty="0"/>
              <a:t> проверки того, соответствует ли это содержание времени, отведённому на изучение предмета;</a:t>
            </a:r>
          </a:p>
          <a:p>
            <a:pPr lvl="0"/>
            <a:r>
              <a:rPr lang="ru-RU" sz="1200" dirty="0"/>
              <a:t>последовательной организации материала, позволяющей ученикам его освоить;</a:t>
            </a:r>
          </a:p>
          <a:p>
            <a:pPr lvl="0"/>
            <a:r>
              <a:rPr lang="ru-RU" sz="1200" dirty="0"/>
              <a:t> проверки того, реализуют ли учителя время на основное содержание программ;</a:t>
            </a:r>
          </a:p>
          <a:p>
            <a:pPr lvl="0"/>
            <a:r>
              <a:rPr lang="ru-RU" sz="1200" dirty="0"/>
              <a:t>сохранения всего отведённого на преподавание данного предмета времени.</a:t>
            </a:r>
          </a:p>
          <a:p>
            <a:pPr lvl="0"/>
            <a:r>
              <a:rPr lang="ru-RU" sz="1200" b="1" i="1" dirty="0"/>
              <a:t>Высокие цели и эффективная обратная связь</a:t>
            </a:r>
            <a:r>
              <a:rPr lang="ru-RU" sz="1200" dirty="0"/>
              <a:t>, которые требуют:</a:t>
            </a:r>
          </a:p>
          <a:p>
            <a:pPr lvl="0"/>
            <a:r>
              <a:rPr lang="ru-RU" sz="1200" dirty="0"/>
              <a:t>использовать систему оценивания, обеспечивающую своевременную обратную связь относительно достижения определённых знаний и умений;</a:t>
            </a:r>
          </a:p>
          <a:p>
            <a:pPr lvl="0"/>
            <a:r>
              <a:rPr lang="ru-RU" sz="1200" dirty="0"/>
              <a:t>установить высокие (амбициозные) учебные цели для всей школы;</a:t>
            </a:r>
          </a:p>
          <a:p>
            <a:pPr lvl="0"/>
            <a:r>
              <a:rPr lang="ru-RU" sz="1200" dirty="0"/>
              <a:t>установить специальные учебные цели индивидуально для каждого ученика.</a:t>
            </a:r>
          </a:p>
          <a:p>
            <a:pPr lvl="0"/>
            <a:r>
              <a:rPr lang="ru-RU" sz="1200" b="1" i="1" dirty="0"/>
              <a:t>Включенность родителей и  сообществ</a:t>
            </a:r>
            <a:r>
              <a:rPr lang="ru-RU" sz="1200" dirty="0"/>
              <a:t>,</a:t>
            </a:r>
            <a:r>
              <a:rPr lang="ru-RU" sz="1200" b="1" dirty="0"/>
              <a:t>  </a:t>
            </a:r>
            <a:r>
              <a:rPr lang="ru-RU" sz="1200" dirty="0"/>
              <a:t>которая требует:</a:t>
            </a:r>
          </a:p>
          <a:p>
            <a:pPr lvl="0"/>
            <a:r>
              <a:rPr lang="ru-RU" sz="1200" dirty="0"/>
              <a:t>наладить средства коммуникации между родителями, школой и  сообществами;</a:t>
            </a:r>
          </a:p>
          <a:p>
            <a:pPr lvl="0"/>
            <a:r>
              <a:rPr lang="ru-RU" sz="1200" dirty="0"/>
              <a:t>найти разнообразные формы участия родителей и  сообществ в повседневной жизни школы;</a:t>
            </a:r>
          </a:p>
          <a:p>
            <a:pPr lvl="0"/>
            <a:r>
              <a:rPr lang="ru-RU" sz="1200" dirty="0"/>
              <a:t>построить систему управления школой, включающую родителей и представителей сообществ.</a:t>
            </a:r>
          </a:p>
          <a:p>
            <a:pPr lvl="0"/>
            <a:r>
              <a:rPr lang="ru-RU" sz="1200" b="1" i="1" dirty="0"/>
              <a:t>Безопасная и упорядоченная среда</a:t>
            </a:r>
            <a:r>
              <a:rPr lang="ru-RU" sz="1200" dirty="0"/>
              <a:t>, которая требует:</a:t>
            </a:r>
          </a:p>
          <a:p>
            <a:pPr lvl="0"/>
            <a:r>
              <a:rPr lang="ru-RU" sz="1200" dirty="0"/>
              <a:t>установить ясные общешкольные правила и процедуры, регулирующие поведение в школе;</a:t>
            </a:r>
          </a:p>
          <a:p>
            <a:pPr lvl="0"/>
            <a:r>
              <a:rPr lang="ru-RU" sz="1200" dirty="0"/>
              <a:t>ввести и соблюдать правила реагирования на возможные нарушения школьных норм;</a:t>
            </a:r>
          </a:p>
          <a:p>
            <a:pPr lvl="0"/>
            <a:r>
              <a:rPr lang="ru-RU" sz="1200" dirty="0"/>
              <a:t>установить программы, поощряющие самодисциплину и ответственность школьников;</a:t>
            </a:r>
          </a:p>
          <a:p>
            <a:pPr lvl="0"/>
            <a:r>
              <a:rPr lang="ru-RU" sz="1200" dirty="0"/>
              <a:t>ввести систему, позволяющую рано выявлять учеников, склонных к нарушению школьного распорядка и  </a:t>
            </a:r>
            <a:r>
              <a:rPr lang="ru-RU" sz="1200" dirty="0" err="1"/>
              <a:t>девиантному</a:t>
            </a:r>
            <a:r>
              <a:rPr lang="ru-RU" sz="1200" dirty="0"/>
              <a:t> поведению.</a:t>
            </a:r>
          </a:p>
          <a:p>
            <a:pPr lvl="0"/>
            <a:r>
              <a:rPr lang="ru-RU" sz="1200" b="1" i="1" dirty="0"/>
              <a:t>Коллегиальность и профессионализм</a:t>
            </a:r>
            <a:r>
              <a:rPr lang="ru-RU" sz="1200" dirty="0"/>
              <a:t>, которые требуют:</a:t>
            </a:r>
          </a:p>
          <a:p>
            <a:pPr lvl="0"/>
            <a:r>
              <a:rPr lang="ru-RU" sz="1200" dirty="0"/>
              <a:t>установить нормы действия и поведения, способствующего коллегиальности  и профессионализму;</a:t>
            </a:r>
          </a:p>
          <a:p>
            <a:pPr lvl="0"/>
            <a:r>
              <a:rPr lang="ru-RU" sz="1200" dirty="0"/>
              <a:t>организовать структуру управления, позволяющую учителям включаться в принятие решений и определение школьной политики;</a:t>
            </a:r>
          </a:p>
          <a:p>
            <a:pPr lvl="0"/>
            <a:r>
              <a:rPr lang="ru-RU" sz="1200" dirty="0"/>
              <a:t>вовлекать учителей в  деятельность по развитию персонала.  </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err="1" smtClean="0"/>
              <a:t>Государственноя</a:t>
            </a:r>
            <a:r>
              <a:rPr lang="ru-RU" sz="3200" b="1" dirty="0" smtClean="0"/>
              <a:t> программа </a:t>
            </a:r>
            <a:r>
              <a:rPr lang="ru-RU" sz="3200" b="1" dirty="0"/>
              <a:t>развития образования Костромской области</a:t>
            </a:r>
            <a:endParaRPr lang="ru-RU" sz="3200" dirty="0"/>
          </a:p>
        </p:txBody>
      </p:sp>
      <p:sp>
        <p:nvSpPr>
          <p:cNvPr id="3" name="Содержимое 2"/>
          <p:cNvSpPr>
            <a:spLocks noGrp="1"/>
          </p:cNvSpPr>
          <p:nvPr>
            <p:ph idx="1"/>
          </p:nvPr>
        </p:nvSpPr>
        <p:spPr>
          <a:xfrm>
            <a:off x="35496" y="1417638"/>
            <a:ext cx="9001000" cy="4891682"/>
          </a:xfrm>
        </p:spPr>
        <p:txBody>
          <a:bodyPr/>
          <a:lstStyle/>
          <a:p>
            <a:r>
              <a:rPr lang="ru-RU" sz="2000" b="1" dirty="0">
                <a:solidFill>
                  <a:schemeClr val="bg2">
                    <a:lumMod val="10000"/>
                  </a:schemeClr>
                </a:solidFill>
              </a:rPr>
              <a:t>Цель Государственной программы развития образования Костромской области </a:t>
            </a:r>
            <a:r>
              <a:rPr lang="ru-RU" sz="2000" dirty="0">
                <a:solidFill>
                  <a:schemeClr val="bg2">
                    <a:lumMod val="10000"/>
                  </a:schemeClr>
                </a:solidFill>
              </a:rPr>
              <a:t>– «обеспечение доступности и качества образования в соответствии с меняющимися запросами населения Костромской области и перспективными задачами развития региона», достижение цели планируется, в том числе, за счет «снижения дифференциации в качестве образования между группами школ посредством реализации адресных программ перевода в эффективный режим работы школ, демонстрирующих низкие образовательные результаты».</a:t>
            </a:r>
          </a:p>
          <a:p>
            <a:r>
              <a:rPr lang="ru-RU" sz="2000" dirty="0">
                <a:solidFill>
                  <a:schemeClr val="bg2">
                    <a:lumMod val="10000"/>
                  </a:schemeClr>
                </a:solidFill>
              </a:rPr>
              <a:t>В течение 2015-2017 годов предполагается разработать и осуществить </a:t>
            </a:r>
            <a:r>
              <a:rPr lang="ru-RU" sz="2000" b="1" dirty="0">
                <a:solidFill>
                  <a:schemeClr val="bg2">
                    <a:lumMod val="10000"/>
                  </a:schemeClr>
                </a:solidFill>
              </a:rPr>
              <a:t>«комплекс мероприятий, направленных на сопровождение школ с низкими результатами обучения и школ, находящихся в неблагоприятных социальных условиях». </a:t>
            </a:r>
          </a:p>
          <a:p>
            <a:endParaRPr lang="ru-RU"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b="1" dirty="0" smtClean="0"/>
              <a:t>Фактор </a:t>
            </a:r>
            <a:r>
              <a:rPr lang="ru-RU" b="1" dirty="0"/>
              <a:t>учителя </a:t>
            </a:r>
            <a:r>
              <a:rPr lang="ru-RU" b="1" dirty="0" smtClean="0"/>
              <a:t/>
            </a:r>
            <a:br>
              <a:rPr lang="ru-RU" b="1" dirty="0" smtClean="0"/>
            </a:br>
            <a:r>
              <a:rPr lang="ru-RU" b="1" dirty="0" smtClean="0"/>
              <a:t>и </a:t>
            </a:r>
            <a:r>
              <a:rPr lang="ru-RU" b="1" dirty="0"/>
              <a:t>система действий</a:t>
            </a:r>
            <a:r>
              <a:rPr lang="ru-RU" dirty="0"/>
              <a:t/>
            </a:r>
            <a:br>
              <a:rPr lang="ru-RU" dirty="0"/>
            </a:br>
            <a:endParaRPr lang="ru-RU" dirty="0"/>
          </a:p>
        </p:txBody>
      </p:sp>
      <p:sp>
        <p:nvSpPr>
          <p:cNvPr id="3" name="Объект 2"/>
          <p:cNvSpPr>
            <a:spLocks noGrp="1"/>
          </p:cNvSpPr>
          <p:nvPr>
            <p:ph idx="1"/>
          </p:nvPr>
        </p:nvSpPr>
        <p:spPr>
          <a:xfrm>
            <a:off x="107504" y="1417638"/>
            <a:ext cx="9001000" cy="5323730"/>
          </a:xfrm>
        </p:spPr>
        <p:txBody>
          <a:bodyPr>
            <a:normAutofit lnSpcReduction="10000"/>
          </a:bodyPr>
          <a:lstStyle/>
          <a:p>
            <a:pPr lvl="0"/>
            <a:r>
              <a:rPr lang="ru-RU" sz="1400" b="1" i="1" dirty="0" smtClean="0"/>
              <a:t>Стратегии </a:t>
            </a:r>
            <a:r>
              <a:rPr lang="ru-RU" sz="1400" b="1" i="1" dirty="0"/>
              <a:t>преподавания</a:t>
            </a:r>
            <a:r>
              <a:rPr lang="ru-RU" sz="1400" dirty="0"/>
              <a:t>, которые требуют:</a:t>
            </a:r>
          </a:p>
          <a:p>
            <a:pPr lvl="0"/>
            <a:r>
              <a:rPr lang="ru-RU" sz="1400" dirty="0"/>
              <a:t>предоставить  учителю рамку, определяющую формы и методы преподавания и их элементы.</a:t>
            </a:r>
          </a:p>
          <a:p>
            <a:pPr lvl="0"/>
            <a:r>
              <a:rPr lang="ru-RU" sz="1400" b="1" i="1" dirty="0"/>
              <a:t>Управление на уроке</a:t>
            </a:r>
            <a:r>
              <a:rPr lang="ru-RU" sz="1400" dirty="0"/>
              <a:t>, которое требует:</a:t>
            </a:r>
          </a:p>
          <a:p>
            <a:pPr lvl="0"/>
            <a:r>
              <a:rPr lang="ru-RU" sz="1400" dirty="0"/>
              <a:t>чётко сформулировать и поддерживать набор правил и процедур, принятых на уроке;</a:t>
            </a:r>
          </a:p>
          <a:p>
            <a:pPr lvl="0"/>
            <a:r>
              <a:rPr lang="ru-RU" sz="1400" dirty="0"/>
              <a:t>применять специальные действия, которые поощряют приемлемое поведение и сопровождают неприемлемое.</a:t>
            </a:r>
          </a:p>
          <a:p>
            <a:pPr lvl="0"/>
            <a:r>
              <a:rPr lang="ru-RU" sz="1400" dirty="0" err="1"/>
              <a:t>институировать</a:t>
            </a:r>
            <a:r>
              <a:rPr lang="ru-RU" sz="1400" dirty="0"/>
              <a:t> общешкольный подход к вопросам дисциплины;</a:t>
            </a:r>
          </a:p>
          <a:p>
            <a:pPr lvl="0"/>
            <a:r>
              <a:rPr lang="ru-RU" sz="1400" dirty="0"/>
              <a:t>помочь учителю установить баланс в том, как он выстраивает собственное доминирование либо сотрудничество во взаимодействии с учениками;</a:t>
            </a:r>
          </a:p>
          <a:p>
            <a:pPr lvl="0"/>
            <a:r>
              <a:rPr lang="ru-RU" sz="1400" dirty="0"/>
              <a:t>помочь учителю выявить индивидуальные и типологические особенности учеников и  их потребности;</a:t>
            </a:r>
          </a:p>
          <a:p>
            <a:pPr lvl="0"/>
            <a:r>
              <a:rPr lang="ru-RU" sz="1400" dirty="0"/>
              <a:t>применять специальные стратегии, способствующие осознанию учениками того, что они делают на уроке;</a:t>
            </a:r>
          </a:p>
          <a:p>
            <a:pPr lvl="0"/>
            <a:r>
              <a:rPr lang="ru-RU" sz="1400" dirty="0"/>
              <a:t>применять специальные стратегии, помогающие установить здоровые эмоциональные отношения с учениками.</a:t>
            </a:r>
          </a:p>
          <a:p>
            <a:pPr marL="457200" lvl="1" indent="0">
              <a:buNone/>
            </a:pPr>
            <a:r>
              <a:rPr lang="ru-RU" sz="1400" b="1" i="1" dirty="0"/>
              <a:t>Реализация образовательной программы</a:t>
            </a:r>
            <a:r>
              <a:rPr lang="ru-RU" sz="1400" dirty="0"/>
              <a:t>, которая требует:</a:t>
            </a:r>
          </a:p>
          <a:p>
            <a:pPr lvl="0"/>
            <a:r>
              <a:rPr lang="ru-RU" sz="1400" dirty="0"/>
              <a:t>идентифицировать наиболее важные темы и процедуры, на которых должно быть сфокусировано преподавание;</a:t>
            </a:r>
          </a:p>
          <a:p>
            <a:pPr lvl="0"/>
            <a:r>
              <a:rPr lang="ru-RU" sz="1400" dirty="0"/>
              <a:t>представлять новое содержание разнообразными способами, используя разнообразные средства и модели;</a:t>
            </a:r>
          </a:p>
          <a:p>
            <a:pPr lvl="0"/>
            <a:r>
              <a:rPr lang="ru-RU" sz="1400" dirty="0"/>
              <a:t>различать умения и процессы, в которых ученики должны достичь мастерства, и те,  в которых этого не требуется;</a:t>
            </a:r>
          </a:p>
          <a:p>
            <a:pPr lvl="0"/>
            <a:r>
              <a:rPr lang="ru-RU" sz="1400" dirty="0"/>
              <a:t>представлять содержание в блоках и категориях, демонстрирующих его критические точки;</a:t>
            </a:r>
          </a:p>
          <a:p>
            <a:pPr lvl="0"/>
            <a:r>
              <a:rPr lang="ru-RU" sz="1400" dirty="0"/>
              <a:t>вовлекать учеников в решение сложных задач, предполагающих поиск уникальных решений и личное отношение к предмету.</a:t>
            </a:r>
          </a:p>
          <a:p>
            <a:endParaRPr lang="ru-RU" sz="1400" dirty="0"/>
          </a:p>
        </p:txBody>
      </p:sp>
    </p:spTree>
    <p:extLst>
      <p:ext uri="{BB962C8B-B14F-4D97-AF65-F5344CB8AC3E}">
        <p14:creationId xmlns:p14="http://schemas.microsoft.com/office/powerpoint/2010/main" val="1127436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r>
            <a:br>
              <a:rPr lang="ru-RU" b="1" dirty="0" smtClean="0"/>
            </a:br>
            <a:r>
              <a:rPr lang="ru-RU" b="1" dirty="0" smtClean="0"/>
              <a:t>Фактор </a:t>
            </a:r>
            <a:r>
              <a:rPr lang="ru-RU" b="1" dirty="0"/>
              <a:t>ученика </a:t>
            </a:r>
            <a:r>
              <a:rPr lang="ru-RU" b="1" dirty="0" smtClean="0"/>
              <a:t/>
            </a:r>
            <a:br>
              <a:rPr lang="ru-RU" b="1" dirty="0" smtClean="0"/>
            </a:br>
            <a:r>
              <a:rPr lang="ru-RU" b="1" dirty="0" smtClean="0"/>
              <a:t>и </a:t>
            </a:r>
            <a:r>
              <a:rPr lang="ru-RU" b="1" dirty="0"/>
              <a:t>система действий</a:t>
            </a:r>
            <a:r>
              <a:rPr lang="ru-RU" dirty="0"/>
              <a:t/>
            </a:r>
            <a:br>
              <a:rPr lang="ru-RU" dirty="0"/>
            </a:br>
            <a:endParaRPr lang="ru-RU" dirty="0"/>
          </a:p>
        </p:txBody>
      </p:sp>
      <p:sp>
        <p:nvSpPr>
          <p:cNvPr id="3" name="Объект 2"/>
          <p:cNvSpPr>
            <a:spLocks noGrp="1"/>
          </p:cNvSpPr>
          <p:nvPr>
            <p:ph idx="1"/>
          </p:nvPr>
        </p:nvSpPr>
        <p:spPr>
          <a:xfrm>
            <a:off x="107504" y="1600200"/>
            <a:ext cx="8579296" cy="5141168"/>
          </a:xfrm>
        </p:spPr>
        <p:txBody>
          <a:bodyPr>
            <a:normAutofit lnSpcReduction="10000"/>
          </a:bodyPr>
          <a:lstStyle/>
          <a:p>
            <a:r>
              <a:rPr lang="ru-RU" sz="1600" b="1" dirty="0"/>
              <a:t>Фактор ученика и система действий</a:t>
            </a:r>
            <a:endParaRPr lang="ru-RU" sz="1600" dirty="0"/>
          </a:p>
          <a:p>
            <a:pPr marL="457200" lvl="1" indent="0">
              <a:buNone/>
            </a:pPr>
            <a:r>
              <a:rPr lang="ru-RU" sz="1600" b="1" i="1" dirty="0"/>
              <a:t>Домашнее окружение</a:t>
            </a:r>
            <a:r>
              <a:rPr lang="ru-RU" sz="1600" dirty="0"/>
              <a:t>, которое требует:</a:t>
            </a:r>
          </a:p>
          <a:p>
            <a:pPr lvl="0"/>
            <a:r>
              <a:rPr lang="ru-RU" sz="1600" dirty="0"/>
              <a:t>обеспечить тренинг и поддержку родителей, чтобы укрепить их взаимодействие с детьми в школьных вопросах , их умение  помогать детям в   учебе и  трезво соотносить свои ожидания в отношении детей со степенью эффективности своего родительского стиля.</a:t>
            </a:r>
          </a:p>
          <a:p>
            <a:pPr lvl="0"/>
            <a:r>
              <a:rPr lang="ru-RU" sz="1600" b="1" i="1" dirty="0"/>
              <a:t>Способность к обучению и базовые дошкольные знания</a:t>
            </a:r>
            <a:r>
              <a:rPr lang="ru-RU" sz="1600" i="1" dirty="0"/>
              <a:t>,</a:t>
            </a:r>
            <a:r>
              <a:rPr lang="ru-RU" sz="1600" dirty="0"/>
              <a:t> которые требуют:  </a:t>
            </a:r>
          </a:p>
          <a:p>
            <a:pPr lvl="0"/>
            <a:r>
              <a:rPr lang="ru-RU" sz="1600" dirty="0"/>
              <a:t>вовлекать детей в программы, которые непосредственно повышают объём и качество их жизненного опыта;</a:t>
            </a:r>
          </a:p>
          <a:p>
            <a:pPr lvl="0"/>
            <a:r>
              <a:rPr lang="ru-RU" sz="1600" dirty="0"/>
              <a:t>вовлекать детей в программы развития чтения и поддержки речевого развития</a:t>
            </a:r>
          </a:p>
          <a:p>
            <a:pPr lvl="0"/>
            <a:r>
              <a:rPr lang="ru-RU" sz="1600" dirty="0"/>
              <a:t>обучать детей словам и выражениям, которые важны для освоения того или иного предметного содержания.</a:t>
            </a:r>
          </a:p>
          <a:p>
            <a:pPr marL="457200" lvl="1" indent="0">
              <a:buNone/>
            </a:pPr>
            <a:r>
              <a:rPr lang="ru-RU" sz="1600" b="1" i="1" dirty="0"/>
              <a:t>Мотивация учеников</a:t>
            </a:r>
            <a:r>
              <a:rPr lang="ru-RU" sz="1600" dirty="0"/>
              <a:t>, которая требует:</a:t>
            </a:r>
          </a:p>
          <a:p>
            <a:pPr lvl="0"/>
            <a:r>
              <a:rPr lang="ru-RU" sz="1600" dirty="0"/>
              <a:t> обеспечивать детям обратную связь относительно приобретённых знаний;</a:t>
            </a:r>
          </a:p>
          <a:p>
            <a:pPr lvl="0"/>
            <a:r>
              <a:rPr lang="ru-RU" sz="1600" dirty="0"/>
              <a:t> давать детям задания и работу, которые являются увлекательными по своей природе;</a:t>
            </a:r>
          </a:p>
          <a:p>
            <a:pPr lvl="0"/>
            <a:r>
              <a:rPr lang="ru-RU" sz="1600" dirty="0"/>
              <a:t>предоставлять детям возможность создавать и осуществлять долговременные проекты, которые они сами придумали;</a:t>
            </a:r>
          </a:p>
          <a:p>
            <a:pPr lvl="0"/>
            <a:r>
              <a:rPr lang="ru-RU" sz="1600" dirty="0"/>
              <a:t>рассказывать детям о динамике мотивации и о том, как она влияет на их действия.</a:t>
            </a:r>
          </a:p>
          <a:p>
            <a:pPr marL="0" indent="0">
              <a:buNone/>
            </a:pPr>
            <a:r>
              <a:rPr lang="ru-RU" dirty="0"/>
              <a:t> </a:t>
            </a:r>
          </a:p>
          <a:p>
            <a:endParaRPr lang="ru-RU" dirty="0"/>
          </a:p>
        </p:txBody>
      </p:sp>
    </p:spTree>
    <p:extLst>
      <p:ext uri="{BB962C8B-B14F-4D97-AF65-F5344CB8AC3E}">
        <p14:creationId xmlns:p14="http://schemas.microsoft.com/office/powerpoint/2010/main" val="35147056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517"/>
            <a:ext cx="8229600" cy="1143000"/>
          </a:xfrm>
        </p:spPr>
        <p:txBody>
          <a:bodyPr/>
          <a:lstStyle/>
          <a:p>
            <a:r>
              <a:rPr lang="ru-RU" sz="2800" b="1" dirty="0" smtClean="0"/>
              <a:t>Качества </a:t>
            </a:r>
            <a:r>
              <a:rPr lang="ru-RU" sz="2800" b="1" dirty="0"/>
              <a:t>руководства, которые существенно влияют на  учебные достижениями школьников</a:t>
            </a:r>
          </a:p>
        </p:txBody>
      </p:sp>
      <p:sp>
        <p:nvSpPr>
          <p:cNvPr id="3" name="Объект 2"/>
          <p:cNvSpPr>
            <a:spLocks noGrp="1"/>
          </p:cNvSpPr>
          <p:nvPr>
            <p:ph idx="1"/>
          </p:nvPr>
        </p:nvSpPr>
        <p:spPr>
          <a:xfrm>
            <a:off x="0" y="980728"/>
            <a:ext cx="9252520" cy="5145436"/>
          </a:xfrm>
        </p:spPr>
        <p:txBody>
          <a:bodyPr>
            <a:normAutofit fontScale="92500"/>
          </a:bodyPr>
          <a:lstStyle/>
          <a:p>
            <a:endParaRPr lang="ru-RU" sz="1200" dirty="0"/>
          </a:p>
          <a:p>
            <a:r>
              <a:rPr lang="ru-RU" sz="1100" dirty="0" smtClean="0"/>
              <a:t>Это </a:t>
            </a:r>
            <a:r>
              <a:rPr lang="ru-RU" sz="1100" dirty="0"/>
              <a:t>следующие компоненты:</a:t>
            </a:r>
          </a:p>
          <a:p>
            <a:r>
              <a:rPr lang="ru-RU" sz="1100" b="1" i="1" dirty="0"/>
              <a:t>культура – </a:t>
            </a:r>
            <a:r>
              <a:rPr lang="ru-RU" sz="1100" i="1" dirty="0"/>
              <a:t>в какой степени директор поддерживает общие надежды и кооперацию;</a:t>
            </a:r>
            <a:endParaRPr lang="ru-RU" sz="1100" dirty="0"/>
          </a:p>
          <a:p>
            <a:r>
              <a:rPr lang="ru-RU" sz="1100" b="1" i="1" dirty="0"/>
              <a:t>порядок </a:t>
            </a:r>
            <a:r>
              <a:rPr lang="ru-RU" sz="1100" i="1" dirty="0"/>
              <a:t>– в какой степени директор  устанавливает общие правила действия и традиции;</a:t>
            </a:r>
            <a:endParaRPr lang="ru-RU" sz="1100" dirty="0"/>
          </a:p>
          <a:p>
            <a:r>
              <a:rPr lang="ru-RU" sz="1100" b="1" i="1" dirty="0"/>
              <a:t>дисциплина </a:t>
            </a:r>
            <a:r>
              <a:rPr lang="ru-RU" sz="1100" i="1" dirty="0"/>
              <a:t>– в какой степени директор защищает учителей от всего, что может отнимать у них время и отвлекать от работы;</a:t>
            </a:r>
            <a:endParaRPr lang="ru-RU" sz="1100" dirty="0"/>
          </a:p>
          <a:p>
            <a:r>
              <a:rPr lang="ru-RU" sz="1100" b="1" i="1" dirty="0"/>
              <a:t>ресурсы </a:t>
            </a:r>
            <a:r>
              <a:rPr lang="ru-RU" sz="1100" i="1" dirty="0"/>
              <a:t>– в какой степени директор обеспечивает учителей материалами и возможностями профессионального развития, необходимыми для успешной работы;</a:t>
            </a:r>
            <a:endParaRPr lang="ru-RU" sz="1100" dirty="0"/>
          </a:p>
          <a:p>
            <a:r>
              <a:rPr lang="ru-RU" sz="1100" b="1" i="1" dirty="0"/>
              <a:t>программы, преподавание, оценивание </a:t>
            </a:r>
            <a:r>
              <a:rPr lang="ru-RU" sz="1100" i="1" dirty="0"/>
              <a:t>– в какой степени директор непосредственно включён в разработку и реализацию программ, преподавание и оценивание;</a:t>
            </a:r>
            <a:endParaRPr lang="ru-RU" sz="1100" dirty="0"/>
          </a:p>
          <a:p>
            <a:r>
              <a:rPr lang="ru-RU" sz="1100" b="1" i="1" dirty="0"/>
              <a:t>фокусировка </a:t>
            </a:r>
            <a:r>
              <a:rPr lang="ru-RU" sz="1100" i="1" dirty="0"/>
              <a:t>– в какой степени директор ставит ясные цели и удерживает их в поле внимания всей школы;</a:t>
            </a:r>
            <a:endParaRPr lang="ru-RU" sz="1100" dirty="0"/>
          </a:p>
          <a:p>
            <a:r>
              <a:rPr lang="ru-RU" sz="1100" b="1" i="1" dirty="0"/>
              <a:t>знание программ, преподавания, оценивания </a:t>
            </a:r>
            <a:r>
              <a:rPr lang="ru-RU" sz="1100" i="1" dirty="0"/>
              <a:t>-  в какой степени директор обладает информацией и пониманием школьной практики в данных областях;</a:t>
            </a:r>
            <a:endParaRPr lang="ru-RU" sz="1100" dirty="0"/>
          </a:p>
          <a:p>
            <a:r>
              <a:rPr lang="ru-RU" sz="1100" b="1" i="1" dirty="0"/>
              <a:t>доступность </a:t>
            </a:r>
            <a:r>
              <a:rPr lang="ru-RU" sz="1100" i="1" dirty="0"/>
              <a:t>– в какой степени директор имеет качественный контакт и как он взаимодействует с учителями и учениками;</a:t>
            </a:r>
            <a:endParaRPr lang="ru-RU" sz="1100" dirty="0"/>
          </a:p>
          <a:p>
            <a:r>
              <a:rPr lang="ru-RU" sz="1100" b="1" i="1" dirty="0"/>
              <a:t> поощрение контингента </a:t>
            </a:r>
            <a:r>
              <a:rPr lang="ru-RU" sz="1100" i="1" dirty="0"/>
              <a:t>– в какой степени директор осознаёт и поощряет индивидуальный вклад сотрудник;</a:t>
            </a:r>
            <a:endParaRPr lang="ru-RU" sz="1100" dirty="0"/>
          </a:p>
          <a:p>
            <a:r>
              <a:rPr lang="ru-RU" sz="1100" b="1" i="1" dirty="0"/>
              <a:t>защита </a:t>
            </a:r>
            <a:r>
              <a:rPr lang="ru-RU" sz="1100" i="1" dirty="0"/>
              <a:t>– в какой степени директор выступает в качестве адвоката и </a:t>
            </a:r>
            <a:r>
              <a:rPr lang="ru-RU" sz="1100" dirty="0"/>
              <a:t> </a:t>
            </a:r>
            <a:r>
              <a:rPr lang="ru-RU" sz="1100" i="1" dirty="0"/>
              <a:t>выразителя интересов школы;</a:t>
            </a:r>
            <a:endParaRPr lang="ru-RU" sz="1100" dirty="0"/>
          </a:p>
          <a:p>
            <a:r>
              <a:rPr lang="ru-RU" sz="1100" b="1" i="1" dirty="0"/>
              <a:t>поступление </a:t>
            </a:r>
            <a:r>
              <a:rPr lang="ru-RU" sz="1100" i="1" dirty="0"/>
              <a:t>– в какой степени директор привлекает учителей к разработке и реализации важных решений и стратегий;</a:t>
            </a:r>
            <a:endParaRPr lang="ru-RU" sz="1100" dirty="0"/>
          </a:p>
          <a:p>
            <a:r>
              <a:rPr lang="ru-RU" sz="1100" b="1" i="1" dirty="0"/>
              <a:t>подтверждение </a:t>
            </a:r>
            <a:r>
              <a:rPr lang="ru-RU" sz="1100" i="1" dirty="0"/>
              <a:t>– в какой степени директор понимает и отмечает школьный вклад и осведомлён о неудачах;</a:t>
            </a:r>
            <a:endParaRPr lang="ru-RU" sz="1100" dirty="0"/>
          </a:p>
          <a:p>
            <a:r>
              <a:rPr lang="ru-RU" sz="1100" b="1" i="1" dirty="0"/>
              <a:t>отношения </a:t>
            </a:r>
            <a:r>
              <a:rPr lang="ru-RU" sz="1100" i="1" dirty="0"/>
              <a:t>– в какой степени директор демонстрирует понимание персональных проблем педагогов и сотрудников;</a:t>
            </a:r>
            <a:endParaRPr lang="ru-RU" sz="1100" dirty="0"/>
          </a:p>
          <a:p>
            <a:r>
              <a:rPr lang="ru-RU" sz="1100" b="1" i="1" dirty="0"/>
              <a:t>проведение изменений </a:t>
            </a:r>
            <a:r>
              <a:rPr lang="ru-RU" sz="1100" i="1" dirty="0"/>
              <a:t> - в какой степени директор проявляет волю к изменениям статуса-</a:t>
            </a:r>
            <a:r>
              <a:rPr lang="ru-RU" sz="1100" i="1" dirty="0" err="1"/>
              <a:t>кво</a:t>
            </a:r>
            <a:r>
              <a:rPr lang="ru-RU" sz="1100" i="1" dirty="0"/>
              <a:t>;</a:t>
            </a:r>
            <a:endParaRPr lang="ru-RU" sz="1100" dirty="0"/>
          </a:p>
          <a:p>
            <a:r>
              <a:rPr lang="ru-RU" sz="1100" b="1" i="1" dirty="0"/>
              <a:t>оптимизация </a:t>
            </a:r>
            <a:r>
              <a:rPr lang="ru-RU" sz="1100" i="1" dirty="0"/>
              <a:t>– в какой степени директор инспирирует и проводит новые вызывающие инновации; </a:t>
            </a:r>
            <a:endParaRPr lang="ru-RU" sz="1100" dirty="0"/>
          </a:p>
          <a:p>
            <a:r>
              <a:rPr lang="ru-RU" sz="1100" b="1" i="1" dirty="0"/>
              <a:t>идеалы/ надежды </a:t>
            </a:r>
            <a:r>
              <a:rPr lang="ru-RU" sz="1100" i="1" dirty="0"/>
              <a:t>– в какой степени директор действует, исходя из чётких идеалов относительно школы и обучения;</a:t>
            </a:r>
            <a:endParaRPr lang="ru-RU" sz="1100" dirty="0"/>
          </a:p>
          <a:p>
            <a:r>
              <a:rPr lang="ru-RU" sz="1100" b="1" i="1" dirty="0"/>
              <a:t>мониторинг/ </a:t>
            </a:r>
            <a:r>
              <a:rPr lang="ru-RU" sz="1100" b="1" i="1" dirty="0" err="1"/>
              <a:t>эвалюация</a:t>
            </a:r>
            <a:r>
              <a:rPr lang="ru-RU" sz="1100" b="1" i="1" dirty="0"/>
              <a:t> </a:t>
            </a:r>
            <a:r>
              <a:rPr lang="ru-RU" sz="1100" i="1" dirty="0"/>
              <a:t>– в какой степени директор осуществляет мониторинг эффективности деятельности школы и её влияния на достижения учеников;</a:t>
            </a:r>
            <a:endParaRPr lang="ru-RU" sz="1100" dirty="0"/>
          </a:p>
          <a:p>
            <a:r>
              <a:rPr lang="ru-RU" sz="1100" b="1" i="1" dirty="0"/>
              <a:t>подвижность </a:t>
            </a:r>
            <a:r>
              <a:rPr lang="ru-RU" sz="1100" i="1" dirty="0"/>
              <a:t>– в какой степени директор адаптирует своё руководство к требованиям текущего момента и приспосабливается к возражениям;</a:t>
            </a:r>
            <a:endParaRPr lang="ru-RU" sz="1100" dirty="0"/>
          </a:p>
          <a:p>
            <a:r>
              <a:rPr lang="ru-RU" sz="1100" b="1" i="1" dirty="0"/>
              <a:t>понимание ситуации </a:t>
            </a:r>
            <a:r>
              <a:rPr lang="ru-RU" sz="1100" i="1" dirty="0"/>
              <a:t>– в какой степени директор осознает детали и обстоятельства школьной жизни и использует эту информацию для решения текущих и потенциальных проблем;</a:t>
            </a:r>
            <a:endParaRPr lang="ru-RU" sz="1100" dirty="0"/>
          </a:p>
          <a:p>
            <a:r>
              <a:rPr lang="ru-RU" sz="1100" b="1" i="1" dirty="0"/>
              <a:t>интеллектуальное стимулирование </a:t>
            </a:r>
            <a:r>
              <a:rPr lang="ru-RU" sz="1100" i="1" dirty="0"/>
              <a:t>– в какой степени директор заинтересован </a:t>
            </a:r>
            <a:r>
              <a:rPr lang="ru-RU" sz="1100" dirty="0"/>
              <a:t>в том</a:t>
            </a:r>
            <a:r>
              <a:rPr lang="ru-RU" sz="1100" i="1" dirty="0"/>
              <a:t>, чтобы сотрудники и персонал были  в курсе современной педагогической теории и практики</a:t>
            </a:r>
            <a:r>
              <a:rPr lang="ru-RU" sz="1100" dirty="0"/>
              <a:t>,</a:t>
            </a:r>
            <a:r>
              <a:rPr lang="ru-RU" sz="1100" i="1" dirty="0"/>
              <a:t> и делает ли он</a:t>
            </a:r>
            <a:r>
              <a:rPr lang="ru-RU" sz="1100" dirty="0"/>
              <a:t> </a:t>
            </a:r>
            <a:r>
              <a:rPr lang="ru-RU" sz="1100" i="1" dirty="0"/>
              <a:t>обсуждение этих вопросов обязательным элементом школьной культуры.</a:t>
            </a:r>
            <a:endParaRPr lang="ru-RU" sz="1100" dirty="0"/>
          </a:p>
          <a:p>
            <a:endParaRPr lang="ru-RU" dirty="0"/>
          </a:p>
        </p:txBody>
      </p:sp>
    </p:spTree>
    <p:extLst>
      <p:ext uri="{BB962C8B-B14F-4D97-AF65-F5344CB8AC3E}">
        <p14:creationId xmlns:p14="http://schemas.microsoft.com/office/powerpoint/2010/main" val="1159151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01156" cy="1143000"/>
          </a:xfrm>
        </p:spPr>
        <p:txBody>
          <a:bodyPr/>
          <a:lstStyle/>
          <a:p>
            <a:r>
              <a:rPr lang="ru-RU" dirty="0"/>
              <a:t> </a:t>
            </a:r>
            <a:r>
              <a:rPr lang="ru-RU" sz="3600" b="1" dirty="0" smtClean="0">
                <a:solidFill>
                  <a:schemeClr val="bg2">
                    <a:lumMod val="10000"/>
                  </a:schemeClr>
                </a:solidFill>
              </a:rPr>
              <a:t>Творческих Вам успехов, дорогие учителя!</a:t>
            </a:r>
            <a:endParaRPr lang="ru-RU" sz="3600" b="1" dirty="0">
              <a:solidFill>
                <a:schemeClr val="bg2">
                  <a:lumMod val="10000"/>
                </a:schemeClr>
              </a:solidFill>
            </a:endParaRPr>
          </a:p>
        </p:txBody>
      </p:sp>
      <p:pic>
        <p:nvPicPr>
          <p:cNvPr id="1029" name="Picture 5" descr="C:\Users\Kanaliy\Desktop\билеты\ФСП\i.jpg"/>
          <p:cNvPicPr>
            <a:picLocks noGrp="1" noChangeAspect="1" noChangeArrowheads="1"/>
          </p:cNvPicPr>
          <p:nvPr>
            <p:ph idx="1"/>
          </p:nvPr>
        </p:nvPicPr>
        <p:blipFill>
          <a:blip r:embed="rId2"/>
          <a:stretch>
            <a:fillRect/>
          </a:stretch>
        </p:blipFill>
        <p:spPr bwMode="auto">
          <a:xfrm>
            <a:off x="3576637" y="2905919"/>
            <a:ext cx="1990725" cy="1914525"/>
          </a:xfrm>
          <a:prstGeom prst="rect">
            <a:avLst/>
          </a:prstGeom>
          <a:noFill/>
        </p:spPr>
      </p:pic>
    </p:spTree>
    <p:extLst>
      <p:ext uri="{BB962C8B-B14F-4D97-AF65-F5344CB8AC3E}">
        <p14:creationId xmlns:p14="http://schemas.microsoft.com/office/powerpoint/2010/main" val="1520703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t>Структура </a:t>
            </a:r>
            <a:r>
              <a:rPr lang="ru-RU" sz="3600" dirty="0"/>
              <a:t>общего образования Костромской области</a:t>
            </a:r>
          </a:p>
        </p:txBody>
      </p:sp>
      <p:sp>
        <p:nvSpPr>
          <p:cNvPr id="3" name="Содержимое 2"/>
          <p:cNvSpPr>
            <a:spLocks noGrp="1"/>
          </p:cNvSpPr>
          <p:nvPr>
            <p:ph idx="1"/>
          </p:nvPr>
        </p:nvSpPr>
        <p:spPr>
          <a:xfrm>
            <a:off x="251520" y="1417638"/>
            <a:ext cx="8435280" cy="5251722"/>
          </a:xfrm>
        </p:spPr>
        <p:txBody>
          <a:bodyPr/>
          <a:lstStyle/>
          <a:p>
            <a:r>
              <a:rPr lang="ru-RU" sz="2800" dirty="0"/>
              <a:t>Актуальность задачи определяется особенностями структуры общего образования Костромской области: </a:t>
            </a:r>
            <a:endParaRPr lang="ru-RU" sz="2800" dirty="0" smtClean="0"/>
          </a:p>
          <a:p>
            <a:r>
              <a:rPr lang="ru-RU" sz="2800" dirty="0" smtClean="0"/>
              <a:t>из </a:t>
            </a:r>
            <a:r>
              <a:rPr lang="ru-RU" sz="2800" dirty="0"/>
              <a:t>312 общеобразовательных организаций </a:t>
            </a:r>
            <a:endParaRPr lang="ru-RU" sz="2800" dirty="0" smtClean="0"/>
          </a:p>
          <a:p>
            <a:pPr>
              <a:buNone/>
            </a:pPr>
            <a:r>
              <a:rPr lang="ru-RU" sz="2800" dirty="0" smtClean="0"/>
              <a:t>     70</a:t>
            </a:r>
            <a:r>
              <a:rPr lang="ru-RU" sz="2800" dirty="0"/>
              <a:t>%– сельские школы. </a:t>
            </a:r>
            <a:endParaRPr lang="ru-RU" sz="2800" dirty="0" smtClean="0"/>
          </a:p>
          <a:p>
            <a:r>
              <a:rPr lang="ru-RU" sz="2800" dirty="0" smtClean="0"/>
              <a:t>В </a:t>
            </a:r>
            <a:r>
              <a:rPr lang="ru-RU" sz="2800" dirty="0"/>
              <a:t>числе сельских школ 33% – малокомплектные школы, в том числе 23 начальных школы с наполняемостью менее 10 человек, </a:t>
            </a:r>
            <a:endParaRPr lang="ru-RU" sz="2800" dirty="0" smtClean="0"/>
          </a:p>
          <a:p>
            <a:r>
              <a:rPr lang="ru-RU" sz="2800" dirty="0" smtClean="0"/>
              <a:t>51 </a:t>
            </a:r>
            <a:r>
              <a:rPr lang="ru-RU" sz="2800" dirty="0"/>
              <a:t>основных с наполняемостью менее 20 человек. По данным регионального мониторинга почти 40% школ работают в сложных социальных контекстах.</a:t>
            </a:r>
          </a:p>
          <a:p>
            <a:endParaRPr lang="ru-RU"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Нормативные документы по деятельности ФСП </a:t>
            </a:r>
            <a:endParaRPr lang="ru-RU" dirty="0"/>
          </a:p>
        </p:txBody>
      </p:sp>
      <p:sp>
        <p:nvSpPr>
          <p:cNvPr id="3" name="Содержимое 2"/>
          <p:cNvSpPr>
            <a:spLocks noGrp="1"/>
          </p:cNvSpPr>
          <p:nvPr>
            <p:ph idx="1"/>
          </p:nvPr>
        </p:nvSpPr>
        <p:spPr>
          <a:xfrm>
            <a:off x="0" y="1417638"/>
            <a:ext cx="9144000" cy="4708525"/>
          </a:xfrm>
        </p:spPr>
        <p:txBody>
          <a:bodyPr>
            <a:normAutofit fontScale="92500" lnSpcReduction="10000"/>
          </a:bodyPr>
          <a:lstStyle/>
          <a:p>
            <a:pPr lvl="0"/>
            <a:r>
              <a:rPr lang="ru-RU" sz="1400" dirty="0" smtClean="0"/>
              <a:t>Постановление </a:t>
            </a:r>
            <a:r>
              <a:rPr lang="ru-RU" sz="1400" dirty="0"/>
              <a:t>администрации Костромской области от 26 декабря 2013 г. № 584-а «Об утверждении государственной программы Костромской области «Развитие образования Костромской области на 2014 - 2020 годы» (с изменениями и дополнениями).</a:t>
            </a:r>
          </a:p>
          <a:p>
            <a:pPr lvl="0"/>
            <a:r>
              <a:rPr lang="ru-RU" sz="1400" dirty="0"/>
              <a:t>Распоряжение администрации Костромской области от 28 февраля 2013 г. № 42-ра «Об утверждении Плана мероприятий («дорожной карты») «Изменения в отраслях социальной сферы, направленные на повышение эффективности образования и науки» (с изменениями и дополнениями).</a:t>
            </a:r>
          </a:p>
          <a:p>
            <a:pPr lvl="0"/>
            <a:r>
              <a:rPr lang="ru-RU" sz="1400" dirty="0"/>
              <a:t>Распоряжение администрации Костромской области от 27.08.2013 года   №189-ра «Об утверждении Стратегии социально-экономического развития Костромской области на период до 2025 года».</a:t>
            </a:r>
          </a:p>
          <a:p>
            <a:pPr lvl="0"/>
            <a:r>
              <a:rPr lang="ru-RU" sz="1400" dirty="0"/>
              <a:t>Постановления администрации Костромской области от 26 декабря 2013 г. №569-а «Об утверждении государственной программы Костромской области «Социальная поддержка граждан Костромской области» на 2014 - 2020 годы».</a:t>
            </a:r>
          </a:p>
          <a:p>
            <a:pPr lvl="0"/>
            <a:r>
              <a:rPr lang="ru-RU" sz="1400" dirty="0"/>
              <a:t>Постановление Администрации Костромской области от 10.10.  2012 г. № 408-а «О Региональной стратегии действий в интересах детей Костромской области на 2012 - 2017 годы».</a:t>
            </a:r>
          </a:p>
          <a:p>
            <a:pPr lvl="0"/>
            <a:r>
              <a:rPr lang="ru-RU" sz="1400" dirty="0"/>
              <a:t>Приказ департамента образования и науки Костромской области от 25 октября 2013 года № 1873 «Об утверждении ведомственной целевой программы «Развитие системы общего и дополнительного образования детей Костромской области на 2014-2016 годы» (с изменениями и дополнениями).</a:t>
            </a:r>
          </a:p>
          <a:p>
            <a:pPr lvl="0"/>
            <a:r>
              <a:rPr lang="ru-RU" sz="1400" dirty="0"/>
              <a:t>Приказ департамента образования и науки Костромской области от 15.12.2015 г. № 2497 «Об утверждении Стратегии интеграции образовательных организаций Костромской области».</a:t>
            </a:r>
          </a:p>
          <a:p>
            <a:pPr lvl="0"/>
            <a:r>
              <a:rPr lang="ru-RU" sz="1400" dirty="0"/>
              <a:t>Приказ департамента образования и науки Костромской области от 17 мая 2016 г.  № 986 «О региональном плане мероприятий (дорожная карта), направленных на повышение качества услуг в сфере образования на территории Костромской области».</a:t>
            </a:r>
          </a:p>
          <a:p>
            <a:pPr lvl="0"/>
            <a:r>
              <a:rPr lang="ru-RU" sz="1400" dirty="0"/>
              <a:t>Приказ департамента образования и науки Костромской области 22.08. 2016 г. № 1406/1 «О реализации регионального проекта «Областная многопредметная школа для учителей общеобразовательных организаций».</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1143000"/>
          </a:xfrm>
        </p:spPr>
        <p:txBody>
          <a:bodyPr/>
          <a:lstStyle/>
          <a:p>
            <a:r>
              <a:rPr lang="ru-RU" dirty="0" smtClean="0"/>
              <a:t> </a:t>
            </a:r>
            <a:r>
              <a:rPr lang="ru-RU" sz="3600" b="1" dirty="0" smtClean="0"/>
              <a:t>Что такое сложные социальные условия ?</a:t>
            </a:r>
            <a:endParaRPr lang="ru-RU" sz="3600" b="1" dirty="0"/>
          </a:p>
        </p:txBody>
      </p:sp>
      <p:sp>
        <p:nvSpPr>
          <p:cNvPr id="3" name="Объект 2"/>
          <p:cNvSpPr>
            <a:spLocks noGrp="1"/>
          </p:cNvSpPr>
          <p:nvPr>
            <p:ph idx="1"/>
          </p:nvPr>
        </p:nvSpPr>
        <p:spPr>
          <a:xfrm>
            <a:off x="0" y="1600200"/>
            <a:ext cx="9144000" cy="4525963"/>
          </a:xfrm>
        </p:spPr>
        <p:txBody>
          <a:bodyPr>
            <a:normAutofit lnSpcReduction="10000"/>
          </a:bodyPr>
          <a:lstStyle/>
          <a:p>
            <a:r>
              <a:rPr lang="ru-RU" sz="1800" b="1" dirty="0"/>
              <a:t>Сложные социальные условия </a:t>
            </a:r>
            <a:r>
              <a:rPr lang="ru-RU" sz="1800" dirty="0"/>
              <a:t>– это неблагоприятные условия функционирования образовательных учреждений, которые вызваны следующими социальными причинами: контингент обучающихся, родители обучающихся, семьи обучающихся.</a:t>
            </a:r>
          </a:p>
          <a:p>
            <a:r>
              <a:rPr lang="ru-RU" sz="1800" b="1" dirty="0"/>
              <a:t>Критерии отнесения школ к категории функционирующих в неблагоприятных социальных условиях</a:t>
            </a:r>
            <a:r>
              <a:rPr lang="ru-RU" sz="1800" dirty="0"/>
              <a:t>, с различными социальными статусами и затратами ресурсов:</a:t>
            </a:r>
          </a:p>
          <a:p>
            <a:pPr lvl="0"/>
            <a:r>
              <a:rPr lang="ru-RU" sz="1800" b="1" dirty="0"/>
              <a:t>уровень социального и экономического благополучия школы</a:t>
            </a:r>
            <a:r>
              <a:rPr lang="ru-RU" sz="1800" dirty="0"/>
              <a:t>, определённый на основании таких показателей, как образовательный уровень родителей, миграционный и языковой статус учащихся, доля детей с </a:t>
            </a:r>
            <a:r>
              <a:rPr lang="ru-RU" sz="1800" dirty="0" err="1"/>
              <a:t>девиантным</a:t>
            </a:r>
            <a:r>
              <a:rPr lang="ru-RU" sz="1800" dirty="0"/>
              <a:t> поведением, доля учащихся с низкими и высокими достижениями; </a:t>
            </a:r>
          </a:p>
          <a:p>
            <a:pPr lvl="0"/>
            <a:r>
              <a:rPr lang="ru-RU" sz="1800" b="1" dirty="0"/>
              <a:t>показатели кадрового обеспечения школы</a:t>
            </a:r>
            <a:r>
              <a:rPr lang="ru-RU" sz="1800" dirty="0"/>
              <a:t>, включая уровень квалификации педагогических кадров и наличие штата специалистов психологов, дефектологов и лечебных педагогов, социальных педагогов; </a:t>
            </a:r>
          </a:p>
          <a:p>
            <a:pPr lvl="0"/>
            <a:r>
              <a:rPr lang="ru-RU" sz="1800" b="1" dirty="0"/>
              <a:t>показатели материально-технических и финансовых ресурсов школы</a:t>
            </a:r>
            <a:r>
              <a:rPr lang="ru-RU" sz="1800" dirty="0"/>
              <a:t>. </a:t>
            </a:r>
          </a:p>
          <a:p>
            <a:r>
              <a:rPr lang="ru-RU" sz="1800" b="1" dirty="0"/>
              <a:t>Сложный социальный контекст </a:t>
            </a:r>
            <a:r>
              <a:rPr lang="ru-RU" sz="1800" dirty="0"/>
              <a:t>- это те условия или те обстоятельства, которые влияют на то, что школа показывает низкое качество знаний (специфический контингент учащихся,  низкий социально-экономический потенциал их семей и др.)</a:t>
            </a:r>
          </a:p>
          <a:p>
            <a:endParaRPr lang="ru-RU" dirty="0"/>
          </a:p>
        </p:txBody>
      </p:sp>
    </p:spTree>
    <p:extLst>
      <p:ext uri="{BB962C8B-B14F-4D97-AF65-F5344CB8AC3E}">
        <p14:creationId xmlns:p14="http://schemas.microsoft.com/office/powerpoint/2010/main" val="126531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a:t>Критерии и показатели школ, функционирующих в неблагоприятных социальных условиях:</a:t>
            </a:r>
            <a:br>
              <a:rPr lang="ru-RU" sz="2800" b="1" dirty="0"/>
            </a:br>
            <a:endParaRPr lang="ru-RU" sz="2800" b="1" dirty="0"/>
          </a:p>
        </p:txBody>
      </p:sp>
      <p:sp>
        <p:nvSpPr>
          <p:cNvPr id="3" name="Объект 2"/>
          <p:cNvSpPr>
            <a:spLocks noGrp="1"/>
          </p:cNvSpPr>
          <p:nvPr>
            <p:ph idx="1"/>
          </p:nvPr>
        </p:nvSpPr>
        <p:spPr>
          <a:xfrm>
            <a:off x="-36512" y="1417638"/>
            <a:ext cx="9289032" cy="4708525"/>
          </a:xfrm>
        </p:spPr>
        <p:txBody>
          <a:bodyPr>
            <a:normAutofit lnSpcReduction="10000"/>
          </a:bodyPr>
          <a:lstStyle/>
          <a:p>
            <a:pPr lvl="0"/>
            <a:r>
              <a:rPr lang="ru-RU" sz="1800" dirty="0" smtClean="0"/>
              <a:t>Количество </a:t>
            </a:r>
            <a:r>
              <a:rPr lang="ru-RU" sz="1800" dirty="0"/>
              <a:t>учащихся, чей родной язык отличается от языка (языков) обучения</a:t>
            </a:r>
          </a:p>
          <a:p>
            <a:pPr lvl="0"/>
            <a:r>
              <a:rPr lang="ru-RU" sz="1800" dirty="0"/>
              <a:t>Количество учащихся с ограниченными возможностями здоровья (с хроническими заболеваниями, инвалиды по соматическим заболеваниям, с ОВЗ: 8 категорий</a:t>
            </a:r>
          </a:p>
          <a:p>
            <a:pPr lvl="0"/>
            <a:r>
              <a:rPr lang="ru-RU" sz="1800" dirty="0"/>
              <a:t>Количество учащихся, у которых наблюдаются проблемы с поведением (состоящих на </a:t>
            </a:r>
            <a:r>
              <a:rPr lang="ru-RU" sz="1800" dirty="0" err="1"/>
              <a:t>внутришкольном</a:t>
            </a:r>
            <a:r>
              <a:rPr lang="ru-RU" sz="1800" dirty="0"/>
              <a:t> учете, состоящих на учете в ОПДН)</a:t>
            </a:r>
          </a:p>
          <a:p>
            <a:pPr lvl="0"/>
            <a:r>
              <a:rPr lang="ru-RU" sz="1800" dirty="0"/>
              <a:t>Количество учащихся, живущих в неблагоприятных социальных условиях (из малообеспеченных семей, из не полных семей, находящихся на опеке, из неблагополучных семей, проживающих в интернате, в приюте)</a:t>
            </a:r>
          </a:p>
          <a:p>
            <a:pPr lvl="0"/>
            <a:r>
              <a:rPr lang="ru-RU" sz="1800" dirty="0"/>
              <a:t>Количество учащихся с низкой академической успеваемостью (текущие неудовлетворительные оценки, низкие баллы по результатам муниципальных, региональных, федеральных проверочных, итоговых и выпускных работ по 1 и более предметам)</a:t>
            </a:r>
          </a:p>
          <a:p>
            <a:pPr lvl="0"/>
            <a:r>
              <a:rPr lang="ru-RU" sz="1800" dirty="0"/>
              <a:t>Количество учащихся с высоким уровнем образовательных способностей и потребностей (высокая академическая успеваемость, обучение по индивидуальным дополнительным образовательным программам, результативное участие в олимпиадах и конкурсах)</a:t>
            </a:r>
          </a:p>
          <a:p>
            <a:endParaRPr lang="ru-RU" sz="1800" dirty="0"/>
          </a:p>
        </p:txBody>
      </p:sp>
    </p:spTree>
    <p:extLst>
      <p:ext uri="{BB962C8B-B14F-4D97-AF65-F5344CB8AC3E}">
        <p14:creationId xmlns:p14="http://schemas.microsoft.com/office/powerpoint/2010/main" val="2850155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fontScale="90000"/>
          </a:bodyPr>
          <a:lstStyle/>
          <a:p>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dirty="0" smtClean="0"/>
              <a:t/>
            </a:r>
            <a:br>
              <a:rPr lang="ru-RU" dirty="0" smtClean="0"/>
            </a:br>
            <a:r>
              <a:rPr lang="ru-RU" dirty="0" smtClean="0"/>
              <a:t> </a:t>
            </a:r>
            <a:br>
              <a:rPr lang="ru-RU" dirty="0" smtClean="0"/>
            </a:br>
            <a:r>
              <a:rPr lang="ru-RU" dirty="0" smtClean="0"/>
              <a:t> </a:t>
            </a:r>
            <a:br>
              <a:rPr lang="ru-RU" dirty="0" smtClean="0"/>
            </a:br>
            <a:endParaRPr lang="ru-RU" dirty="0"/>
          </a:p>
        </p:txBody>
      </p:sp>
      <p:sp>
        <p:nvSpPr>
          <p:cNvPr id="3" name="Содержимое 2"/>
          <p:cNvSpPr>
            <a:spLocks noGrp="1"/>
          </p:cNvSpPr>
          <p:nvPr>
            <p:ph idx="1"/>
          </p:nvPr>
        </p:nvSpPr>
        <p:spPr>
          <a:xfrm>
            <a:off x="0" y="1600200"/>
            <a:ext cx="9144000" cy="5043510"/>
          </a:xfrm>
        </p:spPr>
        <p:txBody>
          <a:bodyPr/>
          <a:lstStyle/>
          <a:p>
            <a:r>
              <a:rPr lang="ru-RU" sz="1800" dirty="0" smtClean="0"/>
              <a:t>Для идентификации группы школ с низкими результатами обучения и школ, функционирующих в сложных социальных условиях было проведено социологической исследование, в котором приняли участие 294 – 100% муниципальных общеобразовательных организаций (116 – полнокомплектных, 178 - малокомплектных) из 30 муниципальных образований. Учтена информация о 64525 обучающихся (58974 – из полнокомплектных школ, 5551 – из малокомплектных школ). По результатам анкетирования к группе «сложный контингент» отнесено 16784 обучающихся – 26,0 %. В том числе, в полнокомплектных общеобразовательных организациях – 15214 обучающихся – 25,8 %, в малочисленных и малокомплектных – 1570 – 28,3 %. </a:t>
            </a:r>
          </a:p>
          <a:p>
            <a:r>
              <a:rPr lang="ru-RU" sz="1800" dirty="0" smtClean="0"/>
              <a:t>Результаты исследования, анализ статистических показателей, в том числе, компонентов индекса «сложности контингента» по отдельным полнокомплектным и малокомплектным школам, их проявление в отдельных муниципалитетах, позволили сформировать список 32 общеобразовательных организаций – школ с низкими результатами обучения и школ, функционирующих в неблагоприятных социальных условиях из 15 муниципальных образований Костромской области и возможный вариант сетевого взаимодействия с образовательными организациями – лидерами.</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normAutofit fontScale="90000"/>
          </a:bodyPr>
          <a:lstStyle/>
          <a:p>
            <a:r>
              <a:rPr lang="ru-RU" sz="2800" b="1" dirty="0"/>
              <a:t>И</a:t>
            </a:r>
            <a:r>
              <a:rPr lang="ru-RU" sz="2800" b="1" dirty="0" smtClean="0"/>
              <a:t>сследование </a:t>
            </a:r>
            <a:r>
              <a:rPr lang="ru-RU" sz="2800" b="1" dirty="0"/>
              <a:t>муниципальных практик формирования систем учительского роста и поддержки школьных педагогических команд</a:t>
            </a:r>
          </a:p>
        </p:txBody>
      </p:sp>
      <p:sp>
        <p:nvSpPr>
          <p:cNvPr id="3" name="Объект 2"/>
          <p:cNvSpPr>
            <a:spLocks noGrp="1"/>
          </p:cNvSpPr>
          <p:nvPr>
            <p:ph idx="1"/>
          </p:nvPr>
        </p:nvSpPr>
        <p:spPr>
          <a:xfrm>
            <a:off x="0" y="1600200"/>
            <a:ext cx="9144000" cy="4525963"/>
          </a:xfrm>
        </p:spPr>
        <p:txBody>
          <a:bodyPr/>
          <a:lstStyle/>
          <a:p>
            <a:r>
              <a:rPr lang="ru-RU" sz="2000" b="1" dirty="0"/>
              <a:t>Цель исследования</a:t>
            </a:r>
            <a:r>
              <a:rPr lang="ru-RU" sz="2000" dirty="0"/>
              <a:t> муниципальных практик формирования систем учительского роста и поддержки школьных педагогических </a:t>
            </a:r>
            <a:r>
              <a:rPr lang="ru-RU" sz="2000" dirty="0" smtClean="0"/>
              <a:t>команд</a:t>
            </a:r>
          </a:p>
          <a:p>
            <a:r>
              <a:rPr lang="ru-RU" sz="2000" dirty="0" smtClean="0"/>
              <a:t> </a:t>
            </a:r>
            <a:r>
              <a:rPr lang="ru-RU" sz="2000" b="1" dirty="0" smtClean="0">
                <a:solidFill>
                  <a:srgbClr val="993300"/>
                </a:solidFill>
              </a:rPr>
              <a:t>изучение </a:t>
            </a:r>
            <a:r>
              <a:rPr lang="ru-RU" sz="2000" b="1" dirty="0">
                <a:solidFill>
                  <a:srgbClr val="993300"/>
                </a:solidFill>
              </a:rPr>
              <a:t>методических условий повышения качества образования в школах с низкими результатами обучения и школах, функционирующих в сложных социальных условиях</a:t>
            </a:r>
          </a:p>
          <a:p>
            <a:pPr lvl="0"/>
            <a:r>
              <a:rPr lang="ru-RU" sz="2000" dirty="0" smtClean="0"/>
              <a:t>Определение </a:t>
            </a:r>
            <a:r>
              <a:rPr lang="ru-RU" sz="2000" dirty="0"/>
              <a:t>и описание типовых моделей методической поддержки учительского роста.</a:t>
            </a:r>
          </a:p>
          <a:p>
            <a:pPr lvl="0"/>
            <a:r>
              <a:rPr lang="ru-RU" sz="2000" dirty="0"/>
              <a:t>Выделение передовых практик и перспективных тенденций методической поддержки.</a:t>
            </a:r>
          </a:p>
          <a:p>
            <a:pPr lvl="0"/>
            <a:r>
              <a:rPr lang="ru-RU" sz="2000" dirty="0"/>
              <a:t>Формулирование проблем формирования систем учительского роста и поддержки школьных педагогических команд</a:t>
            </a:r>
          </a:p>
          <a:p>
            <a:endParaRPr lang="ru-RU" dirty="0"/>
          </a:p>
        </p:txBody>
      </p:sp>
    </p:spTree>
    <p:extLst>
      <p:ext uri="{BB962C8B-B14F-4D97-AF65-F5344CB8AC3E}">
        <p14:creationId xmlns:p14="http://schemas.microsoft.com/office/powerpoint/2010/main" val="1935003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507288" cy="1301006"/>
          </a:xfrm>
        </p:spPr>
        <p:txBody>
          <a:bodyPr/>
          <a:lstStyle/>
          <a:p>
            <a:r>
              <a:rPr lang="ru-RU" sz="2000" b="1" dirty="0" smtClean="0"/>
              <a:t>Исследование </a:t>
            </a:r>
            <a:r>
              <a:rPr lang="ru-RU" sz="2000" b="1" dirty="0"/>
              <a:t>муниципальных практик формирования систем учительского роста и поддержки школьных педагогических </a:t>
            </a:r>
            <a:r>
              <a:rPr lang="ru-RU" sz="2000" b="1" dirty="0" smtClean="0"/>
              <a:t>команд</a:t>
            </a:r>
            <a:r>
              <a:rPr lang="ru-RU" sz="2000" dirty="0"/>
              <a:t/>
            </a:r>
            <a:br>
              <a:rPr lang="ru-RU" sz="2000" dirty="0"/>
            </a:br>
            <a:endParaRPr lang="ru-RU" sz="2000" dirty="0"/>
          </a:p>
        </p:txBody>
      </p:sp>
      <p:sp>
        <p:nvSpPr>
          <p:cNvPr id="3" name="Объект 2"/>
          <p:cNvSpPr>
            <a:spLocks noGrp="1"/>
          </p:cNvSpPr>
          <p:nvPr>
            <p:ph idx="1"/>
          </p:nvPr>
        </p:nvSpPr>
        <p:spPr>
          <a:xfrm>
            <a:off x="0" y="1196752"/>
            <a:ext cx="9144000" cy="5661248"/>
          </a:xfrm>
        </p:spPr>
        <p:txBody>
          <a:bodyPr/>
          <a:lstStyle/>
          <a:p>
            <a:pPr marL="0" indent="0">
              <a:buNone/>
            </a:pPr>
            <a:endParaRPr lang="ru-RU" sz="1200" dirty="0"/>
          </a:p>
          <a:p>
            <a:r>
              <a:rPr lang="ru-RU" sz="1600" dirty="0" smtClean="0"/>
              <a:t>Исследование </a:t>
            </a:r>
            <a:r>
              <a:rPr lang="ru-RU" sz="1600" dirty="0"/>
              <a:t>выполнено с 6 по 10 февраля 2017 года. В исследовании участвовали руководители 32 общеобразовательных организаций 15 муниципальных районов Костромской области.</a:t>
            </a:r>
          </a:p>
          <a:p>
            <a:r>
              <a:rPr lang="ru-RU" sz="1600" dirty="0"/>
              <a:t>Организации отличаются по образовательному и социальному контексту: уровню образования, видам реализуемых образовательных программ, численности педагогических работников и обучающихся, местоположению, социальным условиям и т.д.</a:t>
            </a:r>
          </a:p>
          <a:p>
            <a:r>
              <a:rPr lang="ru-RU" sz="1600" dirty="0"/>
              <a:t>26 (81,3%) организаций– средние общеобразовательные школы, 6 (18,7%) – основные; 20 (62,5%) - расположены в сельской местности, 12 (37,5%) – в городской местности; 11 (34%) школ являются малочисленными и малокомплектными (до 100 обучающихся).</a:t>
            </a:r>
          </a:p>
          <a:p>
            <a:r>
              <a:rPr lang="ru-RU" sz="1600" dirty="0"/>
              <a:t>Все организации (100%) реализуют адаптированные образовательные программы, в том числе, 27 школ (84,4%) программы для детей с задержкой психического развития, 22 (68,8%) – для детей с отсталостью умственного развития, 17 (53,1%) - с изменениями опорно-двигательного аппарата. 3 учреждения имеют в структуре интернат. 7 (21,9%) учреждении также реализуют образовательные программы дошкольного образования, 9 (28,1%) – дополнительные образовательные программы. </a:t>
            </a:r>
          </a:p>
          <a:p>
            <a:r>
              <a:rPr lang="ru-RU" sz="1600" dirty="0"/>
              <a:t>По материалам выполненного ранее </a:t>
            </a:r>
            <a:r>
              <a:rPr lang="ru-RU" sz="1600" dirty="0" err="1"/>
              <a:t>самообследования</a:t>
            </a:r>
            <a:r>
              <a:rPr lang="ru-RU" sz="1600" dirty="0"/>
              <a:t> «Дифференциация образовательной ситуации по социальному контексту», школы значительно отличаются в процентном отношении определяемых групп учащихся.  Группа «учащиеся с высоким уровнем образовательных способностей и потребностей» имеет долю от 7,3 до 43,7% в различных школах, группа «учащиеся, живущие в неблагоприятных социальных условиях» имеет долю от 11,8 до 68%, группа «учащиеся с низкой академической успеваемостью» - от 1,9 до 27,7%, группа «учащиеся, у которых наблюдаются проблемы с поведением» -  от 0 до 13%. </a:t>
            </a:r>
          </a:p>
          <a:p>
            <a:endParaRPr lang="ru-RU" sz="1600" dirty="0"/>
          </a:p>
        </p:txBody>
      </p:sp>
    </p:spTree>
    <p:extLst>
      <p:ext uri="{BB962C8B-B14F-4D97-AF65-F5344CB8AC3E}">
        <p14:creationId xmlns:p14="http://schemas.microsoft.com/office/powerpoint/2010/main" val="552845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La ment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4999EA552D540D4AA097FCC2113167FB" ma:contentTypeVersion="49" ma:contentTypeDescription="Создание документа." ma:contentTypeScope="" ma:versionID="74a4b771896fff1ab0708e14c9916727">
  <xsd:schema xmlns:xsd="http://www.w3.org/2001/XMLSchema" xmlns:xs="http://www.w3.org/2001/XMLSchema" xmlns:p="http://schemas.microsoft.com/office/2006/metadata/properties" xmlns:ns2="4a252ca3-5a62-4c1c-90a6-29f4710e47f8" targetNamespace="http://schemas.microsoft.com/office/2006/metadata/properties" ma:root="true" ma:fieldsID="644226da6f114a0b9638dd6372d57a13" ns2:_="">
    <xsd:import namespace="4a252ca3-5a62-4c1c-90a6-29f4710e47f8"/>
    <xsd:element name="properties">
      <xsd:complexType>
        <xsd:sequence>
          <xsd:element name="documentManagement">
            <xsd:complexType>
              <xsd:all>
                <xsd:element ref="ns2: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 ma:index="9"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10"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AWJJH2MPE6E2-12460043-357</_dlc_DocId>
    <_dlc_DocIdUrl xmlns="4a252ca3-5a62-4c1c-90a6-29f4710e47f8">
      <Url>http://xn--44-6kcadhwnl3cfdx.xn--p1ai/BuyR/skola/1/_layouts/15/DocIdRedir.aspx?ID=AWJJH2MPE6E2-12460043-357</Url>
      <Description>AWJJH2MPE6E2-12460043-357</Description>
    </_dlc_DocIdUrl>
  </documentManagement>
</p:properties>
</file>

<file path=customXml/itemProps1.xml><?xml version="1.0" encoding="utf-8"?>
<ds:datastoreItem xmlns:ds="http://schemas.openxmlformats.org/officeDocument/2006/customXml" ds:itemID="{47CA76DD-38D1-4D8A-A78A-9AE0DA85D96E}"/>
</file>

<file path=customXml/itemProps2.xml><?xml version="1.0" encoding="utf-8"?>
<ds:datastoreItem xmlns:ds="http://schemas.openxmlformats.org/officeDocument/2006/customXml" ds:itemID="{7627EC1D-2E0A-482F-BC68-53EA0024CBDC}"/>
</file>

<file path=customXml/itemProps3.xml><?xml version="1.0" encoding="utf-8"?>
<ds:datastoreItem xmlns:ds="http://schemas.openxmlformats.org/officeDocument/2006/customXml" ds:itemID="{23F7B017-0263-428A-9174-953FC03D5724}"/>
</file>

<file path=customXml/itemProps4.xml><?xml version="1.0" encoding="utf-8"?>
<ds:datastoreItem xmlns:ds="http://schemas.openxmlformats.org/officeDocument/2006/customXml" ds:itemID="{B347049D-547C-4CF4-919D-8329C12FEC35}"/>
</file>

<file path=docProps/app.xml><?xml version="1.0" encoding="utf-8"?>
<Properties xmlns="http://schemas.openxmlformats.org/officeDocument/2006/extended-properties" xmlns:vt="http://schemas.openxmlformats.org/officeDocument/2006/docPropsVTypes">
  <Template>TM02474572[[fn=Медицинский шаблон оформления]]</Template>
  <TotalTime>156</TotalTime>
  <Words>2790</Words>
  <Application>Microsoft Office PowerPoint</Application>
  <PresentationFormat>Экран (4:3)</PresentationFormat>
  <Paragraphs>204</Paragraphs>
  <Slides>23</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Aharoni</vt:lpstr>
      <vt:lpstr>Arial</vt:lpstr>
      <vt:lpstr>Calibri</vt:lpstr>
      <vt:lpstr>Times New Roman</vt:lpstr>
      <vt:lpstr>La mente</vt:lpstr>
      <vt:lpstr>Презентация PowerPoint</vt:lpstr>
      <vt:lpstr>Государственноя программа развития образования Костромской области</vt:lpstr>
      <vt:lpstr>Структура общего образования Костромской области</vt:lpstr>
      <vt:lpstr> Нормативные документы по деятельности ФСП </vt:lpstr>
      <vt:lpstr> Что такое сложные социальные условия ?</vt:lpstr>
      <vt:lpstr>Критерии и показатели школ, функционирующих в неблагоприятных социальных условиях: </vt:lpstr>
      <vt:lpstr>              </vt:lpstr>
      <vt:lpstr>Исследование муниципальных практик формирования систем учительского роста и поддержки школьных педагогических команд</vt:lpstr>
      <vt:lpstr>Исследование муниципальных практик формирования систем учительского роста и поддержки школьных педагогических команд </vt:lpstr>
      <vt:lpstr> Дифференциация образовательной ситуации по социальному контексту  в Гавриловской средней общеобразовательной школе  Буйского муниципального  района Костромской области</vt:lpstr>
      <vt:lpstr> Дифференциация образовательной ситуации по социальному контексту  в  Корежской основной общеобразовательной школе  Буйского муниципального  района Костромской области</vt:lpstr>
      <vt:lpstr>Цель программы поддержки школ, функционирующих в неблагоприятных социальных условиях</vt:lpstr>
      <vt:lpstr> Состав работ в рамках реализации мероприятия. </vt:lpstr>
      <vt:lpstr> Региональная Программа  «Повышение качества образования школ с низкими результатами обучения и школ, функционирующих в неблагоприятных условиях на 2017-2018 гг.» </vt:lpstr>
      <vt:lpstr>Ожидаемые конечные результаты Программы </vt:lpstr>
      <vt:lpstr>   Список школ,  участников Программы,  их партнеров школ-лидеров    </vt:lpstr>
      <vt:lpstr> Что такое эффективная школа</vt:lpstr>
      <vt:lpstr>Общие  признаки эффективных школ</vt:lpstr>
      <vt:lpstr>Факторы эффективной школы</vt:lpstr>
      <vt:lpstr> Фактор учителя  и система действий </vt:lpstr>
      <vt:lpstr> Фактор ученика  и система действий </vt:lpstr>
      <vt:lpstr>Качества руководства, которые существенно влияют на  учебные достижениями школьников</vt:lpstr>
      <vt:lpstr> Творческих Вам успехов, дорогие учителя!</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копм-учит</cp:lastModifiedBy>
  <cp:revision>27</cp:revision>
  <dcterms:created xsi:type="dcterms:W3CDTF">2016-10-20T13:19:02Z</dcterms:created>
  <dcterms:modified xsi:type="dcterms:W3CDTF">2017-04-30T13:25:42Z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0x0101004999EA552D540D4AA097FCC2113167FB</vt:lpwstr>
  </property>
  <property fmtid="{D5CDD505-2E9C-101B-9397-08002B2CF9AE}" pid="3" name="_dlc_DocIdItemGuid">
    <vt:lpwstr>e34576be-940e-4cfd-924f-e0792c808863</vt:lpwstr>
  </property>
</Properties>
</file>