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23.xml" ContentType="application/vnd.openxmlformats-officedocument.presentationml.slide+xml"/>
  <Override PartName="/ppt/slides/slide21.xml" ContentType="application/vnd.openxmlformats-officedocument.presentationml.slide+xml"/>
  <Override PartName="/ppt/slides/slide20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34.xml" ContentType="application/vnd.openxmlformats-officedocument.presentationml.slide+xml"/>
  <Override PartName="/ppt/slides/slide33.xml" ContentType="application/vnd.openxmlformats-officedocument.presentationml.slide+xml"/>
  <Override PartName="/ppt/slides/slide32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22.xml" ContentType="application/vnd.openxmlformats-officedocument.presentationml.slide+xml"/>
  <Override PartName="/ppt/slides/slide12.xml" ContentType="application/vnd.openxmlformats-officedocument.presentationml.slide+xml"/>
  <Override PartName="/ppt/slides/slide10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1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4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78" r:id="rId3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customXml" Target="../customXml/item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openxmlformats.org/officeDocument/2006/relationships/customXml" Target="../customXml/item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ustomXml" Target="../customXml/item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radofinnikovo.tsn.47edu.ru/images/doc/news2022/oge_gve_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14290"/>
            <a:ext cx="4795826" cy="1965154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14678" y="5072074"/>
            <a:ext cx="282776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dirty="0" smtClean="0"/>
          </a:p>
          <a:p>
            <a:endParaRPr lang="ru-RU" dirty="0" smtClean="0"/>
          </a:p>
          <a:p>
            <a:r>
              <a:rPr lang="en-US" sz="2000" b="1" dirty="0" smtClean="0">
                <a:solidFill>
                  <a:schemeClr val="tx2"/>
                </a:solidFill>
              </a:rPr>
              <a:t>https://fipi.ru/gve/gve-9</a:t>
            </a:r>
            <a:endParaRPr lang="ru-RU" sz="2000" b="1" dirty="0">
              <a:solidFill>
                <a:schemeClr val="tx2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1785926"/>
            <a:ext cx="821537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ГВЭ-9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2024</a:t>
            </a:r>
          </a:p>
          <a:p>
            <a:pPr algn="ctr"/>
            <a:r>
              <a:rPr lang="ru-RU" sz="7200" b="1" dirty="0" smtClean="0">
                <a:solidFill>
                  <a:srgbClr val="C00000"/>
                </a:solidFill>
              </a:rPr>
              <a:t>Русский язык </a:t>
            </a:r>
            <a:endParaRPr lang="ru-RU" sz="7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Задания 1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472518" cy="5429288"/>
          </a:xfrm>
        </p:spPr>
        <p:txBody>
          <a:bodyPr>
            <a:normAutofit fontScale="92500" lnSpcReduction="20000"/>
          </a:bodyPr>
          <a:lstStyle/>
          <a:p>
            <a:r>
              <a:rPr lang="ru-RU" b="1" dirty="0" smtClean="0"/>
              <a:t>Прослушайте и прочитайте текст. </a:t>
            </a:r>
            <a:r>
              <a:rPr lang="ru-RU" b="1" dirty="0" smtClean="0">
                <a:solidFill>
                  <a:srgbClr val="C00000"/>
                </a:solidFill>
              </a:rPr>
              <a:t>Напишите сжатое изложение </a:t>
            </a:r>
            <a:r>
              <a:rPr lang="ru-RU" b="1" dirty="0" smtClean="0"/>
              <a:t>по фрагменту произведения В.И. Качалова. Передайте главное содержание текста в объёме от </a:t>
            </a:r>
            <a:r>
              <a:rPr lang="ru-RU" b="1" dirty="0" smtClean="0">
                <a:solidFill>
                  <a:srgbClr val="C00000"/>
                </a:solidFill>
              </a:rPr>
              <a:t>40 слов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Если в сжатом изложении менее </a:t>
            </a:r>
            <a:r>
              <a:rPr lang="ru-RU" b="1" dirty="0" smtClean="0">
                <a:solidFill>
                  <a:srgbClr val="C00000"/>
                </a:solidFill>
              </a:rPr>
              <a:t>30 слов </a:t>
            </a:r>
            <a:r>
              <a:rPr lang="ru-RU" dirty="0" smtClean="0"/>
              <a:t>(в подсчёт слов включаются все слова, в том числе служебные), то такая работа считается невыполненной и оценивается </a:t>
            </a:r>
            <a:r>
              <a:rPr lang="ru-RU" b="1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План текста </a:t>
            </a:r>
          </a:p>
          <a:p>
            <a:r>
              <a:rPr lang="ru-RU" dirty="0" smtClean="0"/>
              <a:t>1. Представления рассказчика о Сергее Александровиче Есенине.</a:t>
            </a:r>
          </a:p>
          <a:p>
            <a:r>
              <a:rPr lang="ru-RU" dirty="0" smtClean="0"/>
              <a:t> 2. Джим приветствует Есенина. </a:t>
            </a:r>
          </a:p>
          <a:p>
            <a:r>
              <a:rPr lang="ru-RU" dirty="0" smtClean="0"/>
              <a:t>3. Впечатления рассказчика от встречи с поэтом. 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Задание 2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214422"/>
            <a:ext cx="8786874" cy="5643578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 smtClean="0"/>
              <a:t>Дайте аргументированный ответ на вопрос: </a:t>
            </a:r>
            <a:r>
              <a:rPr lang="ru-RU" b="1" dirty="0" smtClean="0">
                <a:solidFill>
                  <a:srgbClr val="C00000"/>
                </a:solidFill>
              </a:rPr>
              <a:t>Как характеризует человека его отношение к животным? </a:t>
            </a:r>
            <a:r>
              <a:rPr lang="ru-RU" b="1" dirty="0" smtClean="0"/>
              <a:t>Своё мнение аргументируйте, опираясь на читательский опыт или на знания и жизненные наблюдения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Продумайте композицию сочинения. Сочинение напишите в объёме </a:t>
            </a:r>
            <a:r>
              <a:rPr lang="ru-RU" b="1" dirty="0" smtClean="0">
                <a:solidFill>
                  <a:srgbClr val="C00000"/>
                </a:solidFill>
              </a:rPr>
              <a:t>от 70 слов</a:t>
            </a:r>
            <a:r>
              <a:rPr lang="ru-RU" dirty="0" smtClean="0"/>
              <a:t>. Если в сочинении </a:t>
            </a:r>
            <a:r>
              <a:rPr lang="ru-RU" b="1" dirty="0" smtClean="0">
                <a:solidFill>
                  <a:srgbClr val="C00000"/>
                </a:solidFill>
              </a:rPr>
              <a:t>менее 50 слов</a:t>
            </a:r>
            <a:r>
              <a:rPr lang="ru-RU" dirty="0" smtClean="0"/>
              <a:t> (в подсчёт слов включаются все слова, в том числе служебные), то такая работа считается невыполненной и оценивается </a:t>
            </a:r>
            <a:r>
              <a:rPr lang="ru-RU" b="1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Если сочинение представляет собой </a:t>
            </a:r>
            <a:r>
              <a:rPr lang="ru-RU" b="1" dirty="0" smtClean="0">
                <a:solidFill>
                  <a:srgbClr val="C00000"/>
                </a:solidFill>
              </a:rPr>
              <a:t>пересказанный текст</a:t>
            </a:r>
            <a:r>
              <a:rPr lang="ru-RU" dirty="0" smtClean="0"/>
              <a:t>, то такая работа оценивается </a:t>
            </a:r>
            <a:r>
              <a:rPr lang="ru-RU" b="1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Сочинение пишите чётко и разборчиво, соблюдая нормы речи.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45654"/>
            <a:ext cx="5286380" cy="681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0"/>
            <a:ext cx="5072098" cy="6689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0"/>
            <a:ext cx="544830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786190"/>
            <a:ext cx="5072098" cy="28880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ВАЖНО!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Примечание к табл. 4.2 </a:t>
            </a:r>
          </a:p>
          <a:p>
            <a:r>
              <a:rPr lang="ru-RU" dirty="0" smtClean="0"/>
              <a:t>Если экзаменуемый выполнил только один вид работы (</a:t>
            </a:r>
            <a:r>
              <a:rPr lang="ru-RU" b="1" dirty="0" smtClean="0">
                <a:solidFill>
                  <a:srgbClr val="C00000"/>
                </a:solidFill>
              </a:rPr>
              <a:t>или сжатое изложение, или творческое задание</a:t>
            </a:r>
            <a:r>
              <a:rPr lang="ru-RU" dirty="0" smtClean="0"/>
              <a:t>), то оценивание по критериям </a:t>
            </a:r>
            <a:r>
              <a:rPr lang="ru-RU" b="1" dirty="0" smtClean="0">
                <a:solidFill>
                  <a:srgbClr val="C00000"/>
                </a:solidFill>
              </a:rPr>
              <a:t>ГК1–ГК4</a:t>
            </a:r>
            <a:r>
              <a:rPr lang="ru-RU" dirty="0" smtClean="0"/>
              <a:t> осуществляется в соответствии с объёмом работы:</a:t>
            </a:r>
          </a:p>
          <a:p>
            <a:r>
              <a:rPr lang="ru-RU" dirty="0" smtClean="0"/>
              <a:t> – если в работе </a:t>
            </a:r>
            <a:r>
              <a:rPr lang="ru-RU" b="1" dirty="0" smtClean="0">
                <a:solidFill>
                  <a:srgbClr val="C00000"/>
                </a:solidFill>
              </a:rPr>
              <a:t>не менее 80 слов</a:t>
            </a:r>
            <a:r>
              <a:rPr lang="ru-RU" dirty="0" smtClean="0"/>
              <a:t>, то грамотность оценивается </a:t>
            </a:r>
            <a:r>
              <a:rPr lang="ru-RU" b="1" dirty="0" smtClean="0">
                <a:solidFill>
                  <a:srgbClr val="C00000"/>
                </a:solidFill>
              </a:rPr>
              <a:t>по таблице 4.2</a:t>
            </a:r>
            <a:r>
              <a:rPr lang="ru-RU" dirty="0" smtClean="0"/>
              <a:t>; – если в работе </a:t>
            </a:r>
            <a:r>
              <a:rPr lang="ru-RU" b="1" dirty="0" smtClean="0">
                <a:solidFill>
                  <a:srgbClr val="C00000"/>
                </a:solidFill>
              </a:rPr>
              <a:t>менее 80 слов</a:t>
            </a:r>
            <a:r>
              <a:rPr lang="ru-RU" dirty="0" smtClean="0"/>
              <a:t>, то такая работа по критериям </a:t>
            </a:r>
            <a:r>
              <a:rPr lang="ru-RU" b="1" dirty="0" smtClean="0">
                <a:solidFill>
                  <a:srgbClr val="C00000"/>
                </a:solidFill>
              </a:rPr>
              <a:t>ГК1–ГК4</a:t>
            </a:r>
            <a:r>
              <a:rPr lang="ru-RU" dirty="0" smtClean="0"/>
              <a:t> оценивается </a:t>
            </a:r>
            <a:r>
              <a:rPr lang="ru-RU" b="1" dirty="0" smtClean="0">
                <a:solidFill>
                  <a:srgbClr val="C00000"/>
                </a:solidFill>
              </a:rPr>
              <a:t>0 баллов</a:t>
            </a: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ВАРИАНТ  500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564357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5.2. ГВЭ-9 в форме осложнённого списывания (500-е номера вариантов) Осложнённое списывание подразумевает </a:t>
            </a:r>
            <a:r>
              <a:rPr lang="ru-RU" b="1" dirty="0" smtClean="0">
                <a:solidFill>
                  <a:srgbClr val="C00000"/>
                </a:solidFill>
              </a:rPr>
              <a:t>переписывание участником экзамена исходного текста, в котором содержатся пропуски орфограмм, нераскрытые скобки и пропуски знаков препинания</a:t>
            </a:r>
            <a:r>
              <a:rPr lang="ru-RU" b="1" dirty="0" smtClean="0"/>
              <a:t>. </a:t>
            </a:r>
          </a:p>
          <a:p>
            <a:r>
              <a:rPr lang="ru-RU" dirty="0" smtClean="0"/>
              <a:t>Примерный объём исходного текста для осложнённого списывания составляет </a:t>
            </a:r>
            <a:r>
              <a:rPr lang="ru-RU" b="1" dirty="0" smtClean="0">
                <a:solidFill>
                  <a:srgbClr val="C00000"/>
                </a:solidFill>
              </a:rPr>
              <a:t>120–130 слов</a:t>
            </a:r>
            <a:r>
              <a:rPr lang="ru-RU" dirty="0" smtClean="0"/>
              <a:t>. </a:t>
            </a:r>
          </a:p>
          <a:p>
            <a:r>
              <a:rPr lang="ru-RU" dirty="0" smtClean="0"/>
              <a:t>Текст, подбираемый для осложнённого списывания, должен быть адаптирован как с точки зрения содержания, так и с точки зрения языкового оформления. Примерное </a:t>
            </a:r>
            <a:r>
              <a:rPr lang="ru-RU" b="1" dirty="0" smtClean="0">
                <a:solidFill>
                  <a:srgbClr val="C00000"/>
                </a:solidFill>
              </a:rPr>
              <a:t>количество осложнений </a:t>
            </a:r>
            <a:r>
              <a:rPr lang="ru-RU" dirty="0" smtClean="0"/>
              <a:t>в тексте следующее: </a:t>
            </a:r>
            <a:r>
              <a:rPr lang="ru-RU" dirty="0" smtClean="0">
                <a:solidFill>
                  <a:srgbClr val="C00000"/>
                </a:solidFill>
              </a:rPr>
              <a:t>пропуск 8–12 </a:t>
            </a:r>
            <a:r>
              <a:rPr lang="ru-RU" dirty="0" smtClean="0"/>
              <a:t>разных буквенных орфограмм, </a:t>
            </a:r>
            <a:r>
              <a:rPr lang="ru-RU" dirty="0" smtClean="0">
                <a:solidFill>
                  <a:srgbClr val="C00000"/>
                </a:solidFill>
              </a:rPr>
              <a:t>3–5 нераскрытых скобок</a:t>
            </a:r>
            <a:r>
              <a:rPr lang="ru-RU" dirty="0" smtClean="0"/>
              <a:t>, пропуск </a:t>
            </a:r>
            <a:r>
              <a:rPr lang="ru-RU" b="1" dirty="0" smtClean="0">
                <a:solidFill>
                  <a:srgbClr val="C00000"/>
                </a:solidFill>
              </a:rPr>
              <a:t>6–8 знаков препинания на разные пунктуационные правила.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Образец- вариант  500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786874" cy="5500702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b="1" dirty="0" smtClean="0"/>
              <a:t>Задание. Перепишите текст, раскрывая скобки, вставляя, где это необходимо, пропущенные буквы и знаки препинания</a:t>
            </a:r>
            <a:r>
              <a:rPr lang="ru-RU" dirty="0" smtClean="0"/>
              <a:t>.</a:t>
            </a:r>
          </a:p>
          <a:p>
            <a:pPr>
              <a:buNone/>
            </a:pPr>
            <a:r>
              <a:rPr lang="ru-RU" dirty="0" smtClean="0"/>
              <a:t>       Приятно встречать старых друзей в лесу. Но эти встречи к </a:t>
            </a:r>
            <a:r>
              <a:rPr lang="ru-RU" dirty="0" err="1" smtClean="0"/>
              <a:t>сож</a:t>
            </a:r>
            <a:r>
              <a:rPr lang="ru-RU" dirty="0" smtClean="0"/>
              <a:t>..</a:t>
            </a:r>
            <a:r>
              <a:rPr lang="ru-RU" dirty="0" err="1" smtClean="0"/>
              <a:t>лению</a:t>
            </a:r>
            <a:r>
              <a:rPr lang="ru-RU" dirty="0" smtClean="0"/>
              <a:t> случайны и мимолётны. </a:t>
            </a:r>
            <a:r>
              <a:rPr lang="ru-RU" dirty="0" err="1" smtClean="0"/>
              <a:t>Увид</a:t>
            </a:r>
            <a:r>
              <a:rPr lang="ru-RU" dirty="0" smtClean="0"/>
              <a:t>..</a:t>
            </a:r>
            <a:r>
              <a:rPr lang="ru-RU" dirty="0" err="1" smtClean="0"/>
              <a:t>шь</a:t>
            </a:r>
            <a:r>
              <a:rPr lang="ru-RU" dirty="0" smtClean="0"/>
              <a:t> (на)миг зверя или птицу, и вот уже нет их. И только редко если повезёт встреча..</a:t>
            </a:r>
            <a:r>
              <a:rPr lang="ru-RU" dirty="0" err="1" smtClean="0"/>
              <a:t>шь</a:t>
            </a:r>
            <a:r>
              <a:rPr lang="ru-RU" dirty="0" smtClean="0"/>
              <a:t> ты их (в)новь. Однажды я познакомился с дятлом. Шёл по тихой </a:t>
            </a:r>
            <a:r>
              <a:rPr lang="ru-RU" dirty="0" err="1" smtClean="0"/>
              <a:t>тропинк</a:t>
            </a:r>
            <a:r>
              <a:rPr lang="ru-RU" dirty="0" smtClean="0"/>
              <a:t>.. и (в)друг </a:t>
            </a:r>
            <a:r>
              <a:rPr lang="ru-RU" dirty="0" err="1" smtClean="0"/>
              <a:t>услыш</a:t>
            </a:r>
            <a:r>
              <a:rPr lang="ru-RU" dirty="0" smtClean="0"/>
              <a:t>..л стук. На </a:t>
            </a:r>
            <a:r>
              <a:rPr lang="ru-RU" dirty="0" err="1" smtClean="0"/>
              <a:t>засохш</a:t>
            </a:r>
            <a:r>
              <a:rPr lang="ru-RU" dirty="0" smtClean="0"/>
              <a:t>..</a:t>
            </a:r>
            <a:r>
              <a:rPr lang="ru-RU" dirty="0" err="1" smtClean="0"/>
              <a:t>й</a:t>
            </a:r>
            <a:r>
              <a:rPr lang="ru-RU" dirty="0" smtClean="0"/>
              <a:t> вершине сидел дятел и разбивал шишку. Пр..</a:t>
            </a:r>
            <a:r>
              <a:rPr lang="ru-RU" dirty="0" err="1" smtClean="0"/>
              <a:t>крываясь</a:t>
            </a:r>
            <a:r>
              <a:rPr lang="ru-RU" dirty="0" smtClean="0"/>
              <a:t> толстой соседней сосной я подкрался и, осторожно высунувшись, сфотографировал его. Дятел деловито стучал. Иногда он </a:t>
            </a:r>
            <a:r>
              <a:rPr lang="ru-RU" dirty="0" err="1" smtClean="0"/>
              <a:t>переворач</a:t>
            </a:r>
            <a:r>
              <a:rPr lang="ru-RU" dirty="0" smtClean="0"/>
              <a:t>..вал шишку отдыхал или </a:t>
            </a:r>
            <a:r>
              <a:rPr lang="ru-RU" dirty="0" err="1" smtClean="0"/>
              <a:t>переб</a:t>
            </a:r>
            <a:r>
              <a:rPr lang="ru-RU" dirty="0" smtClean="0"/>
              <a:t>..рал пёрышки на спине. На затылке у него было красное пятнышко. (С)(тех)пор прошло пять лет. И каждую осень я пр..ходил по тихой </a:t>
            </a:r>
            <a:r>
              <a:rPr lang="ru-RU" dirty="0" err="1" smtClean="0"/>
              <a:t>тропинк</a:t>
            </a:r>
            <a:r>
              <a:rPr lang="ru-RU" dirty="0" smtClean="0"/>
              <a:t>.. к сухой сосне и встречал на ней знакомого дятла. На сосне у него настоящая кузница и он разбивает на ней шишки. </a:t>
            </a:r>
          </a:p>
          <a:p>
            <a:r>
              <a:rPr lang="ru-RU" dirty="0" smtClean="0"/>
              <a:t>(По Н.И. Сладкову)</a:t>
            </a: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142852"/>
            <a:ext cx="4976809" cy="3228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71670" y="3214686"/>
            <a:ext cx="49110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Рекомендуемая шкала перевода первичных баллов в пятибалльную отметку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Результатом экзамена является отметка, которая определяется путём перевода первичных баллов, полученных участником экзамена за выполнение всех заданий экзаменационной работы, в пятибалльную систему оценки. </a:t>
            </a:r>
          </a:p>
          <a:p>
            <a:r>
              <a:rPr lang="ru-RU" sz="2400" dirty="0" smtClean="0"/>
              <a:t>Шкала перевода устанавливается органом исполнительной власти субъекта Российской Федерации, осуществляющим государственное управление в сфере образования.</a:t>
            </a:r>
            <a:endParaRPr lang="ru-RU" sz="24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072074"/>
            <a:ext cx="914400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214290"/>
            <a:ext cx="7772400" cy="4643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C00000"/>
                </a:solidFill>
              </a:rPr>
              <a:t>СПЕЦИФИКАЦИЯ экзаменационных материалов для проведения в 2024 году государственного выпускного экзамена по образовательным программам основного общего образования (письменная форма) по РУССКОМУ ЯЗЫКУ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3108" y="4929198"/>
            <a:ext cx="6400800" cy="1752600"/>
          </a:xfrm>
        </p:spPr>
        <p:txBody>
          <a:bodyPr/>
          <a:lstStyle/>
          <a:p>
            <a:r>
              <a:rPr lang="ru-RU" b="1" smtClean="0">
                <a:solidFill>
                  <a:schemeClr val="tx2"/>
                </a:solidFill>
              </a:rPr>
              <a:t>Утверждено </a:t>
            </a:r>
            <a:r>
              <a:rPr lang="ru-RU" b="1" dirty="0" smtClean="0">
                <a:solidFill>
                  <a:schemeClr val="tx2"/>
                </a:solidFill>
              </a:rPr>
              <a:t>17.11.23.</a:t>
            </a:r>
            <a:endParaRPr lang="ru-RU" b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НЕ ДОЛЖНЫ ВЛИЯТЬ НА ОЦЕНКУ ГРАМОТНОСТИ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643998" cy="5786454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(не учитываются при проверке): </a:t>
            </a:r>
          </a:p>
          <a:p>
            <a:r>
              <a:rPr lang="ru-RU" dirty="0" smtClean="0"/>
              <a:t>1) негрубые ошибки – </a:t>
            </a:r>
            <a:r>
              <a:rPr lang="ru-RU" dirty="0" err="1" smtClean="0"/>
              <a:t>ошибки</a:t>
            </a:r>
            <a:r>
              <a:rPr lang="ru-RU" dirty="0" smtClean="0"/>
              <a:t>, не имеющие существенного значения для характеристики грамотности, то есть связанные с нарушением правил, которые не включены в школьную программу или обусловлены явлениями языковой переходности (примеры в скобках даны в неискажённом виде):</a:t>
            </a:r>
          </a:p>
          <a:p>
            <a:pPr>
              <a:buNone/>
            </a:pPr>
            <a:r>
              <a:rPr lang="ru-RU" dirty="0" smtClean="0"/>
              <a:t> • написание </a:t>
            </a:r>
            <a:r>
              <a:rPr lang="ru-RU" dirty="0" err="1" smtClean="0"/>
              <a:t>необщеупотребительных</a:t>
            </a:r>
            <a:r>
              <a:rPr lang="ru-RU" dirty="0" smtClean="0"/>
              <a:t> собственных имён (</a:t>
            </a:r>
            <a:r>
              <a:rPr lang="ru-RU" dirty="0" err="1" smtClean="0"/>
              <a:t>Сванте</a:t>
            </a:r>
            <a:r>
              <a:rPr lang="ru-RU" dirty="0" smtClean="0"/>
              <a:t> Аррениус, </a:t>
            </a:r>
            <a:r>
              <a:rPr lang="ru-RU" dirty="0" err="1" smtClean="0"/>
              <a:t>Шлезвиг</a:t>
            </a:r>
            <a:r>
              <a:rPr lang="ru-RU" dirty="0" smtClean="0"/>
              <a:t> </a:t>
            </a:r>
            <a:r>
              <a:rPr lang="ru-RU" dirty="0" err="1" smtClean="0"/>
              <a:t>Гольштейн</a:t>
            </a:r>
            <a:r>
              <a:rPr lang="ru-RU" dirty="0" smtClean="0"/>
              <a:t>) ; </a:t>
            </a:r>
          </a:p>
          <a:p>
            <a:pPr>
              <a:buNone/>
            </a:pPr>
            <a:r>
              <a:rPr lang="ru-RU" dirty="0" smtClean="0"/>
              <a:t>• употребление прописной буквы в составных собственных именах (площадь </a:t>
            </a:r>
            <a:r>
              <a:rPr lang="ru-RU" dirty="0" err="1" smtClean="0"/>
              <a:t>Никитские</a:t>
            </a:r>
            <a:r>
              <a:rPr lang="ru-RU" dirty="0" smtClean="0"/>
              <a:t> ворота, страна восходящего солнца, дон Педро, Дон Кихот, Международный астрономический союз, Великая Отечественная война), в собственных именах, использованных в переносном значении (</a:t>
            </a:r>
            <a:r>
              <a:rPr lang="ru-RU" dirty="0" err="1" smtClean="0"/>
              <a:t>обломовы</a:t>
            </a:r>
            <a:r>
              <a:rPr lang="ru-RU" dirty="0" smtClean="0"/>
              <a:t>); необоснованное написание имён прилагательных на -</a:t>
            </a:r>
            <a:r>
              <a:rPr lang="ru-RU" dirty="0" err="1" smtClean="0"/>
              <a:t>ский</a:t>
            </a:r>
            <a:r>
              <a:rPr lang="ru-RU" dirty="0" smtClean="0"/>
              <a:t> с прописной буквы (шекспировские трагедии); </a:t>
            </a:r>
          </a:p>
          <a:p>
            <a:pPr>
              <a:buNone/>
            </a:pPr>
            <a:r>
              <a:rPr lang="ru-RU" dirty="0" smtClean="0"/>
              <a:t>• буквы э/е в иноязычных словах (рэкет, пленэр, </a:t>
            </a:r>
            <a:r>
              <a:rPr lang="ru-RU" dirty="0" err="1" smtClean="0"/>
              <a:t>Мариетта</a:t>
            </a:r>
            <a:r>
              <a:rPr lang="ru-RU" dirty="0" smtClean="0"/>
              <a:t>; риелтор, Бэла, Белла, Мери, Сэлинджер);</a:t>
            </a:r>
          </a:p>
          <a:p>
            <a:pPr>
              <a:buNone/>
            </a:pPr>
            <a:r>
              <a:rPr lang="ru-RU" dirty="0" smtClean="0"/>
              <a:t> • написание -</a:t>
            </a:r>
            <a:r>
              <a:rPr lang="ru-RU" dirty="0" err="1" smtClean="0"/>
              <a:t>н</a:t>
            </a:r>
            <a:r>
              <a:rPr lang="ru-RU" dirty="0" smtClean="0"/>
              <a:t>- и -</a:t>
            </a:r>
            <a:r>
              <a:rPr lang="ru-RU" dirty="0" err="1" smtClean="0"/>
              <a:t>нн</a:t>
            </a:r>
            <a:r>
              <a:rPr lang="ru-RU" dirty="0" smtClean="0"/>
              <a:t>- в причастиях и отглагольных прилагательных, образованных от двувидовых глаголов (завещанный, обещанный, казнённый, рождённый, крещёный человек, крещённый вчера человек),</a:t>
            </a:r>
            <a:endParaRPr lang="ru-RU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214290"/>
            <a:ext cx="8715436" cy="6500858"/>
          </a:xfrm>
        </p:spPr>
        <p:txBody>
          <a:bodyPr>
            <a:normAutofit fontScale="62500" lnSpcReduction="20000"/>
          </a:bodyPr>
          <a:lstStyle/>
          <a:p>
            <a:r>
              <a:rPr lang="ru-RU" dirty="0" smtClean="0"/>
              <a:t> а также в кратких формах отглагольных прилагательных и соотносимых с ними кратких причастий (Её действия оправданны. – Её действия оправданы.);</a:t>
            </a:r>
          </a:p>
          <a:p>
            <a:r>
              <a:rPr lang="ru-RU" dirty="0" smtClean="0"/>
              <a:t>написание не с отглагольными прилагательными и причастиями на -</a:t>
            </a:r>
            <a:r>
              <a:rPr lang="ru-RU" dirty="0" err="1" smtClean="0"/>
              <a:t>мый</a:t>
            </a:r>
            <a:r>
              <a:rPr lang="ru-RU" dirty="0" smtClean="0"/>
              <a:t> (неделимый на части – не делимый людьми); </a:t>
            </a:r>
          </a:p>
          <a:p>
            <a:pPr>
              <a:buNone/>
            </a:pPr>
            <a:r>
              <a:rPr lang="ru-RU" dirty="0" smtClean="0"/>
              <a:t>• написание сложных существительных без соединительной гласной, образованных с помощью заимствованных элементов (ноу-хау, </a:t>
            </a:r>
            <a:r>
              <a:rPr lang="ru-RU" dirty="0" err="1" smtClean="0"/>
              <a:t>рокмузыка</a:t>
            </a:r>
            <a:r>
              <a:rPr lang="ru-RU" dirty="0" smtClean="0"/>
              <a:t>, </a:t>
            </a:r>
            <a:r>
              <a:rPr lang="ru-RU" dirty="0" err="1" smtClean="0"/>
              <a:t>мини-маркет</a:t>
            </a:r>
            <a:r>
              <a:rPr lang="ru-RU" dirty="0" smtClean="0"/>
              <a:t>, супермаркет, ультразвук); </a:t>
            </a:r>
          </a:p>
          <a:p>
            <a:pPr>
              <a:buNone/>
            </a:pPr>
            <a:r>
              <a:rPr lang="ru-RU" dirty="0" smtClean="0"/>
              <a:t>• написание сложных имён прилагательных, которое противоречит школьному правилу (глухонемой, нефтегазовый, военно-исторический, гражданско-правовой, литературно-художественный, индоевропейский, научно-исследовательский, хлебобулочный); написание сложных имён прилагательных и причастий, которое зависит от контекста (сильнодействующее средство – сильно действующее на меня средство);</a:t>
            </a:r>
          </a:p>
          <a:p>
            <a:pPr>
              <a:buNone/>
            </a:pPr>
            <a:r>
              <a:rPr lang="ru-RU" dirty="0" smtClean="0"/>
              <a:t> • пунктуационное оформление предложений с вводным словом, стоящим в начале или конце обособленного оборота (Посреди поляны росло большое дерево, судя по всему вяз.); </a:t>
            </a:r>
          </a:p>
          <a:p>
            <a:pPr>
              <a:buNone/>
            </a:pPr>
            <a:r>
              <a:rPr lang="ru-RU" dirty="0" smtClean="0"/>
              <a:t>• отсутствие обособления сравнительного оборота, если ему предшествуют отрицание не или частицы совсем, совершенно, почти, именно, прямо и т.п. (Было светло, почти как днём.); </a:t>
            </a:r>
          </a:p>
          <a:p>
            <a:pPr>
              <a:buNone/>
            </a:pPr>
            <a:r>
              <a:rPr lang="ru-RU" dirty="0" smtClean="0"/>
              <a:t>• пропуск или добавление одного из сочетающихся в конце предложения знаков препинания (за исключением кавычек) или нарушение их последовательности в конце предложения (А.П. Чехов писал: «В человеке должно быть всё прекрасно…») 5;</a:t>
            </a:r>
            <a:endParaRPr lang="ru-RU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214290"/>
            <a:ext cx="8229600" cy="6429420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2) выбор одного из двух написаний или способов пунктуационного оформления синтаксической конструкции, предусмотренных словарями и справочниками: </a:t>
            </a:r>
          </a:p>
          <a:p>
            <a:pPr>
              <a:buNone/>
            </a:pPr>
            <a:r>
              <a:rPr lang="ru-RU" dirty="0" smtClean="0"/>
              <a:t>• написание -</a:t>
            </a:r>
            <a:r>
              <a:rPr lang="ru-RU" dirty="0" err="1" smtClean="0"/>
              <a:t>н</a:t>
            </a:r>
            <a:r>
              <a:rPr lang="ru-RU" dirty="0" smtClean="0"/>
              <a:t>- и -</a:t>
            </a:r>
            <a:r>
              <a:rPr lang="ru-RU" dirty="0" err="1" smtClean="0"/>
              <a:t>нн</a:t>
            </a:r>
            <a:r>
              <a:rPr lang="ru-RU" dirty="0" smtClean="0"/>
              <a:t>- в кратких формах отглагольных прилагательных и соотносимых с ними кратких причастий (Её действия оправданны. – Её действия оправданы.); </a:t>
            </a:r>
          </a:p>
          <a:p>
            <a:pPr>
              <a:buNone/>
            </a:pPr>
            <a:r>
              <a:rPr lang="ru-RU" dirty="0" smtClean="0"/>
              <a:t>• написание не (в некоторых случаях возможно двоякое толкование высказывания и, как следствие, двоякое написание, ср.: Эта задача нетрудная. – Эта задача не трудная.); </a:t>
            </a:r>
          </a:p>
          <a:p>
            <a:pPr>
              <a:buNone/>
            </a:pPr>
            <a:r>
              <a:rPr lang="ru-RU" dirty="0" smtClean="0"/>
              <a:t>• вариативные написания: бивак и бивуак; фортепьяно и фортепиано; </a:t>
            </a:r>
          </a:p>
          <a:p>
            <a:pPr>
              <a:buNone/>
            </a:pPr>
            <a:r>
              <a:rPr lang="ru-RU" dirty="0" smtClean="0"/>
              <a:t>• ошибки в переносе слов; </a:t>
            </a:r>
          </a:p>
          <a:p>
            <a:pPr>
              <a:buNone/>
            </a:pPr>
            <a:r>
              <a:rPr lang="ru-RU" dirty="0" smtClean="0"/>
              <a:t>• употребление тире между подлежащим и сказуемым – сравнительным оборотом, присоединяемым словами как, словно, вроде, точно и т.п., ср.: Пруд как блестящая сталь. – Пруд – как блестящая сталь.;</a:t>
            </a:r>
            <a:endParaRPr lang="ru-RU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57166"/>
            <a:ext cx="8229600" cy="5768997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• употребление тире в неполном предложении, ср.: А в доме стук, ходьба. – А в доме – стук, ходьба.;</a:t>
            </a:r>
          </a:p>
          <a:p>
            <a:pPr>
              <a:buNone/>
            </a:pPr>
            <a:r>
              <a:rPr lang="ru-RU" dirty="0" smtClean="0"/>
              <a:t> • обособление несогласованных определений, относящихся к нарицательным именам существительным, ср.: Продавец в чистом белом халате обслуживал клиента. – Продавец, в чистом белом халате, обслуживал клиента.; </a:t>
            </a:r>
          </a:p>
          <a:p>
            <a:pPr>
              <a:buNone/>
            </a:pPr>
            <a:r>
              <a:rPr lang="ru-RU" dirty="0" smtClean="0"/>
              <a:t>• обособление </a:t>
            </a:r>
            <a:r>
              <a:rPr lang="ru-RU" dirty="0" err="1" smtClean="0"/>
              <a:t>ограничительно-выделительных</a:t>
            </a:r>
            <a:r>
              <a:rPr lang="ru-RU" dirty="0" smtClean="0"/>
              <a:t> оборотов, ср.: Кроме блюд и соусников на столе стояло множество горшочков. – Кроме блюд и соусников, на столе стояло множество горшочков.; </a:t>
            </a:r>
          </a:p>
          <a:p>
            <a:pPr>
              <a:buNone/>
            </a:pPr>
            <a:r>
              <a:rPr lang="ru-RU" dirty="0" smtClean="0"/>
              <a:t>• пунктуационное оформление сложноподчинённого предложения с придаточными изъяснительными, условными и уступительными, ср.: Что Вася говорил про эту встречу, совершенно забылось. – Что Вася говорил про эту встречу – совершенно забылось.; </a:t>
            </a:r>
          </a:p>
          <a:p>
            <a:pPr>
              <a:buNone/>
            </a:pPr>
            <a:r>
              <a:rPr lang="ru-RU" dirty="0" smtClean="0"/>
              <a:t>• передача авторской пунктуации;</a:t>
            </a:r>
            <a:endParaRPr lang="ru-RU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472518" cy="6715148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3) графические ошибки: </a:t>
            </a:r>
          </a:p>
          <a:p>
            <a:pPr>
              <a:buNone/>
            </a:pPr>
            <a:r>
              <a:rPr lang="ru-RU" dirty="0" smtClean="0"/>
              <a:t>• пропуск букв, например: весь роман стоится на этом конфликте (следует: строится); </a:t>
            </a:r>
          </a:p>
          <a:p>
            <a:pPr>
              <a:buNone/>
            </a:pPr>
            <a:r>
              <a:rPr lang="ru-RU" dirty="0" smtClean="0"/>
              <a:t>• перестановка букв, например: новые наименования </a:t>
            </a:r>
            <a:r>
              <a:rPr lang="ru-RU" dirty="0" err="1" smtClean="0"/>
              <a:t>пордуктов</a:t>
            </a:r>
            <a:r>
              <a:rPr lang="ru-RU" dirty="0" smtClean="0"/>
              <a:t> (следует: продуктов); </a:t>
            </a:r>
          </a:p>
          <a:p>
            <a:pPr>
              <a:buNone/>
            </a:pPr>
            <a:r>
              <a:rPr lang="ru-RU" dirty="0" smtClean="0"/>
              <a:t>• замена одних буквенных знаков другими, например: </a:t>
            </a:r>
            <a:r>
              <a:rPr lang="ru-RU" dirty="0" err="1" smtClean="0"/>
              <a:t>лешендарное</a:t>
            </a:r>
            <a:r>
              <a:rPr lang="ru-RU" dirty="0" smtClean="0"/>
              <a:t> Ледовое побоище (следует: легендарное);</a:t>
            </a:r>
          </a:p>
          <a:p>
            <a:pPr>
              <a:buNone/>
            </a:pPr>
            <a:r>
              <a:rPr lang="ru-RU" dirty="0" smtClean="0"/>
              <a:t> • добавление лишних букв: Вот почему важно в любых, </a:t>
            </a:r>
            <a:r>
              <a:rPr lang="ru-RU" dirty="0" err="1" smtClean="0"/>
              <a:t>дашже</a:t>
            </a:r>
            <a:r>
              <a:rPr lang="ru-RU" dirty="0" smtClean="0"/>
              <a:t> самых сложных, условиях... (следует: даже); </a:t>
            </a:r>
          </a:p>
          <a:p>
            <a:pPr>
              <a:buNone/>
            </a:pPr>
            <a:r>
              <a:rPr lang="ru-RU" dirty="0" smtClean="0"/>
              <a:t>• к графическим средствам помимо букв относятся различные приёмы сокращения слов, использование пробелов между словами, различные подчёркивания и шрифтовые выделения;</a:t>
            </a:r>
          </a:p>
          <a:p>
            <a:pPr>
              <a:buNone/>
            </a:pPr>
            <a:r>
              <a:rPr lang="ru-RU" dirty="0" smtClean="0"/>
              <a:t>4) написания, для которых менялись орфографические рекомендации, например: бог / Бог в «</a:t>
            </a:r>
            <a:r>
              <a:rPr lang="ru-RU" dirty="0" err="1" smtClean="0"/>
              <a:t>Вии</a:t>
            </a:r>
            <a:r>
              <a:rPr lang="ru-RU" dirty="0" smtClean="0"/>
              <a:t>» / </a:t>
            </a:r>
            <a:r>
              <a:rPr lang="ru-RU" dirty="0" err="1" smtClean="0"/>
              <a:t>в</a:t>
            </a:r>
            <a:r>
              <a:rPr lang="ru-RU" dirty="0" smtClean="0"/>
              <a:t> «</a:t>
            </a:r>
            <a:r>
              <a:rPr lang="ru-RU" dirty="0" err="1" smtClean="0"/>
              <a:t>Вие</a:t>
            </a:r>
            <a:r>
              <a:rPr lang="ru-RU" dirty="0" smtClean="0"/>
              <a:t>» водноспортивный / </a:t>
            </a:r>
            <a:r>
              <a:rPr lang="ru-RU" dirty="0" err="1" smtClean="0"/>
              <a:t>водно-спортивный</a:t>
            </a:r>
            <a:r>
              <a:rPr lang="ru-RU" dirty="0" smtClean="0"/>
              <a:t> вторая мировая война / Вторая мировая война деланный / </a:t>
            </a:r>
            <a:r>
              <a:rPr lang="ru-RU" dirty="0" err="1" smtClean="0"/>
              <a:t>деланый</a:t>
            </a:r>
            <a:r>
              <a:rPr lang="ru-RU" dirty="0" smtClean="0"/>
              <a:t> (в знач. неестественный, ненатуральный: делан(</a:t>
            </a:r>
            <a:r>
              <a:rPr lang="ru-RU" dirty="0" err="1" smtClean="0"/>
              <a:t>н</a:t>
            </a:r>
            <a:r>
              <a:rPr lang="ru-RU" dirty="0" smtClean="0"/>
              <a:t>)</a:t>
            </a:r>
            <a:r>
              <a:rPr lang="ru-RU" dirty="0" err="1" smtClean="0"/>
              <a:t>ая</a:t>
            </a:r>
            <a:r>
              <a:rPr lang="ru-RU" dirty="0" smtClean="0"/>
              <a:t> улыбка) </a:t>
            </a:r>
            <a:r>
              <a:rPr lang="ru-RU" dirty="0" err="1" smtClean="0"/>
              <a:t>естественно-научный</a:t>
            </a:r>
            <a:r>
              <a:rPr lang="ru-RU" dirty="0" smtClean="0"/>
              <a:t> / естественнонаучный </a:t>
            </a:r>
            <a:r>
              <a:rPr lang="ru-RU" dirty="0" err="1" smtClean="0"/>
              <a:t>заполдень</a:t>
            </a:r>
            <a:r>
              <a:rPr lang="ru-RU" dirty="0" smtClean="0"/>
              <a:t> / за полдень </a:t>
            </a:r>
            <a:r>
              <a:rPr lang="ru-RU" dirty="0" err="1" smtClean="0"/>
              <a:t>заполночь</a:t>
            </a:r>
            <a:r>
              <a:rPr lang="ru-RU" dirty="0" smtClean="0"/>
              <a:t> / за полночь</a:t>
            </a:r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229600" cy="6572296"/>
          </a:xfrm>
        </p:spPr>
        <p:txBody>
          <a:bodyPr>
            <a:normAutofit fontScale="55000" lnSpcReduction="20000"/>
          </a:bodyPr>
          <a:lstStyle/>
          <a:p>
            <a:r>
              <a:rPr lang="ru-RU" dirty="0" err="1" smtClean="0"/>
              <a:t>зорянка</a:t>
            </a:r>
            <a:r>
              <a:rPr lang="ru-RU" dirty="0" smtClean="0"/>
              <a:t> / </a:t>
            </a:r>
            <a:r>
              <a:rPr lang="ru-RU" dirty="0" err="1" smtClean="0"/>
              <a:t>зарянка</a:t>
            </a:r>
            <a:r>
              <a:rPr lang="ru-RU" dirty="0" smtClean="0"/>
              <a:t> (птица)</a:t>
            </a:r>
          </a:p>
          <a:p>
            <a:r>
              <a:rPr lang="ru-RU" dirty="0" smtClean="0"/>
              <a:t> интернет / Интернет </a:t>
            </a:r>
          </a:p>
          <a:p>
            <a:r>
              <a:rPr lang="ru-RU" dirty="0" smtClean="0"/>
              <a:t>как-то / как то (перед перечислением, например: Острогою бьётся крупная рыба, как(-)то: щуки, сомы, жерехи, судаки) </a:t>
            </a:r>
          </a:p>
          <a:p>
            <a:r>
              <a:rPr lang="ru-RU" dirty="0" smtClean="0"/>
              <a:t>красавец сынишка / красавец-сынишка </a:t>
            </a:r>
          </a:p>
          <a:p>
            <a:r>
              <a:rPr lang="ru-RU" dirty="0" smtClean="0"/>
              <a:t>лироэпический / лиро-эпический </a:t>
            </a:r>
          </a:p>
          <a:p>
            <a:r>
              <a:rPr lang="ru-RU" dirty="0" smtClean="0"/>
              <a:t>масленица / Масленица </a:t>
            </a:r>
          </a:p>
          <a:p>
            <a:r>
              <a:rPr lang="ru-RU" dirty="0" err="1" smtClean="0"/>
              <a:t>масс-культура</a:t>
            </a:r>
            <a:r>
              <a:rPr lang="ru-RU" dirty="0" smtClean="0"/>
              <a:t> / </a:t>
            </a:r>
            <a:r>
              <a:rPr lang="ru-RU" dirty="0" err="1" smtClean="0"/>
              <a:t>масскультура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масс-медиа</a:t>
            </a:r>
            <a:r>
              <a:rPr lang="ru-RU" dirty="0" smtClean="0"/>
              <a:t> / </a:t>
            </a:r>
            <a:r>
              <a:rPr lang="ru-RU" dirty="0" err="1" smtClean="0"/>
              <a:t>массмедиа</a:t>
            </a:r>
            <a:r>
              <a:rPr lang="ru-RU" dirty="0" smtClean="0"/>
              <a:t> </a:t>
            </a:r>
            <a:r>
              <a:rPr lang="ru-RU" dirty="0" err="1" smtClean="0"/>
              <a:t>мелочовка</a:t>
            </a:r>
            <a:r>
              <a:rPr lang="ru-RU" dirty="0" smtClean="0"/>
              <a:t> / мелочёвка </a:t>
            </a:r>
          </a:p>
          <a:p>
            <a:r>
              <a:rPr lang="ru-RU" dirty="0" smtClean="0"/>
              <a:t>народнопоэтический / </a:t>
            </a:r>
            <a:r>
              <a:rPr lang="ru-RU" dirty="0" err="1" smtClean="0"/>
              <a:t>народно-поэтический</a:t>
            </a:r>
            <a:r>
              <a:rPr lang="ru-RU" dirty="0" smtClean="0"/>
              <a:t> народнохозяйственный / народно-хозяйственный </a:t>
            </a:r>
          </a:p>
          <a:p>
            <a:r>
              <a:rPr lang="ru-RU" dirty="0" smtClean="0"/>
              <a:t>не сегодня-завтра / не сегодня завтра </a:t>
            </a:r>
          </a:p>
          <a:p>
            <a:r>
              <a:rPr lang="ru-RU" dirty="0" smtClean="0"/>
              <a:t>невзирая на лица / не взирая на лица непрошеный (прил.) / непрошенный (прил.) </a:t>
            </a:r>
          </a:p>
          <a:p>
            <a:r>
              <a:rPr lang="ru-RU" dirty="0" smtClean="0"/>
              <a:t>первобытнообщинный / </a:t>
            </a:r>
            <a:r>
              <a:rPr lang="ru-RU" dirty="0" err="1" smtClean="0"/>
              <a:t>первобытно-общинный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плащёвка</a:t>
            </a:r>
            <a:r>
              <a:rPr lang="ru-RU" dirty="0" smtClean="0"/>
              <a:t> / </a:t>
            </a:r>
            <a:r>
              <a:rPr lang="ru-RU" dirty="0" err="1" smtClean="0"/>
              <a:t>плащовка</a:t>
            </a:r>
            <a:endParaRPr lang="ru-RU" dirty="0" smtClean="0"/>
          </a:p>
          <a:p>
            <a:r>
              <a:rPr lang="ru-RU" dirty="0" smtClean="0"/>
              <a:t> плейер / плеер </a:t>
            </a:r>
          </a:p>
          <a:p>
            <a:r>
              <a:rPr lang="ru-RU" dirty="0" smtClean="0"/>
              <a:t>рождество / Рождество </a:t>
            </a:r>
          </a:p>
          <a:p>
            <a:r>
              <a:rPr lang="ru-RU" dirty="0" err="1" smtClean="0"/>
              <a:t>розыскник</a:t>
            </a:r>
            <a:r>
              <a:rPr lang="ru-RU" dirty="0" smtClean="0"/>
              <a:t> / </a:t>
            </a:r>
            <a:r>
              <a:rPr lang="ru-RU" dirty="0" err="1" smtClean="0"/>
              <a:t>разыскник</a:t>
            </a:r>
            <a:r>
              <a:rPr lang="ru-RU" dirty="0" smtClean="0"/>
              <a:t> </a:t>
            </a:r>
          </a:p>
          <a:p>
            <a:r>
              <a:rPr lang="ru-RU" dirty="0" smtClean="0"/>
              <a:t>розыскной / </a:t>
            </a:r>
            <a:r>
              <a:rPr lang="ru-RU" dirty="0" err="1" smtClean="0"/>
              <a:t>разыскной</a:t>
            </a:r>
            <a:r>
              <a:rPr lang="ru-RU" dirty="0" smtClean="0"/>
              <a:t> </a:t>
            </a:r>
          </a:p>
          <a:p>
            <a:r>
              <a:rPr lang="ru-RU" dirty="0" smtClean="0"/>
              <a:t>считанный / </a:t>
            </a:r>
            <a:r>
              <a:rPr lang="ru-RU" dirty="0" err="1" smtClean="0"/>
              <a:t>считаный</a:t>
            </a:r>
            <a:r>
              <a:rPr lang="ru-RU" dirty="0" smtClean="0"/>
              <a:t> (в знач. малый по количеству: считан(</a:t>
            </a:r>
            <a:r>
              <a:rPr lang="ru-RU" dirty="0" err="1" smtClean="0"/>
              <a:t>н</a:t>
            </a:r>
            <a:r>
              <a:rPr lang="ru-RU" dirty="0" smtClean="0"/>
              <a:t>)</a:t>
            </a:r>
            <a:r>
              <a:rPr lang="ru-RU" dirty="0" err="1" smtClean="0"/>
              <a:t>ые</a:t>
            </a:r>
            <a:r>
              <a:rPr lang="ru-RU" dirty="0" smtClean="0"/>
              <a:t> минуты) церковнославянский / церковно-славянский </a:t>
            </a:r>
          </a:p>
          <a:p>
            <a:r>
              <a:rPr lang="ru-RU" dirty="0" smtClean="0"/>
              <a:t>чёрно-бурый / </a:t>
            </a:r>
            <a:r>
              <a:rPr lang="ru-RU" dirty="0" err="1" smtClean="0"/>
              <a:t>чёрнобурый</a:t>
            </a:r>
            <a:r>
              <a:rPr lang="ru-RU" dirty="0" smtClean="0"/>
              <a:t>;</a:t>
            </a:r>
            <a:endParaRPr lang="ru-RU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85728"/>
            <a:ext cx="8472518" cy="6572272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5) варианты пунктуационного оформления предложения, вызванные наличием в языке переходных явлений: </a:t>
            </a:r>
          </a:p>
          <a:p>
            <a:pPr>
              <a:buNone/>
            </a:pPr>
            <a:r>
              <a:rPr lang="ru-RU" dirty="0" smtClean="0"/>
              <a:t>• разграничение фразеологизмов, которые не требуют знаков препинания, и свободных сочетаний слов, которые необходимо обособлять или внутри которых необходимы знаки, ср.: Труслив как заяц. – </a:t>
            </a:r>
            <a:r>
              <a:rPr lang="ru-RU" dirty="0" err="1" smtClean="0"/>
              <a:t>ТрУсит</a:t>
            </a:r>
            <a:r>
              <a:rPr lang="ru-RU" dirty="0" smtClean="0"/>
              <a:t>(,) как заяц.; Делай что хочешь. – Делай, что хочешь.; </a:t>
            </a:r>
          </a:p>
          <a:p>
            <a:pPr>
              <a:buNone/>
            </a:pPr>
            <a:r>
              <a:rPr lang="ru-RU" dirty="0" smtClean="0"/>
              <a:t>• трудные случаи разграничения некоторых вводных слов и конструкций и омонимичных им </a:t>
            </a:r>
            <a:r>
              <a:rPr lang="ru-RU" dirty="0" err="1" smtClean="0"/>
              <a:t>невводных</a:t>
            </a:r>
            <a:r>
              <a:rPr lang="ru-RU" dirty="0" smtClean="0"/>
              <a:t>, например: на первый взгляд, правда, главным образом, прежде всего, в первую очередь, между тем, соответственно, действительно; </a:t>
            </a:r>
          </a:p>
          <a:p>
            <a:pPr>
              <a:buNone/>
            </a:pPr>
            <a:r>
              <a:rPr lang="ru-RU" dirty="0" smtClean="0"/>
              <a:t>• различение омонимичных частиц и междометий, ср.: О поле, поле, кто тебя усеял мёртвыми костями? – О, дорогой мой, как это прекрасно!; </a:t>
            </a:r>
          </a:p>
          <a:p>
            <a:pPr>
              <a:buNone/>
            </a:pPr>
            <a:r>
              <a:rPr lang="ru-RU" dirty="0" smtClean="0"/>
              <a:t>• разграничение сравнительных оборотов, которые можно заменить творительным сравнения, и тех, которые такой замене не поддаются, ср.: Но в это время, как гром, тарарахнул выстрел. – В гневе он как гром загремел.; </a:t>
            </a:r>
          </a:p>
          <a:p>
            <a:pPr>
              <a:buNone/>
            </a:pPr>
            <a:r>
              <a:rPr lang="ru-RU" dirty="0" smtClean="0"/>
              <a:t>• примеры предложений, которые допускают двоякое объяснение их синтаксической структуры, ср.: Во всём – и в природе, и среди полей –чувствовалось что-то незаконченное, недовершённое. – Во всём: и в природе, и среди полей – чувствовалось что-то незаконченное, недовершённое; Самые скороспелые грибы, например: берёзовики и сыроежки – достигают полного развития в три дня. – Самые скороспелые грибы, например берёзовики и сыроежки, достигают полного развития в три дня; Я не понимаю, какая муха тебя укусила. – Я не понимаю: какая муха тебя укусила?; </a:t>
            </a:r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5911873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6) в отношении обучающихся с ОВЗ применяется также понятие специфических (</a:t>
            </a:r>
            <a:r>
              <a:rPr lang="ru-RU" dirty="0" err="1" smtClean="0"/>
              <a:t>дисграфических</a:t>
            </a:r>
            <a:r>
              <a:rPr lang="ru-RU" dirty="0" smtClean="0"/>
              <a:t>) ошибок, к которым относятся: • фонологические замены – </a:t>
            </a:r>
            <a:r>
              <a:rPr lang="ru-RU" dirty="0" err="1" smtClean="0"/>
              <a:t>замены</a:t>
            </a:r>
            <a:r>
              <a:rPr lang="ru-RU" dirty="0" smtClean="0"/>
              <a:t> букв в сильных позициях, обусловленные смешением оппозиционных фонем по акустическому или акустико-артикуляционному признаку, например: по звонкости/глухости (булка – </a:t>
            </a:r>
            <a:r>
              <a:rPr lang="ru-RU" dirty="0" err="1" smtClean="0"/>
              <a:t>пулка</a:t>
            </a:r>
            <a:r>
              <a:rPr lang="ru-RU" dirty="0" smtClean="0"/>
              <a:t>), по твёрдости/мягкости (мал – мял), шипящие/свистящие (шапка – сапка) и др.; </a:t>
            </a:r>
          </a:p>
          <a:p>
            <a:r>
              <a:rPr lang="ru-RU" dirty="0" smtClean="0"/>
              <a:t>• ошибки оптико-пространственного характера, например: коробка – </a:t>
            </a:r>
            <a:r>
              <a:rPr lang="ru-RU" dirty="0" err="1" smtClean="0"/>
              <a:t>кородка</a:t>
            </a:r>
            <a:r>
              <a:rPr lang="ru-RU" dirty="0" smtClean="0"/>
              <a:t>, гнёзда – </a:t>
            </a:r>
            <a:r>
              <a:rPr lang="ru-RU" dirty="0" err="1" smtClean="0"/>
              <a:t>нёзда</a:t>
            </a:r>
            <a:r>
              <a:rPr lang="ru-RU" dirty="0" smtClean="0"/>
              <a:t>; </a:t>
            </a:r>
          </a:p>
          <a:p>
            <a:r>
              <a:rPr lang="ru-RU" dirty="0" smtClean="0"/>
              <a:t>лексические замены – смешение слов, близких по звучанию, например: Князь был одет в достоинства (вместо доспехи);</a:t>
            </a:r>
          </a:p>
          <a:p>
            <a:r>
              <a:rPr lang="ru-RU" dirty="0" smtClean="0"/>
              <a:t> • «</a:t>
            </a:r>
            <a:r>
              <a:rPr lang="ru-RU" dirty="0" err="1" smtClean="0"/>
              <a:t>аграмматизмы</a:t>
            </a:r>
            <a:r>
              <a:rPr lang="ru-RU" dirty="0" smtClean="0"/>
              <a:t>» (пропуск предлогов, выбор неадекватного окончания слова, пропуск обязательных членов предложения, использование избыточных членов предложения, смешение способов написания предлогов и приставок, нарушение выделения предложения как языковой единицы с помощью знаков препинания и др.), например: пришёл библиотеку; пришёл библиотека; Он о главном герое; Он взял булку и пошёл и взял; Он о писывал главного героя; Они спустились </a:t>
            </a:r>
            <a:r>
              <a:rPr lang="ru-RU" dirty="0" err="1" smtClean="0"/>
              <a:t>вподвал</a:t>
            </a:r>
            <a:r>
              <a:rPr lang="ru-RU" dirty="0" smtClean="0"/>
              <a:t>. </a:t>
            </a:r>
            <a:endParaRPr lang="ru-RU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4290"/>
            <a:ext cx="8229600" cy="6286544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На оценку письменной работы распространяются положения о повторяющихся и однотипных ошибках, изложенные в рекомендательных документах и скорректированные с учётом формата экзаменационной работы. </a:t>
            </a:r>
          </a:p>
          <a:p>
            <a:r>
              <a:rPr lang="ru-RU" dirty="0" smtClean="0"/>
              <a:t>Если ошибка повторяется в одном и том же слове или в корне однокоренных слов, то она считается за одну ошибку. Однотипными считаются ошибки на одно правило, если условия выбора правильного написания заключены в грамматических (в армии, в роще; колют, борются) и фонетических (пирожок, сверчок) особенностях данного слова.</a:t>
            </a:r>
          </a:p>
          <a:p>
            <a:r>
              <a:rPr lang="ru-RU" dirty="0" smtClean="0"/>
              <a:t>Не считаются однотипными ошибки на такое правило, в котором для выяснения правильного написания одного слова требуется подобрать другое (опорное) слово или его форму (вода – воды; рот – ротик; грустный – грустить; резкий – резок). Первые три однотипные ошибки считаются за одну ошибку, каждая следующая подобная ошибка учитывается как самостоятельная. Если в одном непроверяемом слове допущены две и более ошибки, то все они считаются за одну ошибку, например: </a:t>
            </a:r>
            <a:r>
              <a:rPr lang="ru-RU" dirty="0" err="1" smtClean="0"/>
              <a:t>посожир</a:t>
            </a:r>
            <a:r>
              <a:rPr lang="ru-RU" dirty="0" smtClean="0"/>
              <a:t>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Понятия о повторяющихся и однотипных ошибках не распространяются на пунктуационные ошибки.</a:t>
            </a:r>
            <a:endParaRPr lang="ru-RU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2852"/>
            <a:ext cx="8543956" cy="6572296"/>
          </a:xfrm>
        </p:spPr>
        <p:txBody>
          <a:bodyPr>
            <a:normAutofit fontScale="55000" lnSpcReduction="2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Грамматическая ошибка </a:t>
            </a:r>
            <a:r>
              <a:rPr lang="ru-RU" dirty="0" smtClean="0"/>
              <a:t>– это ошибка в структуре языковой единицы: в структуре слова, словосочетания или предложения; это нарушение какой-либо грамматической нормы: словообразовательной, морфологической, синтаксической. </a:t>
            </a:r>
          </a:p>
          <a:p>
            <a:pPr>
              <a:buNone/>
            </a:pPr>
            <a:r>
              <a:rPr lang="ru-RU" dirty="0" smtClean="0"/>
              <a:t>Например: </a:t>
            </a:r>
          </a:p>
          <a:p>
            <a:pPr>
              <a:buNone/>
            </a:pPr>
            <a:r>
              <a:rPr lang="ru-RU" dirty="0" smtClean="0"/>
              <a:t>– </a:t>
            </a:r>
            <a:r>
              <a:rPr lang="ru-RU" dirty="0" err="1" smtClean="0"/>
              <a:t>подскользнуться</a:t>
            </a:r>
            <a:r>
              <a:rPr lang="ru-RU" dirty="0" smtClean="0"/>
              <a:t> вместо поскользнуться, благородность вместо благородство </a:t>
            </a:r>
          </a:p>
          <a:p>
            <a:pPr>
              <a:buNone/>
            </a:pPr>
            <a:r>
              <a:rPr lang="ru-RU" dirty="0" smtClean="0"/>
              <a:t>– здесь допущена ошибка в словообразовательной структуре слова, использованы не та приставка или не тот суффикс; </a:t>
            </a:r>
          </a:p>
          <a:p>
            <a:pPr>
              <a:buNone/>
            </a:pPr>
            <a:r>
              <a:rPr lang="ru-RU" dirty="0" smtClean="0"/>
              <a:t>– без комментарий, </a:t>
            </a:r>
            <a:r>
              <a:rPr lang="ru-RU" dirty="0" err="1" smtClean="0"/>
              <a:t>едь</a:t>
            </a:r>
            <a:r>
              <a:rPr lang="ru-RU" dirty="0" smtClean="0"/>
              <a:t> вместо поезжай, более легче – неправильно образована форма слова, т.е. нарушена морфологическая норма; </a:t>
            </a:r>
          </a:p>
          <a:p>
            <a:pPr>
              <a:buNone/>
            </a:pPr>
            <a:r>
              <a:rPr lang="ru-RU" dirty="0" smtClean="0"/>
              <a:t>– оплатить за проезд, удостоен наградой – нарушена структура словосочетания (не соблюдаются нормы управления); </a:t>
            </a:r>
          </a:p>
          <a:p>
            <a:pPr>
              <a:buNone/>
            </a:pPr>
            <a:r>
              <a:rPr lang="ru-RU" dirty="0" smtClean="0"/>
              <a:t>– Покатавшись на катке, болят ноги.;</a:t>
            </a:r>
          </a:p>
          <a:p>
            <a:pPr>
              <a:buNone/>
            </a:pPr>
            <a:r>
              <a:rPr lang="ru-RU" dirty="0" smtClean="0"/>
              <a:t> В сочинении я хотел показать значение спорта и почему я его люблю. – неправильно построены предложения с деепричастным оборотом (1) и однородными членами (2), т.е. нарушены синтаксические нормы.</a:t>
            </a:r>
          </a:p>
          <a:p>
            <a:pPr>
              <a:buNone/>
            </a:pPr>
            <a:r>
              <a:rPr lang="ru-RU" dirty="0" smtClean="0"/>
              <a:t> В отличие от грамматических, речевые ошибки – это ошибки не в построении, не в структуре языковой единицы, а в её использовании, чаще всего в употреблении слова. </a:t>
            </a:r>
          </a:p>
          <a:p>
            <a:pPr>
              <a:buNone/>
            </a:pPr>
            <a:r>
              <a:rPr lang="ru-RU" dirty="0" smtClean="0"/>
              <a:t>По преимуществу это нарушения лексических норм, например: </a:t>
            </a:r>
            <a:r>
              <a:rPr lang="ru-RU" dirty="0" err="1" smtClean="0"/>
              <a:t>Штольц</a:t>
            </a:r>
            <a:r>
              <a:rPr lang="ru-RU" dirty="0" smtClean="0"/>
              <a:t> – один из главных героев одноимённого романа Гончарова «Обломов»; Они потеряли на войне двух единственных сыновей. Речевую ошибку можно заметить только в контексте, в этом её отличие от ошибки грамматической, для обнаружения которой контекст не нужен. </a:t>
            </a: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35732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/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ГВЭ 9 класс 2024 г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https://doc.fipi.ru/gve/gve-9/2024/spec_ru_pism_gve-9_2024.pdf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357298"/>
            <a:ext cx="8858312" cy="5500702"/>
          </a:xfrm>
        </p:spPr>
        <p:txBody>
          <a:bodyPr>
            <a:normAutofit fontScale="62500" lnSpcReduction="20000"/>
          </a:bodyPr>
          <a:lstStyle/>
          <a:p>
            <a:pPr algn="ctr">
              <a:buNone/>
            </a:pPr>
            <a:r>
              <a:rPr lang="ru-RU" sz="5100" b="1" dirty="0" smtClean="0">
                <a:solidFill>
                  <a:srgbClr val="C00000"/>
                </a:solidFill>
              </a:rPr>
              <a:t>Изменения в экзаменационных материалах 2024 года по сравнению с 2023 годом </a:t>
            </a:r>
          </a:p>
          <a:p>
            <a:r>
              <a:rPr lang="ru-RU" dirty="0" smtClean="0"/>
              <a:t>В целом структура и содержания экзаменационной модели КИМ не претерпели существенной трансформации. Изменения коснулись следующих аспектов экзаменационной работы. </a:t>
            </a:r>
          </a:p>
          <a:p>
            <a:r>
              <a:rPr lang="ru-RU" dirty="0" smtClean="0"/>
              <a:t>1. С учётом ФАОП ООО </a:t>
            </a:r>
            <a:r>
              <a:rPr lang="ru-RU" b="1" dirty="0" smtClean="0">
                <a:solidFill>
                  <a:srgbClr val="C00000"/>
                </a:solidFill>
              </a:rPr>
              <a:t>для обучающихся с ОВЗ в отдельную группу,</a:t>
            </a:r>
            <a:r>
              <a:rPr lang="ru-RU" dirty="0" smtClean="0"/>
              <a:t> для которой разрабатываются соответствующие экзаменационные материалы, выделены глухие, слабослышащие, позднооглохшие, </a:t>
            </a:r>
            <a:r>
              <a:rPr lang="ru-RU" dirty="0" err="1" smtClean="0"/>
              <a:t>кохлеарно</a:t>
            </a:r>
            <a:r>
              <a:rPr lang="ru-RU" dirty="0" smtClean="0"/>
              <a:t> имплантированные обучающиеся. Кроме того, категория обучающихся с НОДА дифференцирована на две группы: осваивающих вариант 6.1 ФАОП ООО и осваивающих вариант 6.2 ФАОП ООО. </a:t>
            </a:r>
          </a:p>
          <a:p>
            <a:r>
              <a:rPr lang="ru-RU" dirty="0" smtClean="0"/>
              <a:t>2. Исключено сочинение как отдельная форма ГВЭ-9, при этом элемент сочинения предполагается в форме сжатого изложения с творческим заданием.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 3. Для отдельных категорий участников ГВЭ-9 с ОВЗ введена новая экзаменационная форма – осложнённое списывание. 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0"/>
            <a:ext cx="463279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57166"/>
            <a:ext cx="4943475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0263" y="180975"/>
            <a:ext cx="4943475" cy="649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52650" y="-57150"/>
            <a:ext cx="4838700" cy="697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Источник информации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Русский язык. 9 класс ГВЭ (письменная форма) © 2024 Федеральная служба по надзору в сфере образования и науки</a:t>
            </a:r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8786874" cy="6500858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4. Устранена излишняя вариативность в письменных формах, выбираемых экзаменуемыми. </a:t>
            </a:r>
            <a:r>
              <a:rPr lang="ru-RU" b="1" dirty="0" smtClean="0">
                <a:solidFill>
                  <a:srgbClr val="C00000"/>
                </a:solidFill>
              </a:rPr>
              <a:t>Вариативность сохранена только для категорий обучающихся с ТНР, </a:t>
            </a:r>
            <a:r>
              <a:rPr lang="ru-RU" b="1" u="sng" dirty="0" smtClean="0">
                <a:solidFill>
                  <a:srgbClr val="C00000"/>
                </a:solidFill>
              </a:rPr>
              <a:t>ЗПР</a:t>
            </a:r>
            <a:r>
              <a:rPr lang="ru-RU" dirty="0" smtClean="0"/>
              <a:t> и некоторых групп с НОДА, как того требует ФАОП ООО для обучающихся с ОВЗ. </a:t>
            </a:r>
          </a:p>
          <a:p>
            <a:endParaRPr lang="ru-RU" dirty="0" smtClean="0"/>
          </a:p>
          <a:p>
            <a:r>
              <a:rPr lang="ru-RU" dirty="0" smtClean="0"/>
              <a:t>5. Из двух форм изложения с творческим заданием (сжатое изложение и подробное изложение) сохранена только форма сжатого изложения с творческим заданием. Вместе с тем чётко дифференцирована форма предъявления исходного текста для сжатого изложения с творческим заданием: </a:t>
            </a:r>
          </a:p>
          <a:p>
            <a:r>
              <a:rPr lang="ru-RU" dirty="0" smtClean="0"/>
              <a:t>1) глухие, слабослышащие, позднооглохшие, </a:t>
            </a:r>
            <a:r>
              <a:rPr lang="ru-RU" dirty="0" err="1" smtClean="0"/>
              <a:t>кохлеарно</a:t>
            </a:r>
            <a:r>
              <a:rPr lang="ru-RU" dirty="0" smtClean="0"/>
              <a:t> имплантированные обучающиеся прочитывают исходный текст; </a:t>
            </a:r>
          </a:p>
          <a:p>
            <a:r>
              <a:rPr lang="ru-RU" dirty="0" smtClean="0"/>
              <a:t>2) все остальные экзаменуемые (кроме обучающихся с ТНР, ЗПР и некоторых групп с НОДА) прослушивают исходный текст; </a:t>
            </a:r>
          </a:p>
          <a:p>
            <a:r>
              <a:rPr lang="ru-RU" dirty="0" smtClean="0"/>
              <a:t>3) </a:t>
            </a:r>
            <a:r>
              <a:rPr lang="ru-RU" b="1" dirty="0" smtClean="0">
                <a:solidFill>
                  <a:srgbClr val="C00000"/>
                </a:solidFill>
              </a:rPr>
              <a:t>обучающиеся</a:t>
            </a:r>
            <a:r>
              <a:rPr lang="ru-RU" dirty="0" smtClean="0"/>
              <a:t> с ТНР, </a:t>
            </a:r>
            <a:r>
              <a:rPr lang="ru-RU" b="1" dirty="0" smtClean="0">
                <a:solidFill>
                  <a:srgbClr val="C00000"/>
                </a:solidFill>
              </a:rPr>
              <a:t>ЗПР </a:t>
            </a:r>
            <a:r>
              <a:rPr lang="ru-RU" dirty="0" smtClean="0"/>
              <a:t>и некоторые группы с НОДА </a:t>
            </a:r>
            <a:r>
              <a:rPr lang="ru-RU" b="1" dirty="0" smtClean="0">
                <a:solidFill>
                  <a:srgbClr val="C00000"/>
                </a:solidFill>
              </a:rPr>
              <a:t>одновременно прочитывают и прослушивают исходный текст, кроме того, у экзаменуемых данных категорий при написании сжатого изложения с творческим заданием </a:t>
            </a:r>
            <a:r>
              <a:rPr lang="ru-RU" sz="4600" b="1" u="sng" dirty="0" smtClean="0">
                <a:solidFill>
                  <a:srgbClr val="C00000"/>
                </a:solidFill>
              </a:rPr>
              <a:t>сохраняется план исходного текста как необходимая опора.</a:t>
            </a:r>
            <a:endParaRPr lang="ru-RU" b="1" u="sng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Лица с ЗПР выполняют вариант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b="1" dirty="0" smtClean="0">
                <a:solidFill>
                  <a:srgbClr val="C00000"/>
                </a:solidFill>
              </a:rPr>
              <a:t> 400 (или 500) - по выбору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6.2 ФАОП ООО, а также для лиц с задержкой психического развития </a:t>
            </a:r>
            <a:r>
              <a:rPr lang="ru-RU" b="1" dirty="0" smtClean="0"/>
              <a:t>(далее – </a:t>
            </a:r>
            <a:r>
              <a:rPr lang="ru-RU" b="1" dirty="0" smtClean="0">
                <a:solidFill>
                  <a:srgbClr val="C00000"/>
                </a:solidFill>
              </a:rPr>
              <a:t>ЗПР</a:t>
            </a:r>
            <a:r>
              <a:rPr lang="ru-RU" b="1" dirty="0" smtClean="0"/>
              <a:t>), </a:t>
            </a:r>
            <a:r>
              <a:rPr lang="ru-RU" dirty="0" smtClean="0"/>
              <a:t>осваивающих образовательные программы основного общего образования, </a:t>
            </a:r>
            <a:r>
              <a:rPr lang="ru-RU" b="1" dirty="0" smtClean="0"/>
              <a:t>– </a:t>
            </a:r>
            <a:r>
              <a:rPr lang="ru-RU" b="1" dirty="0" smtClean="0">
                <a:solidFill>
                  <a:srgbClr val="C00000"/>
                </a:solidFill>
              </a:rPr>
              <a:t>сжатое изложение </a:t>
            </a:r>
            <a:r>
              <a:rPr lang="ru-RU" dirty="0" smtClean="0"/>
              <a:t>по прослушанному и прочитанному тексту с творческим заданием </a:t>
            </a:r>
            <a:r>
              <a:rPr lang="ru-RU" b="1" dirty="0" smtClean="0">
                <a:solidFill>
                  <a:srgbClr val="C00000"/>
                </a:solidFill>
              </a:rPr>
              <a:t>(400-е номера вариантов) или осложнённое списывание (500-е номера вариантов) </a:t>
            </a:r>
            <a:r>
              <a:rPr lang="ru-RU" b="1" u="sng" dirty="0" smtClean="0">
                <a:solidFill>
                  <a:srgbClr val="C00000"/>
                </a:solidFill>
              </a:rPr>
              <a:t>по выбору обучающегося</a:t>
            </a:r>
            <a:r>
              <a:rPr lang="ru-RU" dirty="0" smtClean="0">
                <a:solidFill>
                  <a:srgbClr val="C00000"/>
                </a:solidFill>
              </a:rPr>
              <a:t>. 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818" y="274376"/>
            <a:ext cx="8631899" cy="5083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ВАЖНО!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Эти экзаменационные материалы имеют ряд особенностей: допускаются тексты </a:t>
            </a:r>
            <a:r>
              <a:rPr lang="ru-RU" b="1" dirty="0" smtClean="0">
                <a:solidFill>
                  <a:srgbClr val="C00000"/>
                </a:solidFill>
              </a:rPr>
              <a:t>сюжетные и адаптированные с учётом категории экзаменуемых</a:t>
            </a:r>
            <a:r>
              <a:rPr lang="ru-RU" dirty="0" smtClean="0"/>
              <a:t>. </a:t>
            </a:r>
          </a:p>
          <a:p>
            <a:r>
              <a:rPr lang="ru-RU" dirty="0" smtClean="0"/>
              <a:t>Адаптация подразумевает упрощение конструкций по грамматическому и семантическому оформлению, упрощение </a:t>
            </a:r>
            <a:r>
              <a:rPr lang="ru-RU" dirty="0" err="1" smtClean="0"/>
              <a:t>многозвеньевой</a:t>
            </a:r>
            <a:r>
              <a:rPr lang="ru-RU" dirty="0" smtClean="0"/>
              <a:t> инструкции посредством </a:t>
            </a:r>
            <a:r>
              <a:rPr lang="ru-RU" b="1" dirty="0" smtClean="0">
                <a:solidFill>
                  <a:srgbClr val="C00000"/>
                </a:solidFill>
              </a:rPr>
              <a:t>деления её на короткие смысловые единицы, задающие </a:t>
            </a:r>
            <a:r>
              <a:rPr lang="ru-RU" b="1" dirty="0" err="1" smtClean="0">
                <a:solidFill>
                  <a:srgbClr val="C00000"/>
                </a:solidFill>
              </a:rPr>
              <a:t>поэтапность</a:t>
            </a:r>
            <a:r>
              <a:rPr lang="ru-RU" b="1" dirty="0" smtClean="0">
                <a:solidFill>
                  <a:srgbClr val="C00000"/>
                </a:solidFill>
              </a:rPr>
              <a:t> (</a:t>
            </a:r>
            <a:r>
              <a:rPr lang="ru-RU" b="1" dirty="0" err="1" smtClean="0">
                <a:solidFill>
                  <a:srgbClr val="C00000"/>
                </a:solidFill>
              </a:rPr>
              <a:t>пошаговость</a:t>
            </a:r>
            <a:r>
              <a:rPr lang="ru-RU" b="1" dirty="0" smtClean="0">
                <a:solidFill>
                  <a:srgbClr val="C00000"/>
                </a:solidFill>
              </a:rPr>
              <a:t>) выполнения задания и т. д.</a:t>
            </a:r>
            <a:r>
              <a:rPr lang="ru-RU" dirty="0" smtClean="0"/>
              <a:t> </a:t>
            </a:r>
          </a:p>
          <a:p>
            <a:r>
              <a:rPr lang="ru-RU" b="1" dirty="0" smtClean="0">
                <a:solidFill>
                  <a:srgbClr val="C00000"/>
                </a:solidFill>
              </a:rPr>
              <a:t>При оценивании экзаменационной работы по 400-м вариантам предусмотрены критерии, отличающиеся от критериев оценивания ответов </a:t>
            </a:r>
            <a:r>
              <a:rPr lang="ru-RU" dirty="0" smtClean="0"/>
              <a:t>на задания экзаменационных материалов по 100–300-м вариантам.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6841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C00000"/>
                </a:solidFill>
              </a:rPr>
              <a:t>Сжатое изложение по прослушанному и прочитанному тексту в 400-х вариантах.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214422"/>
            <a:ext cx="8643998" cy="5357850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Текст для изложения выдаётся экзаменуемым для чтения и проведения подготовительной работы на 40 минут. </a:t>
            </a:r>
            <a:endParaRPr lang="ru-RU" dirty="0" smtClean="0">
              <a:solidFill>
                <a:srgbClr val="C00000"/>
              </a:solidFill>
            </a:endParaRPr>
          </a:p>
          <a:p>
            <a:r>
              <a:rPr lang="ru-RU" dirty="0" smtClean="0"/>
              <a:t>Вместе с тем указанный текст </a:t>
            </a:r>
            <a:r>
              <a:rPr lang="ru-RU" b="1" u="sng" dirty="0" smtClean="0">
                <a:solidFill>
                  <a:srgbClr val="C00000"/>
                </a:solidFill>
              </a:rPr>
              <a:t>читается организатором в аудитории дважды с интервалом между прочтениями текста 10 минут</a:t>
            </a:r>
            <a:r>
              <a:rPr lang="ru-RU" dirty="0" smtClean="0">
                <a:solidFill>
                  <a:srgbClr val="C00000"/>
                </a:solidFill>
              </a:rPr>
              <a:t>.</a:t>
            </a:r>
          </a:p>
          <a:p>
            <a:r>
              <a:rPr lang="ru-RU" dirty="0" smtClean="0"/>
              <a:t> В это время </a:t>
            </a:r>
            <a:r>
              <a:rPr lang="ru-RU" b="1" dirty="0" smtClean="0">
                <a:solidFill>
                  <a:srgbClr val="C00000"/>
                </a:solidFill>
              </a:rPr>
              <a:t>участники экзамена могут </a:t>
            </a:r>
            <a:r>
              <a:rPr lang="ru-RU" dirty="0" smtClean="0"/>
              <a:t>работать с листами бумаги для черновиков, выданными образовательной организацией, на базе которой организован ППЭ, </a:t>
            </a:r>
            <a:r>
              <a:rPr lang="ru-RU" b="1" dirty="0" smtClean="0">
                <a:solidFill>
                  <a:srgbClr val="C00000"/>
                </a:solidFill>
              </a:rPr>
              <a:t>выписывая ключевые слова, составляя план изложения </a:t>
            </a:r>
          </a:p>
          <a:p>
            <a:r>
              <a:rPr lang="ru-RU" sz="3400" b="1" dirty="0" smtClean="0">
                <a:solidFill>
                  <a:srgbClr val="C00000"/>
                </a:solidFill>
              </a:rPr>
              <a:t>(записывать под диктовку или переписывать текст изложения в листы бумаги для черновиков не разрешается). </a:t>
            </a:r>
          </a:p>
          <a:p>
            <a:r>
              <a:rPr lang="ru-RU" dirty="0" smtClean="0">
                <a:solidFill>
                  <a:srgbClr val="C00000"/>
                </a:solidFill>
              </a:rPr>
              <a:t>Участники </a:t>
            </a:r>
            <a:r>
              <a:rPr lang="ru-RU" dirty="0" smtClean="0"/>
              <a:t>экзамена, которые </a:t>
            </a:r>
            <a:r>
              <a:rPr lang="ru-RU" dirty="0" smtClean="0">
                <a:solidFill>
                  <a:srgbClr val="C00000"/>
                </a:solidFill>
              </a:rPr>
              <a:t>слушают / читают </a:t>
            </a:r>
            <a:r>
              <a:rPr lang="ru-RU" dirty="0" smtClean="0"/>
              <a:t>/ одновременно читают и слушают текст для изложения, </a:t>
            </a:r>
            <a:r>
              <a:rPr lang="ru-RU" dirty="0" smtClean="0">
                <a:solidFill>
                  <a:srgbClr val="C00000"/>
                </a:solidFill>
              </a:rPr>
              <a:t>должны быть распределены в разные аудитории</a:t>
            </a:r>
          </a:p>
          <a:p>
            <a:endParaRPr lang="ru-RU" sz="3400" b="1" dirty="0" smtClean="0">
              <a:solidFill>
                <a:srgbClr val="C0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08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</a:rPr>
              <a:t>Образец - вариант 400</a:t>
            </a:r>
            <a:endParaRPr lang="ru-RU" b="1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71546"/>
            <a:ext cx="8715436" cy="5643602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До ранней весны 1925 года я никогда не встречался с Сергеем Александровичем Есениным, не видал даже его портретов. Почему-то представлялся он мне рослым, широкоплечим, широконосым. И знал о нём, о его личности очень немного, почти не имел общих знакомых. Но стихи его любил давно. Сразу полюбил, как только прочитал в каком-то журнале. И потом, во время моих гастролей по Европе и Америке, всегда возил с собой сборник его стихов. Такое у меня было чувство, как будто я возил с собой горсточку русской земли. </a:t>
            </a:r>
          </a:p>
          <a:p>
            <a:pPr>
              <a:buNone/>
            </a:pPr>
            <a:r>
              <a:rPr lang="ru-RU" dirty="0" smtClean="0"/>
              <a:t>«Приведём к вам сегодня Есенина», – объявили мне как-то знакомые. Часам к двенадцати ночи я после спектакля прихожу домой. Небольшая компания моих друзей и Есенин уже сидят у меня. Поднимаюсь по лестнице и слышу радостный лай Джима, той самой собаки, которой потом Есенин посвятил стихи. Джим радостно взвизгивал, стремительно высовывал голову из-под руки Есенина и лизал его лицо. Есенин встал и с трудом старался освободиться от Джима, но тот продолжал на него скакать и ещё несколько раз лизнул его в нос. «Да постой же, может быть, я не хочу с тобой целоваться. Что же ты всё время лезешь целоваться», – говорил Есенин и широко улыбался. Сразу запомнилась мне эта его по-детски лукавая улыбка. </a:t>
            </a:r>
          </a:p>
          <a:p>
            <a:pPr>
              <a:buNone/>
            </a:pPr>
            <a:r>
              <a:rPr lang="ru-RU" dirty="0" smtClean="0"/>
              <a:t>Меня поразила его молодость. Когда он молча и застенчиво подал мне руку, он показался мне почти мальчиком, юношей лет двадцати. Когда он заговорил, сразу показался старше. Пытливое, вдумчивое, честное выражение появилось на его лице.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D05A3F23DB2F6C4582D238FFD64C5408" ma:contentTypeVersion="49" ma:contentTypeDescription="Создание документа." ma:contentTypeScope="" ma:versionID="ccca4094ad5e344f0c40d71f596143fd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45d92a831f630846e920fd49d9864d72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5D60385-777E-42E9-9270-44182A4B2A47}"/>
</file>

<file path=customXml/itemProps2.xml><?xml version="1.0" encoding="utf-8"?>
<ds:datastoreItem xmlns:ds="http://schemas.openxmlformats.org/officeDocument/2006/customXml" ds:itemID="{9E92EBA6-5383-43B2-8B9D-CB3862ADF7E2}"/>
</file>

<file path=customXml/itemProps3.xml><?xml version="1.0" encoding="utf-8"?>
<ds:datastoreItem xmlns:ds="http://schemas.openxmlformats.org/officeDocument/2006/customXml" ds:itemID="{598489A7-1A34-4DA4-8872-B8208D46C767}"/>
</file>

<file path=customXml/itemProps4.xml><?xml version="1.0" encoding="utf-8"?>
<ds:datastoreItem xmlns:ds="http://schemas.openxmlformats.org/officeDocument/2006/customXml" ds:itemID="{FDA0BF29-0A49-46E9-81C6-1C46CA7D0F3E}"/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3249</Words>
  <Application>Microsoft Office PowerPoint</Application>
  <PresentationFormat>Экран (4:3)</PresentationFormat>
  <Paragraphs>141</Paragraphs>
  <Slides>34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7" baseType="lpstr">
      <vt:lpstr>Arial</vt:lpstr>
      <vt:lpstr>Calibri</vt:lpstr>
      <vt:lpstr>Тема Office</vt:lpstr>
      <vt:lpstr>Презентация PowerPoint</vt:lpstr>
      <vt:lpstr>СПЕЦИФИКАЦИЯ экзаменационных материалов для проведения в 2024 году государственного выпускного экзамена по образовательным программам основного общего образования (письменная форма) по РУССКОМУ ЯЗЫКУ</vt:lpstr>
      <vt:lpstr> ГВЭ 9 класс 2024 г https://doc.fipi.ru/gve/gve-9/2024/spec_ru_pism_gve-9_2024.pdf </vt:lpstr>
      <vt:lpstr>Презентация PowerPoint</vt:lpstr>
      <vt:lpstr>Лица с ЗПР выполняют вариант  400 (или 500) - по выбору</vt:lpstr>
      <vt:lpstr>Презентация PowerPoint</vt:lpstr>
      <vt:lpstr>ВАЖНО!</vt:lpstr>
      <vt:lpstr>Сжатое изложение по прослушанному и прочитанному тексту в 400-х вариантах. </vt:lpstr>
      <vt:lpstr>Образец - вариант 400</vt:lpstr>
      <vt:lpstr>Задания 1</vt:lpstr>
      <vt:lpstr>Задание 2</vt:lpstr>
      <vt:lpstr>Презентация PowerPoint</vt:lpstr>
      <vt:lpstr>Презентация PowerPoint</vt:lpstr>
      <vt:lpstr>Презентация PowerPoint</vt:lpstr>
      <vt:lpstr>ВАЖНО!</vt:lpstr>
      <vt:lpstr>ВАРИАНТ  500</vt:lpstr>
      <vt:lpstr>Образец- вариант  500</vt:lpstr>
      <vt:lpstr>Презентация PowerPoint</vt:lpstr>
      <vt:lpstr>Рекомендуемая шкала перевода первичных баллов в пятибалльную отметку</vt:lpstr>
      <vt:lpstr>НЕ ДОЛЖНЫ ВЛИЯТЬ НА ОЦЕНКУ ГРАМОТНОСТИ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 информации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500</dc:creator>
  <cp:lastModifiedBy>User</cp:lastModifiedBy>
  <cp:revision>17</cp:revision>
  <dcterms:created xsi:type="dcterms:W3CDTF">2023-12-12T11:07:03Z</dcterms:created>
  <dcterms:modified xsi:type="dcterms:W3CDTF">2023-12-15T06:31:11Z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0x010100D05A3F23DB2F6C4582D238FFD64C5408</vt:lpwstr>
  </property>
</Properties>
</file>