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71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72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19.xml" ContentType="application/vnd.openxmlformats-officedocument.presentationml.slide+xml"/>
  <Override PartName="/ppt/slides/slide37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6"/>
  </p:notesMasterIdLst>
  <p:sldIdLst>
    <p:sldId id="394" r:id="rId4"/>
    <p:sldId id="373" r:id="rId5"/>
    <p:sldId id="374" r:id="rId6"/>
    <p:sldId id="293" r:id="rId7"/>
    <p:sldId id="294" r:id="rId8"/>
    <p:sldId id="290" r:id="rId9"/>
    <p:sldId id="354" r:id="rId10"/>
    <p:sldId id="291" r:id="rId11"/>
    <p:sldId id="387" r:id="rId12"/>
    <p:sldId id="377" r:id="rId13"/>
    <p:sldId id="378" r:id="rId14"/>
    <p:sldId id="379" r:id="rId15"/>
    <p:sldId id="380" r:id="rId16"/>
    <p:sldId id="298" r:id="rId17"/>
    <p:sldId id="381" r:id="rId18"/>
    <p:sldId id="356" r:id="rId19"/>
    <p:sldId id="358" r:id="rId20"/>
    <p:sldId id="390" r:id="rId21"/>
    <p:sldId id="385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75" r:id="rId36"/>
    <p:sldId id="337" r:id="rId37"/>
    <p:sldId id="338" r:id="rId38"/>
    <p:sldId id="339" r:id="rId39"/>
    <p:sldId id="340" r:id="rId40"/>
    <p:sldId id="341" r:id="rId41"/>
    <p:sldId id="342" r:id="rId42"/>
    <p:sldId id="355" r:id="rId43"/>
    <p:sldId id="344" r:id="rId44"/>
    <p:sldId id="345" r:id="rId45"/>
    <p:sldId id="346" r:id="rId46"/>
    <p:sldId id="376" r:id="rId47"/>
    <p:sldId id="271" r:id="rId48"/>
    <p:sldId id="283" r:id="rId49"/>
    <p:sldId id="282" r:id="rId50"/>
    <p:sldId id="348" r:id="rId51"/>
    <p:sldId id="349" r:id="rId52"/>
    <p:sldId id="350" r:id="rId53"/>
    <p:sldId id="281" r:id="rId54"/>
    <p:sldId id="280" r:id="rId55"/>
    <p:sldId id="279" r:id="rId56"/>
    <p:sldId id="275" r:id="rId57"/>
    <p:sldId id="274" r:id="rId58"/>
    <p:sldId id="289" r:id="rId59"/>
    <p:sldId id="288" r:id="rId60"/>
    <p:sldId id="287" r:id="rId61"/>
    <p:sldId id="285" r:id="rId62"/>
    <p:sldId id="286" r:id="rId63"/>
    <p:sldId id="272" r:id="rId64"/>
    <p:sldId id="273" r:id="rId65"/>
    <p:sldId id="368" r:id="rId66"/>
    <p:sldId id="366" r:id="rId67"/>
    <p:sldId id="382" r:id="rId68"/>
    <p:sldId id="383" r:id="rId69"/>
    <p:sldId id="388" r:id="rId70"/>
    <p:sldId id="389" r:id="rId71"/>
    <p:sldId id="386" r:id="rId72"/>
    <p:sldId id="384" r:id="rId73"/>
    <p:sldId id="392" r:id="rId74"/>
    <p:sldId id="395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8523615-DA74-4626-A85A-E347717D26A0}">
          <p14:sldIdLst>
            <p14:sldId id="292"/>
            <p14:sldId id="356"/>
            <p14:sldId id="358"/>
            <p14:sldId id="373"/>
            <p14:sldId id="374"/>
            <p14:sldId id="354"/>
            <p14:sldId id="294"/>
            <p14:sldId id="293"/>
            <p14:sldId id="290"/>
            <p14:sldId id="291"/>
            <p14:sldId id="298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75"/>
            <p14:sldId id="337"/>
            <p14:sldId id="338"/>
            <p14:sldId id="339"/>
            <p14:sldId id="340"/>
            <p14:sldId id="341"/>
            <p14:sldId id="342"/>
            <p14:sldId id="355"/>
            <p14:sldId id="344"/>
            <p14:sldId id="345"/>
            <p14:sldId id="346"/>
            <p14:sldId id="271"/>
            <p14:sldId id="283"/>
            <p14:sldId id="282"/>
            <p14:sldId id="348"/>
            <p14:sldId id="349"/>
            <p14:sldId id="350"/>
            <p14:sldId id="281"/>
            <p14:sldId id="280"/>
            <p14:sldId id="279"/>
            <p14:sldId id="275"/>
            <p14:sldId id="274"/>
            <p14:sldId id="289"/>
            <p14:sldId id="288"/>
            <p14:sldId id="287"/>
            <p14:sldId id="285"/>
            <p14:sldId id="286"/>
            <p14:sldId id="272"/>
            <p14:sldId id="273"/>
            <p14:sldId id="368"/>
            <p14:sldId id="366"/>
            <p14:sldId id="370"/>
            <p14:sldId id="369"/>
            <p14:sldId id="367"/>
            <p14:sldId id="372"/>
            <p14:sldId id="359"/>
            <p14:sldId id="364"/>
            <p14:sldId id="363"/>
            <p14:sldId id="362"/>
            <p14:sldId id="361"/>
            <p14:sldId id="360"/>
            <p14:sldId id="365"/>
            <p14:sldId id="351"/>
            <p14:sldId id="3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99"/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customXml" Target="../customXml/item4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customXml" Target="../customXml/item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81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F51F1-AAC3-4D96-AB89-10D7E6A74D8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4DD98-A41F-495C-B07A-95D7C7D34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392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4DD98-A41F-495C-B07A-95D7C7D34070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24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163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74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5734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339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99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08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229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863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396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189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31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623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060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891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605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701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516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296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189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059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22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05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576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475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866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688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69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172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41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0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89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171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34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C9562-136E-4132-A746-3D224E5548D7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69A4E-BCFD-4251-AA0D-85CDCB0F6E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218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696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C9562-136E-4132-A746-3D224E5548D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69A4E-BCFD-4251-AA0D-85CDCB0F6EE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17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parrots-hutches.ru/foto_popugai/kakadu_alba_2.jpg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hyperlink" Target="http://images.yandex.ru/yandsearch?img_url=http://img-fotki.yandex.ru/get/3301/nastya-danilkova.4/0_e10_5b62224a_S&amp;iorient=&amp;nojs=1&amp;icolor=&amp;site=&amp;text=%D0%BF%D0%BE%D0%BD%D0%B8&amp;wp=&amp;pos=6&amp;isize=&amp;type=&amp;recent=&amp;rpt=simage&amp;itype=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images.yandex.ru/yandsearch?img_url=http://cdn.mm-health.com/40/08bf60282d11e18d9c12313d033e31/image/depression-TH-coffee.jpg&amp;iorient=&amp;nojs=1&amp;icolor=&amp;site=&amp;text=%D0%BA%D0%BE%D1%84%D0%B5&amp;wp=&amp;pos=1&amp;isize=&amp;type=&amp;recent=&amp;rpt=simage&amp;itype=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eg"/><Relationship Id="rId4" Type="http://schemas.openxmlformats.org/officeDocument/2006/relationships/hyperlink" Target="http://images.yandex.ru/yandsearch?img_url=http://rodonews.ru/i/full1323270281.jpg&amp;iorient=&amp;nojs=1&amp;icolor=&amp;site=&amp;text=%D0%B0%D0%BB%D0%BE%D1%8D&amp;wp=&amp;pos=15&amp;isize=&amp;type=&amp;recent=&amp;rpt=simage&amp;itype=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i-cdn.apartmenttherapy.com/uimages/ny/7-29-beauxartsmetcitydata.jpg" TargetMode="Externa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images.yandex.ru/yandsearch?text=%D0%B6%D0%B0%D0%BB%D1%8E%D0%B7%D0%B8&amp;noreask=1&amp;img_url=http://ruprom-image.s3.amazonaws.com/1006690_w640_h640_2211832efaa3c7d.jpg&amp;pos=16&amp;rpt=simage&amp;lr=2&amp;nojs=1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hyperlink" Target="http://jongler.ucoz.ru/_si/0/77464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mages.yandex.ru/yandsearch?text=%D0%BF%D0%BE%D0%BD%D0%B8&amp;noreask=1&amp;img_url=http://fermer02.ru/uploads/posts/2009-09/1253349118_01505.jpg&amp;pos=8&amp;rpt=simage&amp;lr=2&amp;nojs=1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hyperlink" Target="http://images.yandex.ru/yandsearch?img_url=http://med-rast.ru/pics/aloe.jpeg&amp;iorient=&amp;icolor=&amp;site=&amp;text=%D0%B0%D0%BB%D0%BE%D1%8D&amp;wp=&amp;pos=0&amp;isize=&amp;type=&amp;recent=&amp;rpt=simage&amp;itype=&amp;nojs=1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.png"/><Relationship Id="rId7" Type="http://schemas.openxmlformats.org/officeDocument/2006/relationships/image" Target="../media/image24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6.gif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microsoft.com/office/2007/relationships/hdphoto" Target="../media/hdphoto6.wdp"/><Relationship Id="rId7" Type="http://schemas.openxmlformats.org/officeDocument/2006/relationships/image" Target="../media/image44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46.jpeg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ocuments%20and%20Settings\Slade1k\&#1056;&#1072;&#1073;&#1086;&#1095;&#1080;&#1081;%20&#1089;&#1090;&#1086;&#1083;\&#1057;&#1082;&#1072;&#1079;&#1086;&#1095;&#1085;&#1099;&#1081;%20&#1079;&#1086;&#1086;&#1087;&#1072;&#1088;&#1082;%20-%20&#1085;&#1077;&#1089;&#1082;&#1083;&#1086;&#1085;&#1103;&#1077;&#1084;&#1099;&#1081;%20&#1089;&#1091;&#1097;&#1077;&#1089;&#1090;&#1074;&#1080;&#1090;&#1077;&#1083;&#1100;&#1085;&#1099;&#1077;%20(+++)\02%20-%20All%20The%20Birds%20Are%20Here%20Again.mp3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10" Type="http://schemas.openxmlformats.org/officeDocument/2006/relationships/image" Target="../media/image50.gif"/><Relationship Id="rId4" Type="http://schemas.microsoft.com/office/2007/relationships/hdphoto" Target="../media/hdphoto7.wdp"/><Relationship Id="rId9" Type="http://schemas.openxmlformats.org/officeDocument/2006/relationships/image" Target="../media/image4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gi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gif"/><Relationship Id="rId4" Type="http://schemas.openxmlformats.org/officeDocument/2006/relationships/image" Target="../media/image2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image" Target="../media/image64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70.jpeg"/><Relationship Id="rId7" Type="http://schemas.openxmlformats.org/officeDocument/2006/relationships/image" Target="../media/image73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Users\User\Desktop\&#1056;&#1053;&#1057;\whizzkids_-_digi_digi_radio_edit_2009.mp3" TargetMode="Externa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10" Type="http://schemas.openxmlformats.org/officeDocument/2006/relationships/image" Target="../media/image76.png"/><Relationship Id="rId4" Type="http://schemas.microsoft.com/office/2007/relationships/hdphoto" Target="../media/hdphoto9.wdp"/><Relationship Id="rId9" Type="http://schemas.openxmlformats.org/officeDocument/2006/relationships/image" Target="../media/image7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6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Users\User1\Desktop\&#1040;&#1055;&#1056;&#1045;&#1051;&#1068;\25%20&#1072;&#1087;&#1088;&#1077;&#1083;&#1103;\5%20&#1082;&#1083;&#1072;&#1089;&#1089;\&#1055;&#1077;&#1089;&#1085;&#1103;%20&#1073;&#1077;&#1075;&#1077;&#1084;&#1086;&#1090;&#1072;_WMV%20V9.wmv" TargetMode="Externa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ocuments%20and%20Settings\Slade1k\&#1056;&#1072;&#1073;&#1086;&#1095;&#1080;&#1081;%20&#1089;&#1090;&#1086;&#1083;\&#1057;&#1082;&#1072;&#1079;&#1086;&#1095;&#1085;&#1099;&#1081;%20&#1079;&#1086;&#1086;&#1087;&#1072;&#1088;&#1082;%20-%20&#1085;&#1077;&#1089;&#1082;&#1083;&#1086;&#1085;&#1103;&#1077;&#1084;&#1099;&#1081;%20&#1089;&#1091;&#1097;&#1077;&#1089;&#1090;&#1074;&#1080;&#1090;&#1077;&#1083;&#1100;&#1085;&#1099;&#1077;%20(+++)\14%20-%20The%20Little%20Waves.mp3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1.gif"/><Relationship Id="rId12" Type="http://schemas.openxmlformats.org/officeDocument/2006/relationships/image" Target="../media/image75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Users\User\Desktop\&#1056;&#1053;&#1057;\OST%20Sailor%20Moon-Eyl.%20&#1048;&#1075;&#1088;&#1072;%20&#1085;&#1072;%20&#1092;&#1083;&#1077;&#1081;&#1090;&#1077;.mp3" TargetMode="External"/><Relationship Id="rId6" Type="http://schemas.openxmlformats.org/officeDocument/2006/relationships/image" Target="../media/image90.gif"/><Relationship Id="rId11" Type="http://schemas.openxmlformats.org/officeDocument/2006/relationships/image" Target="../media/image76.png"/><Relationship Id="rId5" Type="http://schemas.openxmlformats.org/officeDocument/2006/relationships/image" Target="../media/image89.gif"/><Relationship Id="rId10" Type="http://schemas.openxmlformats.org/officeDocument/2006/relationships/image" Target="../media/image93.gif"/><Relationship Id="rId4" Type="http://schemas.openxmlformats.org/officeDocument/2006/relationships/image" Target="../media/image88.gif"/><Relationship Id="rId9" Type="http://schemas.openxmlformats.org/officeDocument/2006/relationships/image" Target="../media/image92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microsoft.com/office/2007/relationships/hdphoto" Target="../media/hdphoto6.wdp"/><Relationship Id="rId7" Type="http://schemas.openxmlformats.org/officeDocument/2006/relationships/image" Target="../media/image44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2%D0%B0%D0%BB%D1%8C_%D0%A2%D0%BE%D1%80%D0%B0%D0%BD%D1%81" TargetMode="External"/><Relationship Id="rId2" Type="http://schemas.openxmlformats.org/officeDocument/2006/relationships/hyperlink" Target="http://ru.wikipedia.org/wiki/%D0%90%D0%BB%D1%8C%D0%BF%D1%8B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jpeg"/><Relationship Id="rId4" Type="http://schemas.openxmlformats.org/officeDocument/2006/relationships/hyperlink" Target="http://xfrance.ru/wp-content/uploads/2011/07/kur02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mages.yandex.ru/yandsearch?text=%D0%BF%D0%BE%D0%BD%D0%B8&amp;noreask=1&amp;img_url=http://fermer02.ru/uploads/posts/2009-09/1253349118_01505.jpg&amp;pos=8&amp;rpt=simage&amp;lr=2&amp;nojs=1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hyperlink" Target="http://images.yandex.ru/yandsearch?img_url=http://med-rast.ru/pics/aloe.jpeg&amp;iorient=&amp;icolor=&amp;site=&amp;text=%D0%B0%D0%BB%D0%BE%D1%8D&amp;wp=&amp;pos=0&amp;isize=&amp;type=&amp;recent=&amp;rpt=simage&amp;itype=&amp;nojs=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mages.yandex.ru/yandsearch?text=%D0%BF%D0%BE%D0%BD%D0%B8&amp;noreask=1&amp;img_url=http://fermer02.ru/uploads/posts/2009-09/1253349118_01505.jpg&amp;pos=8&amp;rpt=simage&amp;lr=2&amp;nojs=1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hyperlink" Target="http://images.yandex.ru/yandsearch?img_url=http://med-rast.ru/pics/aloe.jpeg&amp;iorient=&amp;icolor=&amp;site=&amp;text=%D0%B0%D0%BB%D0%BE%D1%8D&amp;wp=&amp;pos=0&amp;isize=&amp;type=&amp;recent=&amp;rpt=simage&amp;itype=&amp;nojs=1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mg1.liveinternet.ru/images/attach/c/2/72/439/72439612_solnuyshk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4088392" cy="38661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C 0.0198 -0.04537 0.03941 -0.09074 0.0665 -0.13449 C 0.09341 -0.17824 0.1316 -0.23449 0.16129 -0.26204 C 0.19115 -0.28982 0.21268 -0.30047 0.24514 -0.30116 C 0.27743 -0.30185 0.3191 -0.29236 0.35573 -0.26597 C 0.39237 -0.23982 0.43247 -0.18982 0.46546 -0.14375 C 0.49827 -0.09815 0.53785 -0.02084 0.55261 0.00787 C 0.56737 0.03703 0.55677 0.02916 0.55434 0.02963 C 0.55191 0.03009 0.54896 0.02315 0.53768 0.01065 C 0.52639 -0.00162 0.50608 -0.01806 0.48612 -0.04445 C 0.46632 -0.07084 0.43785 -0.11713 0.41823 -0.14653 C 0.39862 -0.17593 0.38646 -0.20209 0.3691 -0.22176 C 0.35157 -0.24167 0.3349 -0.25139 0.31337 -0.26482 C 0.29167 -0.27824 0.26059 -0.29885 0.23855 -0.30116 C 0.2165 -0.30324 0.20643 -0.29144 0.18125 -0.27824 C 0.15608 -0.26482 0.11268 -0.2456 0.08802 -0.22037 C 0.06372 -0.1956 0.04618 -0.14885 0.03421 -0.12778 C 0.02223 -0.10672 0.02309 -0.11482 0.01667 -0.09422 C 0.01042 -0.07361 0.0007 -0.02176 -0.00416 -0.00417 C -0.00885 0.01389 -0.00573 0.01458 -0.01163 0.01365 C -0.01736 0.01227 -0.04027 0.01782 -0.03906 -0.00949 C -0.0375 -0.03681 -0.01614 -0.11389 -0.00312 -0.1507 C 0.00973 -0.18727 0.01598 -0.20834 0.0382 -0.23125 C 0.06059 -0.25394 0.10261 -0.2757 0.13073 -0.2875 C 0.15868 -0.29931 0.18021 -0.3 0.20625 -0.30232 C 0.23177 -0.30486 0.25799 -0.30764 0.28594 -0.30232 C 0.31389 -0.29699 0.34792 -0.28727 0.37414 -0.27037 C 0.40018 -0.25324 0.41997 -0.23195 0.44306 -0.20023 C 0.46615 -0.16852 0.49931 -0.11435 0.51268 -0.08079 C 0.52622 -0.04746 0.52153 -0.01968 0.52362 2.59259E-6 C 0.5257 0.0199 0.52865 0.03727 0.52535 0.03773 C 0.52188 0.03819 0.51737 0.0199 0.50365 0.00254 C 0.48976 -0.01482 0.46198 -0.04445 0.44306 -0.06574 C 0.42414 -0.0875 0.404 -0.10834 0.38993 -0.12639 C 0.37535 -0.14422 0.36702 -0.16158 0.35747 -0.17477 C 0.34792 -0.1882 0.34601 -0.19653 0.33247 -0.20695 C 0.31893 -0.21736 0.29306 -0.23033 0.27587 -0.23797 C 0.25851 -0.2456 0.24948 -0.25834 0.22952 -0.25278 C 0.20938 -0.24699 0.17969 -0.22014 0.15556 -0.20301 C 0.13143 -0.18565 0.10886 -0.1676 0.08507 -0.14954 C 0.06094 -0.13102 0.02761 -0.10857 0.01077 -0.0926 C -0.00573 -0.07685 -0.00486 -0.0713 -0.01475 -0.05371 C -0.02465 -0.03658 -0.04114 -0.00463 -0.04878 0.01065 C -0.05642 0.02615 -0.06579 0.05278 -0.06041 0.03773 C -0.05538 0.02268 -0.03229 -0.04954 -0.01736 -0.0794 C -0.0026 -0.10903 0.0125 -0.12385 0.0283 -0.14097 C 0.0441 -0.15857 0.06129 -0.16945 0.07743 -0.18264 C 0.09341 -0.19607 0.10816 -0.20996 0.12552 -0.22037 C 0.14306 -0.23125 0.16684 -0.2419 0.18212 -0.24722 C 0.1974 -0.25278 0.204 -0.25162 0.21789 -0.25278 C 0.2316 -0.25371 0.2507 -0.25486 0.26424 -0.25278 C 0.27761 -0.25047 0.28473 -0.24954 0.29844 -0.23935 C 0.31216 -0.2294 0.32969 -0.20787 0.34653 -0.19236 C 0.36337 -0.17662 0.38143 -0.16088 0.39879 -0.14491 C 0.41667 -0.12917 0.43716 -0.11204 0.45209 -0.09676 C 0.46702 -0.08172 0.47917 -0.06667 0.48889 -0.05371 C 0.49844 -0.04097 0.50452 -0.03172 0.51025 -0.02014 C 0.51615 -0.0088 0.52014 0.00625 0.52362 0.01481 C 0.52726 0.02315 0.53125 0.03912 0.53195 0.03102 C 0.53247 0.02291 0.54184 -0.00394 0.52709 -0.03519 C 0.51216 -0.06597 0.46667 -0.12732 0.44306 -0.15602 C 0.41927 -0.18449 0.41424 -0.18565 0.38473 -0.20695 C 0.35556 -0.22824 0.29445 -0.26991 0.26684 -0.28357 C 0.23941 -0.29746 0.2448 -0.29283 0.21945 -0.29028 C 0.19427 -0.28773 0.13802 -0.27361 0.11563 -0.26898 C 0.09306 -0.26389 0.10261 -0.27454 0.08559 -0.26204 C 0.06875 -0.24977 0.03004 -0.20996 0.01337 -0.19491 C -0.00329 -0.17963 -0.00225 -0.18658 -0.01475 -0.17084 C -0.02743 -0.1551 -0.05156 -0.12454 -0.06215 -0.09954 C -0.07291 -0.07477 -0.07534 -0.03889 -0.07899 -0.02014 C -0.08246 -0.00162 -0.08298 0.0074 -0.08298 0.0118 C -0.08298 0.01643 -0.08298 0.02037 -0.07899 0.00671 C -0.075 -0.00695 -0.06979 -0.04283 -0.05885 -0.06991 C -0.04791 -0.09699 -0.02951 -0.13426 -0.01232 -0.15741 C 0.00487 -0.1801 0.02535 -0.19468 0.0441 -0.20834 C 0.06285 -0.22222 0.07535 -0.2301 0.1007 -0.24074 C 0.12587 -0.25116 0.17466 -0.26505 0.19532 -0.27153 C 0.21598 -0.27801 0.21372 -0.27871 0.22448 -0.27963 C 0.23525 -0.28079 0.24549 -0.28241 0.26007 -0.27709 C 0.27483 -0.27153 0.29497 -0.2581 0.31268 -0.24722 C 0.33021 -0.23635 0.34862 -0.22338 0.36563 -0.21111 C 0.38264 -0.19885 0.39237 -0.19468 0.41476 -0.17338 C 0.43716 -0.15209 0.48125 -0.1051 0.49948 -0.08334 C 0.51771 -0.06111 0.5158 -0.05648 0.52362 -0.04167 C 0.5316 -0.02685 0.54063 -0.00764 0.54688 0.00532 C 0.55296 0.01828 0.57136 0.05115 0.56007 0.03495 C 0.54914 0.01875 0.51146 -0.05301 0.48039 -0.0926 C 0.44931 -0.13241 0.42535 -0.17176 0.37414 -0.20417 C 0.32292 -0.23681 0.22414 -0.28033 0.17292 -0.2875 C 0.12188 -0.29491 0.10504 -0.27176 0.06754 -0.24885 C 0.02987 -0.2257 -0.02448 -0.1875 -0.05295 -0.14954 C -0.08159 -0.11111 -0.09392 -0.04676 -0.10451 -0.01898 C -0.11527 0.00856 -0.13802 0.02685 -0.11718 0.0162 C -0.096 0.00555 -0.01944 -0.04306 0.02188 -0.08334 C 0.06285 -0.12361 0.08907 -0.19607 0.12969 -0.2257 C 0.17032 -0.25533 0.2165 -0.26922 0.26528 -0.26088 C 0.31389 -0.25278 0.38021 -0.20787 0.4224 -0.17593 C 0.46441 -0.14398 0.49289 -0.10324 0.51771 -0.06991 C 0.54254 -0.03658 0.55677 -0.00625 0.57118 0.02407 " pathEditMode="relative" rAng="0" ptsTypes="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" y="-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C 0.03403 -0.06805 0.06823 -0.13611 0.10295 -0.18981 C 0.13767 -0.24351 0.16892 -0.29838 0.20851 -0.32199 C 0.24809 -0.3456 0.3026 -0.35486 0.34062 -0.33194 C 0.37864 -0.30902 0.39427 -0.23425 0.4368 -0.18472 C 0.47934 -0.13518 0.57726 -0.04976 0.59635 -0.03518 C 0.61545 -0.0206 0.57361 -0.07152 0.55191 -0.09675 C 0.53021 -0.12222 0.49653 -0.15324 0.46614 -0.18865 C 0.43576 -0.22407 0.40208 -0.2787 0.36996 -0.30925 C 0.33785 -0.33981 0.30243 -0.37476 0.27361 -0.37222 C 0.24479 -0.36967 0.23403 -0.32777 0.19722 -0.29421 C 0.16041 -0.26064 0.08281 -0.21226 0.05295 -0.17106 C 0.02309 -0.12986 0.02569 -0.07175 0.01805 -0.04652 C 0.01041 -0.02152 -0.01059 -0.00023 0.0066 -0.02129 C 0.02378 -0.04236 0.07726 -0.12314 0.1217 -0.17338 C 0.16614 -0.22361 0.22812 -0.30648 0.27361 -0.32314 C 0.3191 -0.33981 0.34201 -0.32407 0.39444 -0.27291 C 0.44687 -0.22175 0.54462 -0.07083 0.58785 -0.0162 C 0.63107 0.03843 0.6684 0.07639 0.65382 0.05533 C 0.63923 0.03426 0.55868 -0.08032 0.5 -0.14213 C 0.44132 -0.20393 0.35781 -0.29768 0.30191 -0.31574 C 0.24601 -0.33379 0.20382 -0.2868 0.16423 -0.25023 C 0.12465 -0.21365 0.08923 -0.13796 0.06423 -0.09675 C 0.03923 -0.05578 -0.00695 0.01528 0.01423 -0.0037 C 0.03541 -0.02268 0.15156 -0.16203 0.19166 -0.21134 C 0.23177 -0.26064 0.22274 -0.29027 0.25486 -0.2993 C 0.28698 -0.30833 0.33871 -0.30023 0.38403 -0.26527 C 0.42934 -0.23032 0.49184 -0.13634 0.52656 -0.08912 C 0.56128 -0.04189 0.5816 -0.00046 0.59253 0.0176 " pathEditMode="relative" ptsTypes="aaaaaaaaaaaaaaaaaaaaaaaaaaaaA">
                                      <p:cBhvr>
                                        <p:cTn id="9" dur="5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279525" y="500063"/>
            <a:ext cx="7086600" cy="6429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Лексический диктант</a:t>
            </a:r>
            <a:endParaRPr lang="ru-RU" smtClean="0"/>
          </a:p>
        </p:txBody>
      </p:sp>
      <p:pic>
        <p:nvPicPr>
          <p:cNvPr id="9219" name="Picture 8" descr="http://parrots-hutches.ru/foto_popugai/kakadu_alba_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247775"/>
            <a:ext cx="3214688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 descr="http://im7-tub-ru.yandex.net/i?id=565370280-0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204864"/>
            <a:ext cx="3429000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Лексический диктант</a:t>
            </a:r>
            <a:endParaRPr lang="ru-RU" smtClean="0"/>
          </a:p>
        </p:txBody>
      </p:sp>
      <p:pic>
        <p:nvPicPr>
          <p:cNvPr id="10244" name="Picture 2" descr="http://im5-tub-ru.yandex.net/i?id=605902785-19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60848"/>
            <a:ext cx="379571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http://im6-tub-ru.yandex.net/i?id=635314913-1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75" y="1357313"/>
            <a:ext cx="314325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Лексический диктант</a:t>
            </a:r>
            <a:endParaRPr lang="ru-RU" smtClean="0"/>
          </a:p>
        </p:txBody>
      </p:sp>
      <p:pic>
        <p:nvPicPr>
          <p:cNvPr id="11268" name="Picture 5" descr="http://i-cdn.apartmenttherapy.com/uimages/ny/7-29-beauxartsmetcitydat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0"/>
            <a:ext cx="6232177" cy="413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Лексический диктант</a:t>
            </a:r>
            <a:endParaRPr lang="ru-RU" smtClean="0"/>
          </a:p>
        </p:txBody>
      </p:sp>
      <p:pic>
        <p:nvPicPr>
          <p:cNvPr id="12291" name="Picture 2" descr="http://im4-tub-ru.yandex.net/i?id=265192318-36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357563"/>
            <a:ext cx="3905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0" descr="http://jongler.ucoz.ru/_si/0/7746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2000250"/>
            <a:ext cx="397986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. MY DOCUMENTS\2. СШ 15 (работа)\4. ПРЕЗЕНТАЦИИ (все)\4. Шаблоны презентаций\Шаблоны для презентаций\Шаблоны из Интернета\шаблоны школьные 1\фон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67"/>
          <a:stretch/>
        </p:blipFill>
        <p:spPr bwMode="auto">
          <a:xfrm>
            <a:off x="1" y="26441"/>
            <a:ext cx="9180512" cy="683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-603448"/>
            <a:ext cx="66967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88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</a:t>
            </a:r>
            <a:r>
              <a:rPr lang="ru-RU" sz="80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НЕСКЛОНЯЕМЫХ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ИМЁН 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СУЩЕСТВИТЕЛЬНЫХ</a:t>
            </a:r>
            <a:endParaRPr lang="ru-RU" sz="5400" b="1" cap="none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404663"/>
            <a:ext cx="5851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ТЕМА УРОКА</a:t>
            </a:r>
            <a:r>
              <a:rPr lang="ru-RU" sz="3600" b="1" dirty="0" smtClean="0"/>
              <a:t>: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62924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9525" y="785813"/>
            <a:ext cx="7086600" cy="7858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правильно сказать?</a:t>
            </a:r>
            <a:endParaRPr lang="ru-RU" sz="44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1071563" y="498475"/>
            <a:ext cx="6643687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ru-RU" sz="3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3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ый 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пони? </a:t>
            </a: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ая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пони?</a:t>
            </a:r>
          </a:p>
          <a:p>
            <a:pPr eaLnBrk="0" hangingPunct="0"/>
            <a: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ое</a:t>
            </a:r>
            <a: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пони?</a:t>
            </a:r>
          </a:p>
          <a:p>
            <a:pPr eaLnBrk="0" hangingPunct="0"/>
            <a:endParaRPr lang="ru-RU" sz="4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Целебн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ый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алоэ?</a:t>
            </a: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целебн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ое 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алоэ?</a:t>
            </a: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целебн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ая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алоэ?</a:t>
            </a:r>
            <a:endParaRPr lang="ru-RU" sz="4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4" name="Picture 3" descr="http://im5-tub-ru.yandex.net/i?id=480078063-56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2286000"/>
            <a:ext cx="2714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http://im0-tub-ru.yandex.net/i?id=376260222-29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25" y="435768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4. Рисунки\1. Автофигуры\4. Люди, профессии\Доктор\врач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4022" y="116632"/>
            <a:ext cx="332692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877272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Выбери правильный вариант.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60648"/>
            <a:ext cx="516441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1)</a:t>
            </a:r>
            <a:r>
              <a:rPr lang="ru-RU" sz="4000" b="1" dirty="0" smtClean="0"/>
              <a:t> Участков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ый</a:t>
            </a:r>
            <a:r>
              <a:rPr lang="ru-RU" sz="4000" b="1" dirty="0" smtClean="0"/>
              <a:t> врач пришёл к больному.</a:t>
            </a:r>
          </a:p>
          <a:p>
            <a:endParaRPr lang="ru-RU" sz="4000" b="1" dirty="0" smtClean="0"/>
          </a:p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2)</a:t>
            </a:r>
            <a:r>
              <a:rPr lang="ru-RU" sz="4000" b="1" dirty="0" smtClean="0"/>
              <a:t> Участков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ый</a:t>
            </a:r>
            <a:r>
              <a:rPr lang="ru-RU" sz="4000" b="1" dirty="0" smtClean="0"/>
              <a:t> врач пришл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/>
              <a:t> к больному.</a:t>
            </a:r>
          </a:p>
          <a:p>
            <a:endParaRPr lang="ru-RU" sz="4000" b="1" dirty="0"/>
          </a:p>
          <a:p>
            <a:pPr lvl="0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3)</a:t>
            </a:r>
            <a:r>
              <a:rPr lang="ru-RU" sz="4000" b="1" dirty="0" smtClean="0">
                <a:solidFill>
                  <a:prstClr val="black"/>
                </a:solidFill>
              </a:rPr>
              <a:t> Участков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ая</a:t>
            </a:r>
            <a:r>
              <a:rPr lang="ru-RU" sz="4000" b="1" dirty="0" smtClean="0">
                <a:solidFill>
                  <a:prstClr val="black"/>
                </a:solidFill>
              </a:rPr>
              <a:t> </a:t>
            </a:r>
            <a:r>
              <a:rPr lang="ru-RU" sz="4000" b="1" dirty="0">
                <a:solidFill>
                  <a:prstClr val="black"/>
                </a:solidFill>
              </a:rPr>
              <a:t>врач </a:t>
            </a:r>
            <a:r>
              <a:rPr lang="ru-RU" sz="4000" b="1" dirty="0" smtClean="0">
                <a:solidFill>
                  <a:prstClr val="black"/>
                </a:solidFill>
              </a:rPr>
              <a:t>пришл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>
                <a:solidFill>
                  <a:prstClr val="black"/>
                </a:solidFill>
              </a:rPr>
              <a:t> </a:t>
            </a:r>
            <a:r>
              <a:rPr lang="ru-RU" sz="4000" b="1" dirty="0">
                <a:solidFill>
                  <a:prstClr val="black"/>
                </a:solidFill>
              </a:rPr>
              <a:t>к больному.</a:t>
            </a:r>
          </a:p>
          <a:p>
            <a:endParaRPr lang="ru-RU" dirty="0" smtClean="0"/>
          </a:p>
        </p:txBody>
      </p:sp>
      <p:pic>
        <p:nvPicPr>
          <p:cNvPr id="5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23628" y="-380459"/>
            <a:ext cx="66967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7200" b="1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УЗНАЕМ </a:t>
            </a:r>
            <a:endParaRPr lang="ru-RU" sz="11500" b="1" cap="none" spc="300" dirty="0" smtClean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6" descr="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766" r="7811"/>
          <a:stretch/>
        </p:blipFill>
        <p:spPr bwMode="auto">
          <a:xfrm>
            <a:off x="3779912" y="128844"/>
            <a:ext cx="1512168" cy="943399"/>
          </a:xfrm>
          <a:prstGeom prst="ellipse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620461" y="3064892"/>
            <a:ext cx="1973617" cy="230832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КОФЕ</a:t>
            </a:r>
          </a:p>
          <a:p>
            <a:pPr algn="ctr"/>
            <a:r>
              <a:rPr lang="ru-RU" sz="36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ОН</a:t>
            </a:r>
            <a:r>
              <a:rPr lang="ru-RU" sz="3600" b="1" spc="6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ru-RU" sz="3600" b="1" dirty="0" smtClean="0">
                <a:latin typeface="Arial Black" pitchFamily="34" charset="0"/>
              </a:rPr>
              <a:t>или</a:t>
            </a:r>
            <a:r>
              <a:rPr lang="ru-RU" sz="3600" b="1" spc="6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ru-RU" sz="36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ОНО</a:t>
            </a:r>
            <a:r>
              <a:rPr lang="ru-RU" sz="3600" b="1" spc="600" dirty="0" smtClean="0">
                <a:latin typeface="Arial Black" pitchFamily="34" charset="0"/>
              </a:rPr>
              <a:t>?</a:t>
            </a:r>
            <a:endParaRPr lang="ru-RU" sz="3600" b="1" spc="600" dirty="0">
              <a:latin typeface="Arial Black" pitchFamily="34" charset="0"/>
            </a:endParaRPr>
          </a:p>
        </p:txBody>
      </p:sp>
      <p:pic>
        <p:nvPicPr>
          <p:cNvPr id="15" name="Picture 3" descr="D:\4. Рисунки\Анимационные картины\новые анимашки\Чай-кофе анимашки\coffee_machine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1958" y="2927032"/>
            <a:ext cx="3703010" cy="2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4. Рисунки\Анимационные картины\новые анимашки\Чай-кофе анимашки\k33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4892"/>
            <a:ext cx="1762170" cy="24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86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4. Рисунки\1. Автофигуры\4. Люди, профессии\Доктор\врач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4022" y="116632"/>
            <a:ext cx="332692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877272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Выбери правильный вариант.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60648"/>
            <a:ext cx="516441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1)</a:t>
            </a:r>
            <a:r>
              <a:rPr lang="ru-RU" sz="4000" b="1" dirty="0" smtClean="0"/>
              <a:t> Участков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ый</a:t>
            </a:r>
            <a:r>
              <a:rPr lang="ru-RU" sz="4000" b="1" dirty="0" smtClean="0"/>
              <a:t> врач пришёл к больному.</a:t>
            </a:r>
          </a:p>
          <a:p>
            <a:endParaRPr lang="ru-RU" sz="4000" b="1" dirty="0" smtClean="0"/>
          </a:p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2)</a:t>
            </a:r>
            <a:r>
              <a:rPr lang="ru-RU" sz="4000" b="1" dirty="0" smtClean="0"/>
              <a:t> Участков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ый</a:t>
            </a:r>
            <a:r>
              <a:rPr lang="ru-RU" sz="4000" b="1" dirty="0" smtClean="0"/>
              <a:t> врач пришл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/>
              <a:t> к больному.</a:t>
            </a:r>
          </a:p>
          <a:p>
            <a:endParaRPr lang="ru-RU" sz="4000" b="1" dirty="0"/>
          </a:p>
          <a:p>
            <a:pPr lvl="0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3)</a:t>
            </a:r>
            <a:r>
              <a:rPr lang="ru-RU" sz="4000" b="1" dirty="0" smtClean="0">
                <a:solidFill>
                  <a:prstClr val="black"/>
                </a:solidFill>
              </a:rPr>
              <a:t> Участков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ая</a:t>
            </a:r>
            <a:r>
              <a:rPr lang="ru-RU" sz="4000" b="1" dirty="0" smtClean="0">
                <a:solidFill>
                  <a:prstClr val="black"/>
                </a:solidFill>
              </a:rPr>
              <a:t> </a:t>
            </a:r>
            <a:r>
              <a:rPr lang="ru-RU" sz="4000" b="1" dirty="0">
                <a:solidFill>
                  <a:prstClr val="black"/>
                </a:solidFill>
              </a:rPr>
              <a:t>врач </a:t>
            </a:r>
            <a:r>
              <a:rPr lang="ru-RU" sz="4000" b="1" dirty="0" smtClean="0">
                <a:solidFill>
                  <a:prstClr val="black"/>
                </a:solidFill>
              </a:rPr>
              <a:t>пришл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>
                <a:solidFill>
                  <a:prstClr val="black"/>
                </a:solidFill>
              </a:rPr>
              <a:t> </a:t>
            </a:r>
            <a:r>
              <a:rPr lang="ru-RU" sz="4000" b="1" dirty="0">
                <a:solidFill>
                  <a:prstClr val="black"/>
                </a:solidFill>
              </a:rPr>
              <a:t>к больному.</a:t>
            </a:r>
          </a:p>
          <a:p>
            <a:endParaRPr lang="ru-RU" dirty="0" smtClean="0"/>
          </a:p>
        </p:txBody>
      </p:sp>
      <p:pic>
        <p:nvPicPr>
          <p:cNvPr id="5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23628" y="-380459"/>
            <a:ext cx="66967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7200" b="1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УЗНАЕМ </a:t>
            </a:r>
            <a:endParaRPr lang="ru-RU" sz="11500" b="1" cap="none" spc="300" dirty="0" smtClean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5374" y="3086958"/>
            <a:ext cx="3913251" cy="286232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ШИМПАНЗЕ</a:t>
            </a:r>
            <a:endParaRPr lang="ru-RU" sz="3600" b="1" spc="600" dirty="0" smtClean="0">
              <a:latin typeface="Arial Black" pitchFamily="34" charset="0"/>
            </a:endParaRPr>
          </a:p>
          <a:p>
            <a:pPr algn="ctr"/>
            <a:r>
              <a:rPr lang="ru-RU" sz="3600" b="1" spc="600" dirty="0" smtClean="0">
                <a:latin typeface="Arial Black" pitchFamily="34" charset="0"/>
              </a:rPr>
              <a:t>СМЕШН</a:t>
            </a:r>
            <a:r>
              <a:rPr lang="ru-RU" sz="36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ОЕ</a:t>
            </a:r>
            <a:r>
              <a:rPr lang="ru-RU" sz="3600" b="1" spc="600" dirty="0" smtClean="0">
                <a:latin typeface="Arial Black" pitchFamily="34" charset="0"/>
              </a:rPr>
              <a:t>?</a:t>
            </a:r>
          </a:p>
          <a:p>
            <a:pPr algn="ctr"/>
            <a:r>
              <a:rPr lang="ru-RU" sz="3600" b="1" spc="600" dirty="0" smtClean="0">
                <a:latin typeface="Arial Black" pitchFamily="34" charset="0"/>
              </a:rPr>
              <a:t>СМЕШН</a:t>
            </a:r>
            <a:r>
              <a:rPr lang="ru-RU" sz="36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АЯ</a:t>
            </a:r>
            <a:r>
              <a:rPr lang="ru-RU" sz="3600" b="1" spc="600" dirty="0" smtClean="0">
                <a:latin typeface="Arial Black" pitchFamily="34" charset="0"/>
              </a:rPr>
              <a:t>?</a:t>
            </a:r>
          </a:p>
          <a:p>
            <a:pPr algn="ctr"/>
            <a:r>
              <a:rPr lang="ru-RU" sz="3600" b="1" dirty="0">
                <a:latin typeface="Arial Black" pitchFamily="34" charset="0"/>
              </a:rPr>
              <a:t>и</a:t>
            </a:r>
            <a:r>
              <a:rPr lang="ru-RU" sz="3600" b="1" dirty="0" smtClean="0">
                <a:latin typeface="Arial Black" pitchFamily="34" charset="0"/>
              </a:rPr>
              <a:t>ли</a:t>
            </a:r>
            <a:r>
              <a:rPr lang="ru-RU" sz="3600" b="1" spc="6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ru-RU" sz="3600" b="1" spc="600" dirty="0" smtClean="0">
                <a:latin typeface="Arial Black" pitchFamily="34" charset="0"/>
              </a:rPr>
              <a:t>СМЕШН</a:t>
            </a:r>
            <a:r>
              <a:rPr lang="ru-RU" sz="3600" b="1" spc="6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ОЙ</a:t>
            </a:r>
            <a:r>
              <a:rPr lang="ru-RU" sz="3600" b="1" spc="600" dirty="0" smtClean="0">
                <a:latin typeface="Arial Black" pitchFamily="34" charset="0"/>
              </a:rPr>
              <a:t>?</a:t>
            </a:r>
            <a:endParaRPr lang="ru-RU" sz="3600" b="1" spc="600" dirty="0">
              <a:latin typeface="Arial Black" pitchFamily="34" charset="0"/>
            </a:endParaRPr>
          </a:p>
        </p:txBody>
      </p:sp>
      <p:pic>
        <p:nvPicPr>
          <p:cNvPr id="1029" name="Picture 5" descr="D:\4. Рисунки\1. Автофигуры\5. Животные\Обезьяны\31399013_1r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18019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766" r="7811"/>
          <a:stretch/>
        </p:blipFill>
        <p:spPr bwMode="auto">
          <a:xfrm>
            <a:off x="3779912" y="128844"/>
            <a:ext cx="1512168" cy="943399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25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714375" y="1285875"/>
            <a:ext cx="70008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600" i="1">
                <a:latin typeface="Times New Roman" pitchFamily="18" charset="0"/>
                <a:cs typeface="Times New Roman" pitchFamily="18" charset="0"/>
              </a:rPr>
              <a:t>«Нас никому нельзя склонять, 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3600" i="1">
                <a:latin typeface="Times New Roman" pitchFamily="18" charset="0"/>
                <a:cs typeface="Times New Roman" pitchFamily="18" charset="0"/>
              </a:rPr>
              <a:t>Нас бесполезно изменять. 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3600" i="1">
                <a:latin typeface="Times New Roman" pitchFamily="18" charset="0"/>
                <a:cs typeface="Times New Roman" pitchFamily="18" charset="0"/>
              </a:rPr>
              <a:t>Об этом знают в школе все!» –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3600" i="1">
                <a:latin typeface="Times New Roman" pitchFamily="18" charset="0"/>
                <a:cs typeface="Times New Roman" pitchFamily="18" charset="0"/>
              </a:rPr>
              <a:t>сказали радио, шоссе, 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3600" i="1">
                <a:latin typeface="Times New Roman" pitchFamily="18" charset="0"/>
                <a:cs typeface="Times New Roman" pitchFamily="18" charset="0"/>
              </a:rPr>
              <a:t>Бюро, и кофе, и кафе, 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3600" i="1">
                <a:latin typeface="Times New Roman" pitchFamily="18" charset="0"/>
                <a:cs typeface="Times New Roman" pitchFamily="18" charset="0"/>
              </a:rPr>
              <a:t>Кино, такси, пальто, купе.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57165"/>
            <a:ext cx="8458200" cy="642943"/>
          </a:xfrm>
        </p:spPr>
        <p:txBody>
          <a:bodyPr/>
          <a:lstStyle/>
          <a:p>
            <a:pPr algn="ctr"/>
            <a:r>
              <a:rPr lang="ru-RU" sz="3600" b="1" dirty="0" smtClean="0"/>
              <a:t>Работа с учебной книгой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500174"/>
            <a:ext cx="8153400" cy="5029200"/>
          </a:xfrm>
          <a:ln>
            <a:solidFill>
              <a:srgbClr val="00FF00"/>
            </a:solidFill>
          </a:ln>
        </p:spPr>
        <p:txBody>
          <a:bodyPr/>
          <a:lstStyle/>
          <a:p>
            <a:r>
              <a:rPr lang="ru-RU" sz="2800" b="1" dirty="0" smtClean="0"/>
              <a:t>С. 260, основной теоретический материал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2214554"/>
            <a:ext cx="6357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Какая информация вам знакома?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Что нового вы узнали?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Что вызвало затруднение?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Что требует разъяснения?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6182" y="3857628"/>
            <a:ext cx="4786346" cy="1754326"/>
          </a:xfrm>
          <a:prstGeom prst="rect">
            <a:avLst/>
          </a:prstGeom>
          <a:solidFill>
            <a:srgbClr val="00B0F0"/>
          </a:solidFill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ИНСЕРТ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	</a:t>
            </a:r>
            <a:r>
              <a:rPr lang="ru-RU" sz="2000" b="1" dirty="0" smtClean="0">
                <a:solidFill>
                  <a:srgbClr val="C00000"/>
                </a:solidFill>
              </a:rPr>
              <a:t>«</a:t>
            </a:r>
            <a:r>
              <a:rPr lang="en-US" sz="2000" b="1" dirty="0" smtClean="0">
                <a:solidFill>
                  <a:srgbClr val="C00000"/>
                </a:solidFill>
              </a:rPr>
              <a:t>V</a:t>
            </a:r>
            <a:r>
              <a:rPr lang="ru-RU" sz="2000" b="1" dirty="0" smtClean="0">
                <a:solidFill>
                  <a:srgbClr val="C00000"/>
                </a:solidFill>
              </a:rPr>
              <a:t>»  - знаю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	«+» - узнал новое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	«-» -  думал иначе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	«?» - есть вопросы 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" name="Picture 4" descr="Рисун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0"/>
            <a:ext cx="1643042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65755"/>
            <a:ext cx="9144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ru-RU" sz="4800" b="1" spc="600" dirty="0" smtClean="0"/>
              <a:t>ИСПРАВЬТЕ ОШИБКИ!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11548"/>
            <a:ext cx="91440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pc="300" dirty="0" smtClean="0"/>
              <a:t>УСТНАЯ РАЗМИНКА</a:t>
            </a:r>
            <a:endParaRPr lang="ru-RU" sz="2400" b="1" spc="300" dirty="0"/>
          </a:p>
        </p:txBody>
      </p:sp>
      <p:sp>
        <p:nvSpPr>
          <p:cNvPr id="4" name="TextBox 3"/>
          <p:cNvSpPr txBox="1"/>
          <p:nvPr/>
        </p:nvSpPr>
        <p:spPr>
          <a:xfrm>
            <a:off x="-15910" y="3789040"/>
            <a:ext cx="6629838" cy="258532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ru-RU" sz="5400" b="1" dirty="0" smtClean="0"/>
              <a:t>Мы вымыли щенка специальной </a:t>
            </a:r>
          </a:p>
          <a:p>
            <a:pPr lvl="1" algn="ctr"/>
            <a:r>
              <a:rPr lang="ru-RU" sz="5400" b="1" dirty="0" err="1"/>
              <a:t>ш</a:t>
            </a:r>
            <a:r>
              <a:rPr lang="ru-RU" sz="5400" b="1" dirty="0" err="1" smtClean="0"/>
              <a:t>ампунью</a:t>
            </a:r>
            <a:r>
              <a:rPr lang="ru-RU" sz="5400" b="1" dirty="0" smtClean="0"/>
              <a:t> от блох.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3847" y="1484784"/>
            <a:ext cx="5940152" cy="175432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ru-RU" sz="5400" b="1" dirty="0" smtClean="0"/>
              <a:t>Окно закрывала </a:t>
            </a:r>
          </a:p>
          <a:p>
            <a:pPr lvl="1" algn="ctr"/>
            <a:r>
              <a:rPr lang="ru-RU" sz="5400" b="1" dirty="0" smtClean="0"/>
              <a:t>красивая тюль.</a:t>
            </a:r>
          </a:p>
        </p:txBody>
      </p:sp>
      <p:pic>
        <p:nvPicPr>
          <p:cNvPr id="1026" name="Picture 2" descr="D:\4. Рисунки\1. Автофигуры\5. Животные\Собаки\dogs_6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00827"/>
            <a:ext cx="2093920" cy="23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Slade1k\Рабочий стол\Новое\Анимац. фигуры и картины\2d0f1346f33455e84aaeea5700a5e30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736304" cy="187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39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594537"/>
              </p:ext>
            </p:extLst>
          </p:nvPr>
        </p:nvGraphicFramePr>
        <p:xfrm>
          <a:off x="611562" y="1498808"/>
          <a:ext cx="799288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479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1</a:t>
            </a:r>
            <a:r>
              <a:rPr lang="ru-RU" sz="2400" b="1" dirty="0" smtClean="0">
                <a:solidFill>
                  <a:srgbClr val="FFFF00"/>
                </a:solidFill>
              </a:rPr>
              <a:t>. </a:t>
            </a:r>
            <a:r>
              <a:rPr lang="ru-RU" sz="4000" b="1" dirty="0" smtClean="0">
                <a:solidFill>
                  <a:srgbClr val="FFFF00"/>
                </a:solidFill>
              </a:rPr>
              <a:t>Мороженое в шоколадной глазури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D:\4. Рисунки\1. Автофигуры\7. Еда\eda3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177" y="1700808"/>
            <a:ext cx="86409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178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524" y="44624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</a:rPr>
              <a:t>2</a:t>
            </a:r>
            <a:r>
              <a:rPr lang="ru-RU" sz="2400" b="1" dirty="0" smtClean="0">
                <a:solidFill>
                  <a:srgbClr val="FFFF00"/>
                </a:solidFill>
              </a:rPr>
              <a:t>. </a:t>
            </a:r>
            <a:r>
              <a:rPr lang="ru-RU" sz="4400" b="1" spc="300" dirty="0" smtClean="0">
                <a:solidFill>
                  <a:srgbClr val="FFFF00"/>
                </a:solidFill>
              </a:rPr>
              <a:t>Небольшой ресторан</a:t>
            </a:r>
            <a:endParaRPr lang="ru-RU" sz="4400" b="1" spc="300" dirty="0">
              <a:solidFill>
                <a:srgbClr val="FFFF0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1759715"/>
              </p:ext>
            </p:extLst>
          </p:nvPr>
        </p:nvGraphicFramePr>
        <p:xfrm>
          <a:off x="611562" y="1124744"/>
          <a:ext cx="799288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Э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/>
          <p:cNvPicPr/>
          <p:nvPr/>
        </p:nvPicPr>
        <p:blipFill rotWithShape="1">
          <a:blip r:embed="rId3" cstate="print"/>
          <a:srcRect t="8303" b="8774"/>
          <a:stretch/>
        </p:blipFill>
        <p:spPr bwMode="auto">
          <a:xfrm>
            <a:off x="5004048" y="4293096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4461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3</a:t>
            </a:r>
            <a:r>
              <a:rPr lang="ru-RU" sz="2400" b="1" dirty="0" smtClean="0">
                <a:solidFill>
                  <a:srgbClr val="FFFF00"/>
                </a:solidFill>
              </a:rPr>
              <a:t>.  </a:t>
            </a:r>
            <a:r>
              <a:rPr lang="ru-RU" sz="4000" b="1" spc="300" dirty="0" smtClean="0">
                <a:solidFill>
                  <a:srgbClr val="FFFF00"/>
                </a:solidFill>
              </a:rPr>
              <a:t>Дорога с твёрдым покрытием</a:t>
            </a:r>
            <a:endParaRPr lang="ru-RU" sz="4000" b="1" spc="300" dirty="0">
              <a:solidFill>
                <a:srgbClr val="FFFF0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1278875"/>
              </p:ext>
            </p:extLst>
          </p:nvPr>
        </p:nvGraphicFramePr>
        <p:xfrm>
          <a:off x="611562" y="1124744"/>
          <a:ext cx="799288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Э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Ф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6056" y="4293096"/>
            <a:ext cx="26642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52504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4799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4</a:t>
            </a:r>
            <a:r>
              <a:rPr lang="ru-RU" sz="2400" b="1" dirty="0" smtClean="0">
                <a:solidFill>
                  <a:srgbClr val="FFFF00"/>
                </a:solidFill>
              </a:rPr>
              <a:t>. </a:t>
            </a:r>
            <a:r>
              <a:rPr lang="ru-RU" sz="3600" b="1" dirty="0" smtClean="0">
                <a:solidFill>
                  <a:srgbClr val="FFFF00"/>
                </a:solidFill>
              </a:rPr>
              <a:t>Тропическое дерево, из семян которого делают шоколад. Напиток из этого порошка.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8537781"/>
              </p:ext>
            </p:extLst>
          </p:nvPr>
        </p:nvGraphicFramePr>
        <p:xfrm>
          <a:off x="611562" y="1426800"/>
          <a:ext cx="799288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Э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Ф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D:\4. Рисунки\Анимационные картины\Анимашки-картинки\AG00126_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510" y="4797152"/>
            <a:ext cx="1549746" cy="15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5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5</a:t>
            </a:r>
            <a:r>
              <a:rPr lang="ru-RU" sz="3600" b="1" dirty="0" smtClean="0">
                <a:solidFill>
                  <a:srgbClr val="FFFF00"/>
                </a:solidFill>
              </a:rPr>
              <a:t>. </a:t>
            </a:r>
            <a:r>
              <a:rPr lang="ru-RU" sz="4000" b="1" dirty="0" smtClean="0">
                <a:solidFill>
                  <a:srgbClr val="FFFF00"/>
                </a:solidFill>
              </a:rPr>
              <a:t>Отдельное помещение в вагоне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для нескольких пассажиров</a:t>
            </a:r>
            <a:endParaRPr lang="ru-RU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92895736"/>
              </p:ext>
            </p:extLst>
          </p:nvPr>
        </p:nvGraphicFramePr>
        <p:xfrm>
          <a:off x="611562" y="1412776"/>
          <a:ext cx="799288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Э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Ф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6056" y="4581128"/>
            <a:ext cx="26642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1432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479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300" dirty="0">
                <a:solidFill>
                  <a:srgbClr val="FFFF00"/>
                </a:solidFill>
              </a:rPr>
              <a:t>6</a:t>
            </a:r>
            <a:r>
              <a:rPr lang="ru-RU" sz="4000" b="1" spc="300" dirty="0" smtClean="0">
                <a:solidFill>
                  <a:srgbClr val="FFFF00"/>
                </a:solidFill>
              </a:rPr>
              <a:t>. Настенный светильник</a:t>
            </a:r>
            <a:endParaRPr lang="ru-RU" sz="4000" b="1" spc="300" dirty="0">
              <a:solidFill>
                <a:srgbClr val="FFFF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3453815"/>
              </p:ext>
            </p:extLst>
          </p:nvPr>
        </p:nvGraphicFramePr>
        <p:xfrm>
          <a:off x="611562" y="1412776"/>
          <a:ext cx="799288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К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Э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Ф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Е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300" name="Picture 4" descr="http://www.decotrade.ru/images/product_images/popup_images/32494_0.jpg"/>
          <p:cNvPicPr>
            <a:picLocks noChangeAspect="1" noChangeArrowheads="1"/>
          </p:cNvPicPr>
          <p:nvPr/>
        </p:nvPicPr>
        <p:blipFill>
          <a:blip r:embed="rId3" cstate="print"/>
          <a:srcRect l="22680" t="5040" r="15581" b="16001"/>
          <a:stretch>
            <a:fillRect/>
          </a:stretch>
        </p:blipFill>
        <p:spPr bwMode="auto">
          <a:xfrm>
            <a:off x="683568" y="1412776"/>
            <a:ext cx="1656184" cy="1588585"/>
          </a:xfrm>
          <a:prstGeom prst="roundRect">
            <a:avLst/>
          </a:prstGeom>
          <a:noFill/>
          <a:effectLst>
            <a:softEdge rad="127000"/>
          </a:effectLst>
        </p:spPr>
      </p:pic>
      <p:pic>
        <p:nvPicPr>
          <p:cNvPr id="55302" name="Picture 6" descr="http://www.vamsvet.ru/pictures/chi/chiaro_bra-344021502_344021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437112"/>
            <a:ext cx="3168352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0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05788357"/>
              </p:ext>
            </p:extLst>
          </p:nvPr>
        </p:nvGraphicFramePr>
        <p:xfrm>
          <a:off x="611562" y="1412776"/>
          <a:ext cx="799288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К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Э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Ф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Е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9512" y="116632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7</a:t>
            </a:r>
            <a:r>
              <a:rPr lang="ru-RU" sz="4000" b="1" dirty="0" smtClean="0">
                <a:solidFill>
                  <a:srgbClr val="FFFF00"/>
                </a:solidFill>
              </a:rPr>
              <a:t>. Автомобиль для перевозки пассажиров с оплатой проезда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581128"/>
            <a:ext cx="2664296" cy="19185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4113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9173100"/>
              </p:ext>
            </p:extLst>
          </p:nvPr>
        </p:nvGraphicFramePr>
        <p:xfrm>
          <a:off x="611562" y="1412776"/>
          <a:ext cx="799288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К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Э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Ф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Е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4799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8</a:t>
            </a:r>
            <a:r>
              <a:rPr lang="ru-RU" sz="4000" b="1" dirty="0" smtClean="0">
                <a:solidFill>
                  <a:srgbClr val="FFFF00"/>
                </a:solidFill>
              </a:rPr>
              <a:t>. </a:t>
            </a:r>
            <a:r>
              <a:rPr lang="ru-RU" sz="3600" b="1" dirty="0" smtClean="0">
                <a:solidFill>
                  <a:srgbClr val="FFFF00"/>
                </a:solidFill>
              </a:rPr>
              <a:t>Устройство для приёма-передачи звуков при помощи электромагнитных волн.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581128"/>
            <a:ext cx="2664296" cy="201622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42049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524" y="14799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9</a:t>
            </a:r>
            <a:r>
              <a:rPr lang="ru-RU" sz="4000" b="1" dirty="0" smtClean="0">
                <a:solidFill>
                  <a:srgbClr val="FFFF00"/>
                </a:solidFill>
              </a:rPr>
              <a:t>. Сорт твёрдой копчёной колбасы</a:t>
            </a:r>
            <a:endParaRPr lang="ru-RU" sz="4000" b="1" dirty="0">
              <a:solidFill>
                <a:srgbClr val="FFFF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3426725"/>
              </p:ext>
            </p:extLst>
          </p:nvPr>
        </p:nvGraphicFramePr>
        <p:xfrm>
          <a:off x="611562" y="1196752"/>
          <a:ext cx="799288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К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Э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Ф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Е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2" descr="D:\4. Рисунки\1. Автофигуры\7. Еда\Копия Рисунок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7111"/>
            <a:ext cx="2520280" cy="18576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31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524" y="14799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КРОССВОРД РАЗГАДАН !!!</a:t>
            </a:r>
            <a:endParaRPr lang="ru-RU" sz="4000" b="1" spc="3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1653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3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Отправляемся на экскурсию…</a:t>
            </a:r>
            <a:endParaRPr lang="ru-RU" sz="3600" b="1" spc="30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9367597"/>
              </p:ext>
            </p:extLst>
          </p:nvPr>
        </p:nvGraphicFramePr>
        <p:xfrm>
          <a:off x="611562" y="836712"/>
          <a:ext cx="7992882" cy="536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  <a:gridCol w="888098"/>
              </a:tblGrid>
              <a:tr h="511850"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К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Э</a:t>
                      </a:r>
                      <a:endParaRPr lang="ru-RU" sz="40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40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40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У</a:t>
                      </a:r>
                      <a:endParaRPr lang="ru-RU" sz="40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40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40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И</a:t>
                      </a:r>
                      <a:endParaRPr lang="ru-RU" sz="40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Я</a:t>
                      </a:r>
                      <a:endParaRPr lang="ru-RU" sz="40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Ф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Е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85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Documents and Settings\Slade1k\Рабочий стол\Новое\Анимац. фигуры и картины\1034ba75aed2df5fd095bff4a2e6919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22322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20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4. Рисунки\10. Фоны\Рябь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65755"/>
            <a:ext cx="9144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ru-RU" sz="4800" b="1" spc="600" dirty="0" smtClean="0"/>
              <a:t>ИСПРАВЬТЕ ОШИБКИ!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-11548"/>
            <a:ext cx="91440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pc="300" dirty="0" smtClean="0"/>
              <a:t>УСТНАЯ РАЗМИНКА</a:t>
            </a:r>
            <a:endParaRPr lang="ru-RU" sz="2400" b="1" spc="3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548666"/>
            <a:ext cx="9180512" cy="258532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lvl="1"/>
            <a:r>
              <a:rPr lang="ru-RU" sz="5400" b="1" dirty="0" smtClean="0"/>
              <a:t>     Мама, у меня порвался кроссовок! Я </a:t>
            </a:r>
            <a:r>
              <a:rPr lang="ru-RU" sz="5400" b="1" dirty="0"/>
              <a:t>натёр большой </a:t>
            </a:r>
            <a:r>
              <a:rPr lang="ru-RU" sz="5400" b="1" dirty="0" smtClean="0"/>
              <a:t> </a:t>
            </a:r>
          </a:p>
          <a:p>
            <a:pPr lvl="1"/>
            <a:r>
              <a:rPr lang="ru-RU" sz="5400" b="1" dirty="0" smtClean="0"/>
              <a:t>                                       мозоль.</a:t>
            </a:r>
            <a:endParaRPr lang="ru-RU" sz="6000" b="1" dirty="0"/>
          </a:p>
        </p:txBody>
      </p:sp>
      <p:pic>
        <p:nvPicPr>
          <p:cNvPr id="3074" name="Picture 2" descr="G:\Разорванный-кроссовок_2074493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00915"/>
            <a:ext cx="4824536" cy="3855066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15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ok-zoo-view-1-bi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G:\Новы картинки\2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12382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Новы картинки\ntvv3dm6zoi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866" y="4757338"/>
            <a:ext cx="2399134" cy="210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G:\Новы картинки\6e36d542e6b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44590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G:\Новы картинки\post911174900918kv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4864"/>
            <a:ext cx="1193279" cy="14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Slade1k\Рабочий стол\Новая папка (2)\678087256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8920"/>
            <a:ext cx="6191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07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есклоняемый существительные\9f3f3c807d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000" b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несклоняемый существительные\46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0860" y="2276872"/>
            <a:ext cx="971419" cy="2014795"/>
          </a:xfrm>
          <a:prstGeom prst="rect">
            <a:avLst/>
          </a:prstGeom>
          <a:noFill/>
        </p:spPr>
      </p:pic>
      <p:pic>
        <p:nvPicPr>
          <p:cNvPr id="8" name="02 - All The Birds Are Here Aga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95536" y="6381328"/>
            <a:ext cx="304800" cy="3048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51520" y="332656"/>
            <a:ext cx="2160240" cy="2741464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Однажды мальчик 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Рома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очутился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в сказочном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зоопарке.</a:t>
            </a:r>
          </a:p>
        </p:txBody>
      </p:sp>
      <p:pic>
        <p:nvPicPr>
          <p:cNvPr id="2052" name="Picture 4" descr="G:\Новы картинки\82878066_geparduy1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3931" y="3933056"/>
            <a:ext cx="2286000" cy="304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Новы картинки\post911174900918kv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35540"/>
            <a:ext cx="1608524" cy="191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Новы картинки\2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4064" y="836712"/>
            <a:ext cx="12382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4. Рисунки\Анимационные картины\Анимашки-картинки\AG00130_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02898">
            <a:off x="4771361" y="6228869"/>
            <a:ext cx="40957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50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несклоняемый существительные\40059116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4667"/>
            <a:ext cx="9144000" cy="70273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0" y="260030"/>
            <a:ext cx="4215412" cy="1656184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Около цветов летали крошечные птички колибри. Одна колибри собирала ароматный нектар.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5036418"/>
            <a:ext cx="3528392" cy="1560934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Увидев мальчика,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колибри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прощебетала,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что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у входа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продают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вкусное эскимо.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2" name="Picture 2" descr="D:\4. Рисунки\Анимационные картины\Анимашки\0_1be4c_75626a7c_X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68960"/>
            <a:ext cx="1781193" cy="160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4. Рисунки\Анимационные картины\Анимашки-картинки\AG00130_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93181">
            <a:off x="6318917" y="2414099"/>
            <a:ext cx="40957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47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4. Рисунки\10. Фоны\Трава, цветы, природа\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17"/>
          <a:stretch/>
        </p:blipFill>
        <p:spPr bwMode="auto">
          <a:xfrm>
            <a:off x="0" y="4772"/>
            <a:ext cx="9144000" cy="68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Slade1k\Рабочий стол\Новое\Анимац. фигуры и картины\521a8b754f29da8d490e1a30f277d15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215" y="548680"/>
            <a:ext cx="810756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263" y="975751"/>
            <a:ext cx="68625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3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КРОШЕЧНАЯ КОЛИБРИ</a:t>
            </a:r>
            <a:endParaRPr lang="ru-RU" sz="4000" spc="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5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нимированные картинки для творческих работ\defaul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Admin\Рабочий стол\несклоняемый существительные\4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643182"/>
            <a:ext cx="1643074" cy="2871230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несклоняемый существительные\51178657_cartoon_gorill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214942" y="3000372"/>
            <a:ext cx="2750654" cy="2867028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240349" y="0"/>
            <a:ext cx="5903651" cy="2492896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Удобно устроившись среди деревьев, Рома поглощал эскимо. Но вдруг из-за дерева появился разъярённый шимпанзе и потребовал поделиться с ним.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53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нимированные картинки для творческих работ\defaul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Admin\Рабочий стол\несклоняемый существительные\4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643182"/>
            <a:ext cx="1643074" cy="287123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5004048" y="188640"/>
            <a:ext cx="3899751" cy="1700808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Получив вкусное эскимо, </a:t>
            </a: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довольный шимпанзе </a:t>
            </a: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бросился прочь.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1026" name="Picture 2" descr="D:\4. Рисунки\1. Автофигуры\7. Еда\eda3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212064">
            <a:off x="6455655" y="494565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Новы картинки\monkeys1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165" y="2951296"/>
            <a:ext cx="3129442" cy="24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12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. Рисунки\Анимационные картины\Анимашки-мульты\Копия kartina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8" descr="http://animashky.ru/flist/objiv/31/21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025427"/>
            <a:ext cx="1733550" cy="1543050"/>
          </a:xfrm>
          <a:prstGeom prst="rect">
            <a:avLst/>
          </a:prstGeom>
          <a:noFill/>
        </p:spPr>
      </p:pic>
      <p:pic>
        <p:nvPicPr>
          <p:cNvPr id="5" name="Picture 6" descr="http://animashky.ru/flist/objiv/31/2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1972" y="4221088"/>
            <a:ext cx="1633964" cy="1198240"/>
          </a:xfrm>
          <a:prstGeom prst="rect">
            <a:avLst/>
          </a:prstGeom>
          <a:noFill/>
        </p:spPr>
      </p:pic>
      <p:pic>
        <p:nvPicPr>
          <p:cNvPr id="6" name="Picture 34" descr="http://animashky.ru/flist/objiv/31/2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448608"/>
            <a:ext cx="1238250" cy="13716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-14005" y="6021288"/>
            <a:ext cx="9158005" cy="836712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Потом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Рома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услышал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резкие звуки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.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Это один крикливый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какаду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д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оказывал другим, что у него голос громче. 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8" name="Picture 2" descr="http://animashky.ru/flist/objiv/31/25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813528"/>
            <a:ext cx="1038225" cy="1371600"/>
          </a:xfrm>
          <a:prstGeom prst="rect">
            <a:avLst/>
          </a:prstGeom>
          <a:noFill/>
        </p:spPr>
      </p:pic>
      <p:pic>
        <p:nvPicPr>
          <p:cNvPr id="5122" name="Picture 2" descr="C:\Documents and Settings\Slade1k\Рабочий стол\Новое\Анимац. фигуры и картины\a3cc3ec71fc7caeef952e894dd34f23b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1397" y="120427"/>
            <a:ext cx="21669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31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lade1k\Мои документы\Мои рисунки\Рисунок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30" t="5249" r="3236" b="7290"/>
          <a:stretch/>
        </p:blipFill>
        <p:spPr bwMode="auto">
          <a:xfrm>
            <a:off x="35496" y="0"/>
            <a:ext cx="9110011" cy="68853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Новы картинки\espace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15621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Новы картинки\animacionnye-kartinki-5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37896"/>
            <a:ext cx="1088475" cy="16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 flipH="1">
            <a:off x="683568" y="404664"/>
            <a:ext cx="2808312" cy="1872208"/>
          </a:xfrm>
          <a:prstGeom prst="cloudCallout">
            <a:avLst>
              <a:gd name="adj1" fmla="val -73741"/>
              <a:gd name="adj2" fmla="val 645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Picture 2" descr="G:\Новы картинки\0_4d2f8_f25d4453_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660" y="764704"/>
            <a:ext cx="11811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5589240"/>
            <a:ext cx="9036496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Н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аш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путешественник увидел в траве грустного кузнечика, игравшего на скрипке.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Кузнечик грустил,  потому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что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ему надоела  скрипка  -  он мечтал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играть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на маленьком пианино.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2" name="Picture 2" descr="D:\4. Рисунки\Анимационные картины\Анимашки-картинки\AG00142_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1760" y="3820866"/>
            <a:ext cx="914096" cy="11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61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Притчи\11\11evening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619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Admin\Рабочий стол\несклоняемый существительные\000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3184" y="782261"/>
            <a:ext cx="1872207" cy="3197154"/>
          </a:xfrm>
          <a:prstGeom prst="rect">
            <a:avLst/>
          </a:prstGeom>
          <a:noFill/>
        </p:spPr>
      </p:pic>
      <p:pic>
        <p:nvPicPr>
          <p:cNvPr id="7" name="Picture 6" descr="G:\Новы картинки\48089538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63361">
            <a:off x="8437314" y="6120460"/>
            <a:ext cx="641574" cy="48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316910" y="332656"/>
            <a:ext cx="2597647" cy="3463632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А рядом, 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цветочной поляне, 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под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музыку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танцевал забавный пони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2051" name="Picture 3" descr="G:\рисунки\animal12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246874">
            <a:off x="2043556" y="5407827"/>
            <a:ext cx="864096" cy="97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рисунки\animal127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91083">
            <a:off x="5182745" y="3936019"/>
            <a:ext cx="7829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Slade1k\Рабочий стол\Новое\Анимац. фигуры и картины\d8b17bf708f00f705ab26dbe97a6f84c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1714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whizzkids_-_digi_digi_radio_edit_200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273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несклоняемый существительные\Зверята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031" y="15007"/>
            <a:ext cx="9144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</a:rPr>
              <a:t>коло </a:t>
            </a:r>
            <a:r>
              <a:rPr lang="ru-RU" sz="3200" b="1" dirty="0">
                <a:solidFill>
                  <a:srgbClr val="002060"/>
                </a:solidFill>
              </a:rPr>
              <a:t>старого </a:t>
            </a:r>
            <a:r>
              <a:rPr lang="ru-RU" sz="3200" b="1" dirty="0" smtClean="0">
                <a:solidFill>
                  <a:srgbClr val="002060"/>
                </a:solidFill>
              </a:rPr>
              <a:t>пня </a:t>
            </a:r>
            <a:r>
              <a:rPr lang="ru-RU" sz="3200" b="1" dirty="0">
                <a:solidFill>
                  <a:srgbClr val="002060"/>
                </a:solidFill>
              </a:rPr>
              <a:t>мирно беседовали, 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pic>
        <p:nvPicPr>
          <p:cNvPr id="6" name="Picture 3" descr="G:\Новы картинки\141205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213" y="2070659"/>
            <a:ext cx="720080" cy="2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4. Рисунки\Анимационные картины\новые анимашки\Чай-кофе анимашки\k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24944"/>
            <a:ext cx="885717" cy="8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. Рисунки\Анимационные картины\новые анимашки\Чай-кофе анимашки\Drink-0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90229">
            <a:off x="6114052" y="2848591"/>
            <a:ext cx="5048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4. Рисунки\Анимационные картины\новые анимашки\Чай-кофе анимашки\k3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1994" y="2492896"/>
            <a:ext cx="740037" cy="7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70" y="5808166"/>
            <a:ext cx="91440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</a:rPr>
              <a:t>пили </a:t>
            </a:r>
            <a:r>
              <a:rPr lang="ru-RU" sz="3200" b="1" dirty="0" smtClean="0">
                <a:solidFill>
                  <a:srgbClr val="002060"/>
                </a:solidFill>
              </a:rPr>
              <a:t>горячий кофе </a:t>
            </a:r>
            <a:r>
              <a:rPr lang="ru-RU" sz="3200" b="1" dirty="0">
                <a:solidFill>
                  <a:srgbClr val="002060"/>
                </a:solidFill>
              </a:rPr>
              <a:t>и  </a:t>
            </a:r>
            <a:r>
              <a:rPr lang="ru-RU" sz="3200" b="1" dirty="0" smtClean="0">
                <a:solidFill>
                  <a:srgbClr val="002060"/>
                </a:solidFill>
              </a:rPr>
              <a:t>ели сладкое суфле огромный гризли</a:t>
            </a:r>
            <a:r>
              <a:rPr lang="ru-RU" sz="3200" b="1" dirty="0">
                <a:solidFill>
                  <a:srgbClr val="002060"/>
                </a:solidFill>
              </a:rPr>
              <a:t>, кот и заяц.</a:t>
            </a:r>
          </a:p>
        </p:txBody>
      </p:sp>
    </p:spTree>
    <p:extLst>
      <p:ext uri="{BB962C8B-B14F-4D97-AF65-F5344CB8AC3E}">
        <p14:creationId xmlns:p14="http://schemas.microsoft.com/office/powerpoint/2010/main" xmlns="" val="16510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4. Рисунки\1. Автофигуры\4. Люди, профессии\крпо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420" y="260648"/>
            <a:ext cx="5689227" cy="480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910371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Выбери правильный вариант.</a:t>
            </a:r>
            <a:endParaRPr lang="ru-RU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035888"/>
            <a:ext cx="516441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1)</a:t>
            </a:r>
            <a:r>
              <a:rPr lang="ru-RU" sz="4000" b="1" dirty="0" smtClean="0"/>
              <a:t> Нов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ый</a:t>
            </a:r>
            <a:r>
              <a:rPr lang="ru-RU" sz="4000" b="1" dirty="0" smtClean="0"/>
              <a:t> директор звонил сотруднику.</a:t>
            </a:r>
          </a:p>
          <a:p>
            <a:endParaRPr lang="ru-RU" sz="2800" b="1" dirty="0" smtClean="0"/>
          </a:p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2)</a:t>
            </a:r>
            <a:r>
              <a:rPr lang="ru-RU" sz="4000" b="1" dirty="0" smtClean="0"/>
              <a:t> Нов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ый</a:t>
            </a:r>
            <a:r>
              <a:rPr lang="ru-RU" sz="4000" b="1" dirty="0" smtClean="0"/>
              <a:t> директор звонил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/>
              <a:t> сотруднику.</a:t>
            </a:r>
          </a:p>
          <a:p>
            <a:endParaRPr lang="ru-RU" sz="2800" b="1" dirty="0" smtClean="0"/>
          </a:p>
          <a:p>
            <a:endParaRPr lang="ru-RU" b="1" dirty="0"/>
          </a:p>
          <a:p>
            <a:pPr lvl="0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3)</a:t>
            </a:r>
            <a:r>
              <a:rPr lang="ru-RU" sz="4000" b="1" dirty="0">
                <a:solidFill>
                  <a:prstClr val="black"/>
                </a:solidFill>
              </a:rPr>
              <a:t> </a:t>
            </a:r>
            <a:r>
              <a:rPr lang="ru-RU" sz="4000" b="1" dirty="0" smtClean="0">
                <a:solidFill>
                  <a:prstClr val="black"/>
                </a:solidFill>
              </a:rPr>
              <a:t>Нов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ая</a:t>
            </a:r>
            <a:r>
              <a:rPr lang="ru-RU" sz="4000" b="1" dirty="0" smtClean="0">
                <a:solidFill>
                  <a:prstClr val="black"/>
                </a:solidFill>
              </a:rPr>
              <a:t> директор </a:t>
            </a:r>
            <a:r>
              <a:rPr lang="ru-RU" sz="4000" b="1" dirty="0">
                <a:solidFill>
                  <a:prstClr val="black"/>
                </a:solidFill>
              </a:rPr>
              <a:t>звонил</a:t>
            </a:r>
            <a:r>
              <a:rPr lang="ru-RU" sz="40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>
                <a:solidFill>
                  <a:prstClr val="black"/>
                </a:solidFill>
              </a:rPr>
              <a:t> сотруднику.</a:t>
            </a:r>
          </a:p>
          <a:p>
            <a:pPr lvl="0"/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39552" y="116632"/>
            <a:ext cx="379893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pc="300" dirty="0" smtClean="0"/>
              <a:t>УСТНАЯ РАЗМИНКА</a:t>
            </a:r>
            <a:endParaRPr lang="ru-RU" sz="2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12647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lade1k\Мои документы\Мои рисунки\БЕГЕМО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9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4. Рисунки\Анимационные картины\новые анимашки\Животные-анимашки\0d79b9ffc4ff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7312" y="1061115"/>
            <a:ext cx="3554888" cy="355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4. Рисунки\Анимационные картины\Анимашки-картинки\AG00142_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17032"/>
            <a:ext cx="914096" cy="11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4624"/>
            <a:ext cx="8964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</a:rPr>
              <a:t>А на пригорке бегемот </a:t>
            </a:r>
            <a:r>
              <a:rPr lang="ru-RU" sz="2800" b="1" dirty="0" smtClean="0">
                <a:solidFill>
                  <a:prstClr val="black"/>
                </a:solidFill>
              </a:rPr>
              <a:t>делал зарядку и утешал муравьишку</a:t>
            </a:r>
            <a:r>
              <a:rPr lang="ru-RU" sz="2800" b="1" dirty="0">
                <a:solidFill>
                  <a:prstClr val="black"/>
                </a:solidFill>
              </a:rPr>
              <a:t>. </a:t>
            </a:r>
            <a:r>
              <a:rPr lang="ru-RU" sz="2800" b="1" dirty="0" smtClean="0">
                <a:solidFill>
                  <a:prstClr val="black"/>
                </a:solidFill>
              </a:rPr>
              <a:t>Муравей </a:t>
            </a:r>
            <a:r>
              <a:rPr lang="ru-RU" sz="2800" b="1" dirty="0">
                <a:solidFill>
                  <a:prstClr val="black"/>
                </a:solidFill>
              </a:rPr>
              <a:t>разбил </a:t>
            </a:r>
            <a:r>
              <a:rPr lang="ru-RU" sz="2800" b="1" dirty="0" smtClean="0">
                <a:solidFill>
                  <a:prstClr val="black"/>
                </a:solidFill>
              </a:rPr>
              <a:t>бабушкино пенсне.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Бабушка поэтому не свяжет ему на зиму новое кашне. 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5892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</a:rPr>
              <a:t>Муравей горько плакал, </a:t>
            </a:r>
          </a:p>
          <a:p>
            <a:pPr algn="ctr"/>
            <a:r>
              <a:rPr lang="ru-RU" sz="3200" b="1" dirty="0">
                <a:solidFill>
                  <a:prstClr val="black"/>
                </a:solidFill>
              </a:rPr>
              <a:t>и бегемотик решил исполнить </a:t>
            </a:r>
            <a:r>
              <a:rPr lang="ru-RU" sz="3200" b="1" dirty="0" smtClean="0">
                <a:solidFill>
                  <a:prstClr val="black"/>
                </a:solidFill>
              </a:rPr>
              <a:t>ему весёлое </a:t>
            </a:r>
            <a:r>
              <a:rPr lang="ru-RU" sz="3200" b="1" dirty="0">
                <a:solidFill>
                  <a:prstClr val="black"/>
                </a:solidFill>
              </a:rPr>
              <a:t>соло. </a:t>
            </a:r>
          </a:p>
        </p:txBody>
      </p:sp>
      <p:pic>
        <p:nvPicPr>
          <p:cNvPr id="7" name="Picture 2" descr="D:\4. Рисунки\Анимационные картины\Анимашки-картинки\AG00130_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93181">
            <a:off x="5653864" y="4683440"/>
            <a:ext cx="40957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14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4. Рисунки\3. П Р И Р О Д А (пейзаж, животные)\небо\облака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4" t="8133" b="4084"/>
          <a:stretch/>
        </p:blipFill>
        <p:spPr bwMode="auto">
          <a:xfrm>
            <a:off x="-65959" y="-32647"/>
            <a:ext cx="9246471" cy="68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30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</a:rPr>
              <a:t>СОЛО</a:t>
            </a:r>
            <a:r>
              <a:rPr lang="ru-RU" sz="3200" b="1" spc="3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 -  ИСПОЛНЕНИЕ МУЗЫКАЛЬНОГО ПРОИЗВЕДЕНИЯ </a:t>
            </a:r>
            <a:r>
              <a:rPr lang="ru-RU" sz="3200" b="1" u="sng" spc="3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ОДНИМ</a:t>
            </a:r>
            <a:r>
              <a:rPr lang="ru-RU" sz="3200" b="1" spc="30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 ПЕВЦОМ.</a:t>
            </a:r>
            <a:endParaRPr lang="ru-RU" sz="3200" b="1" spc="3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5" name="Песня бегемота_WMV V9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47664" y="1520788"/>
            <a:ext cx="6192688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77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Рабочий стол\несклоняемый существительные\pic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9533" y="-71438"/>
            <a:ext cx="9453533" cy="6929438"/>
          </a:xfrm>
          <a:prstGeom prst="rect">
            <a:avLst/>
          </a:prstGeom>
          <a:noFill/>
        </p:spPr>
      </p:pic>
      <p:pic>
        <p:nvPicPr>
          <p:cNvPr id="7" name="14 - The Little Wav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192" y="6045304"/>
            <a:ext cx="304800" cy="3048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" y="0"/>
            <a:ext cx="8964488" cy="1268760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</a:rPr>
              <a:t>Рома был </a:t>
            </a:r>
            <a:r>
              <a:rPr lang="ru-RU" sz="2800" b="1" dirty="0" smtClean="0">
                <a:solidFill>
                  <a:prstClr val="black"/>
                </a:solidFill>
              </a:rPr>
              <a:t>удивлен </a:t>
            </a:r>
            <a:r>
              <a:rPr lang="ru-RU" sz="2800" b="1" dirty="0">
                <a:solidFill>
                  <a:prstClr val="black"/>
                </a:solidFill>
              </a:rPr>
              <a:t>всем </a:t>
            </a:r>
            <a:r>
              <a:rPr lang="ru-RU" sz="2800" b="1" dirty="0" smtClean="0">
                <a:solidFill>
                  <a:prstClr val="black"/>
                </a:solidFill>
              </a:rPr>
              <a:t>увиденным и услышанным,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что </a:t>
            </a:r>
            <a:r>
              <a:rPr lang="ru-RU" sz="2800" b="1" dirty="0">
                <a:solidFill>
                  <a:prstClr val="black"/>
                </a:solidFill>
              </a:rPr>
              <a:t>решил этим  поделиться с </a:t>
            </a:r>
            <a:r>
              <a:rPr lang="ru-RU" sz="2800" b="1" dirty="0" smtClean="0">
                <a:solidFill>
                  <a:prstClr val="black"/>
                </a:solidFill>
              </a:rPr>
              <a:t>розовым фламинго.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Но </a:t>
            </a:r>
            <a:r>
              <a:rPr lang="ru-RU" sz="2800" b="1" dirty="0">
                <a:solidFill>
                  <a:prstClr val="black"/>
                </a:solidFill>
              </a:rPr>
              <a:t>птицы </a:t>
            </a:r>
            <a:r>
              <a:rPr lang="ru-RU" sz="2800" b="1" dirty="0" smtClean="0">
                <a:solidFill>
                  <a:prstClr val="black"/>
                </a:solidFill>
              </a:rPr>
              <a:t>не </a:t>
            </a:r>
            <a:r>
              <a:rPr lang="ru-RU" sz="2800" b="1" dirty="0">
                <a:solidFill>
                  <a:prstClr val="black"/>
                </a:solidFill>
              </a:rPr>
              <a:t>слушали </a:t>
            </a:r>
            <a:r>
              <a:rPr lang="ru-RU" sz="2800" b="1" dirty="0" smtClean="0">
                <a:solidFill>
                  <a:prstClr val="black"/>
                </a:solidFill>
              </a:rPr>
              <a:t>его: они собирались спать. 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7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несклоняемый существительные\kangaroo_playing_digerido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96890"/>
            <a:ext cx="6031816" cy="59492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76488"/>
            <a:ext cx="32403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потом вдруг стало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светло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. 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79646">
                  <a:lumMod val="50000"/>
                </a:srgbClr>
              </a:solidFill>
            </a:endParaRP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Рома увидел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рыжего кенгуру. </a:t>
            </a: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Кенгуру играл </a:t>
            </a: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флейте.</a:t>
            </a: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Когда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звуки флейты стали очень громкими,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Рома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открыл глаза. Оказалось, что звуки лились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из радио,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а Рома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всё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79646">
                    <a:lumMod val="50000"/>
                  </a:srgbClr>
                </a:solidFill>
              </a:rPr>
              <a:t>это видел во сне!</a:t>
            </a:r>
          </a:p>
        </p:txBody>
      </p:sp>
      <p:pic>
        <p:nvPicPr>
          <p:cNvPr id="4" name="Picture 2" descr="G:\Новы картинки\801L051ayF-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81881"/>
            <a:ext cx="2807804" cy="18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:\Новы картинки\46328027_2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60326">
            <a:off x="7645554" y="4255374"/>
            <a:ext cx="9620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Новы картинки\54171498_32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7522" y="1628800"/>
            <a:ext cx="128587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Новы картинки\espace1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15621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рисунки\980oik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209" y="34766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G:\рисунки\animal156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972" y="-27384"/>
            <a:ext cx="685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ST Sailor Moon-Eyl. Игра на флейт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67544" y="6381328"/>
            <a:ext cx="304800" cy="304800"/>
          </a:xfrm>
          <a:prstGeom prst="rect">
            <a:avLst/>
          </a:prstGeom>
        </p:spPr>
      </p:pic>
      <p:pic>
        <p:nvPicPr>
          <p:cNvPr id="12" name="Picture 2" descr="C:\Documents and Settings\Slade1k\Рабочий стол\Новое\Анимац. фигуры и картины\d8b17bf708f00f705ab26dbe97a6f84c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1714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672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ok-zoo-view-1-bi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G:\Новы картинки\2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12382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Новы картинки\ntvv3dm6zoi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866" y="4757338"/>
            <a:ext cx="2399134" cy="210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G:\Новы картинки\6e36d542e6b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44590"/>
            <a:ext cx="12763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G:\Новы картинки\post911174900918kv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4864"/>
            <a:ext cx="1193279" cy="14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Slade1k\Рабочий стол\Новая папка (2)\678087256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8920"/>
            <a:ext cx="6191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07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Новы картинки\Несклоняемая география\Миссисипи Миссури\Mississippi_watershed_map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035" y="149558"/>
            <a:ext cx="8352927" cy="65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01" y="0"/>
            <a:ext cx="912509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/>
              <a:t>Соединённые Штаты Америки</a:t>
            </a:r>
            <a:endParaRPr lang="ru-RU" sz="4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19677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Новы картинки\Несклоняемая география\Миссисипи Миссури\D3_48.grid-6x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31394"/>
            <a:ext cx="9201864" cy="615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01" y="0"/>
            <a:ext cx="912509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/>
              <a:t>Извилистая Миссури</a:t>
            </a:r>
            <a:endParaRPr lang="ru-RU" sz="4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1269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Новы картинки\Несклоняемая география\Миссисипи Миссури\Missouri_Ri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6208"/>
            <a:ext cx="9125099" cy="61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01" y="0"/>
            <a:ext cx="912509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/>
              <a:t>Полноводная Миссисипи</a:t>
            </a:r>
            <a:endParaRPr lang="ru-RU" sz="4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1269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Новы картинки\Несклоняемая география\Онтарио\LakeOntario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2" y="21316"/>
            <a:ext cx="9138471" cy="584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21288"/>
            <a:ext cx="912509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/>
              <a:t>Озёра Онтарио и Эри (Канада)</a:t>
            </a:r>
            <a:endParaRPr lang="ru-RU" sz="4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301822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Новы картинки\Несклоняемая география\Онтарио\76843288_large_Landscapes2020Lake20Huron20Ontario20Canad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2636912"/>
            <a:ext cx="32005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Глубок</a:t>
            </a:r>
            <a:r>
              <a:rPr lang="ru-RU" sz="6000" b="1" u="sng" dirty="0" smtClean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ое</a:t>
            </a:r>
          </a:p>
          <a:p>
            <a:pPr algn="ctr"/>
            <a:r>
              <a:rPr lang="ru-RU" sz="6000" b="1" dirty="0" smtClean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Онтарио</a:t>
            </a:r>
            <a:endParaRPr lang="ru-RU" sz="6000" b="1" dirty="0">
              <a:ln w="19050">
                <a:solidFill>
                  <a:schemeClr val="bg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1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4. Рисунки\1. Автофигуры\4. Люди, профессии\Рисунок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2991" y="188640"/>
            <a:ext cx="453752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877272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Выбери правильный вариант.</a:t>
            </a:r>
            <a:endParaRPr lang="ru-RU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13712"/>
            <a:ext cx="516441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1)</a:t>
            </a:r>
            <a:r>
              <a:rPr lang="ru-RU" sz="4000" b="1" dirty="0" smtClean="0"/>
              <a:t> Наш ветеринар вылечил котёнка.</a:t>
            </a:r>
          </a:p>
          <a:p>
            <a:endParaRPr lang="ru-RU" sz="2800" b="1" dirty="0" smtClean="0"/>
          </a:p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2)</a:t>
            </a:r>
            <a:r>
              <a:rPr lang="ru-RU" sz="4000" b="1" dirty="0"/>
              <a:t> </a:t>
            </a:r>
            <a:r>
              <a:rPr lang="ru-RU" sz="4000" b="1" dirty="0" smtClean="0"/>
              <a:t>Наш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/>
              <a:t> </a:t>
            </a:r>
            <a:r>
              <a:rPr lang="ru-RU" sz="4000" b="1" dirty="0"/>
              <a:t>ветеринар </a:t>
            </a:r>
            <a:r>
              <a:rPr lang="ru-RU" sz="4000" b="1" dirty="0" smtClean="0"/>
              <a:t>вылечил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/>
              <a:t> </a:t>
            </a:r>
            <a:r>
              <a:rPr lang="ru-RU" sz="4000" b="1" dirty="0"/>
              <a:t>котёнка</a:t>
            </a:r>
            <a:r>
              <a:rPr lang="ru-RU" sz="4000" b="1" dirty="0" smtClean="0"/>
              <a:t>.</a:t>
            </a:r>
          </a:p>
          <a:p>
            <a:endParaRPr lang="ru-RU" sz="2800" b="1" dirty="0"/>
          </a:p>
          <a:p>
            <a:pPr lvl="0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3)</a:t>
            </a:r>
            <a:r>
              <a:rPr lang="ru-RU" sz="4000" b="1" dirty="0"/>
              <a:t> </a:t>
            </a:r>
            <a:r>
              <a:rPr lang="ru-RU" sz="4000" b="1" dirty="0" smtClean="0"/>
              <a:t>Наш </a:t>
            </a:r>
            <a:r>
              <a:rPr lang="ru-RU" sz="4000" b="1" dirty="0"/>
              <a:t>ветеринар вылечил</a:t>
            </a:r>
            <a:r>
              <a:rPr lang="ru-RU" sz="40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/>
              <a:t> котёнка</a:t>
            </a:r>
            <a:r>
              <a:rPr lang="ru-RU" sz="4000" b="1" dirty="0" smtClean="0">
                <a:solidFill>
                  <a:prstClr val="black"/>
                </a:solidFill>
              </a:rPr>
              <a:t>.</a:t>
            </a:r>
            <a:endParaRPr lang="ru-RU" sz="4000" b="1" dirty="0">
              <a:solidFill>
                <a:prstClr val="black"/>
              </a:solidFill>
            </a:endParaRPr>
          </a:p>
          <a:p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771800" y="3974"/>
            <a:ext cx="379893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pc="300" dirty="0" smtClean="0"/>
              <a:t>УСТНАЯ РАЗМИНКА</a:t>
            </a:r>
            <a:endParaRPr lang="ru-RU" sz="2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13115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Новы картинки\Несклоняемая география\Онтарио\Эри\эр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04" y="700400"/>
            <a:ext cx="9155404" cy="61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609" y="-4737"/>
            <a:ext cx="912509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spc="600" dirty="0" smtClean="0">
                <a:ln>
                  <a:solidFill>
                    <a:sysClr val="windowText" lastClr="000000"/>
                  </a:solidFill>
                </a:ln>
              </a:rPr>
              <a:t>Зеркальн</a:t>
            </a:r>
            <a:r>
              <a:rPr lang="ru-RU" sz="4800" b="1" u="sng" spc="600" dirty="0" smtClean="0">
                <a:ln>
                  <a:solidFill>
                    <a:sysClr val="windowText" lastClr="000000"/>
                  </a:solidFill>
                </a:ln>
              </a:rPr>
              <a:t>ое</a:t>
            </a:r>
            <a:r>
              <a:rPr lang="ru-RU" sz="4800" b="1" spc="600" dirty="0" smtClean="0">
                <a:ln>
                  <a:solidFill>
                    <a:sysClr val="windowText" lastClr="000000"/>
                  </a:solidFill>
                </a:ln>
              </a:rPr>
              <a:t> Эри</a:t>
            </a:r>
            <a:endParaRPr lang="ru-RU" sz="4800" b="1" spc="6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75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Новы картинки\Несклоняемая география\Гоби\800px-Gobi_desert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0" y="691510"/>
            <a:ext cx="9142249" cy="619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01" y="0"/>
            <a:ext cx="912509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/>
              <a:t>Пустыня Гоби</a:t>
            </a:r>
            <a:endParaRPr lang="ru-RU" sz="4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1269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Новы картинки\Несклоняемая география\Гоби\Chine---Desert-de-Gob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712" cy="597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609" y="6043935"/>
            <a:ext cx="912509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/>
              <a:t>Пустыня Гоби (вид из космоса)</a:t>
            </a:r>
            <a:endParaRPr lang="ru-RU" sz="4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1269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Новы картинки\Несклоняемая география\Гоби\-oou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01" y="0"/>
            <a:ext cx="912509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/>
              <a:t>Огромная Гоби</a:t>
            </a:r>
            <a:endParaRPr lang="ru-RU" sz="4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1269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910371"/>
            <a:ext cx="9125099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Город Токио – столица … (?)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2291" name="Picture 3" descr="G:\Новы картинки\Несклоняемая география\Токио\tokyo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90"/>
          <a:stretch/>
        </p:blipFill>
        <p:spPr bwMode="auto">
          <a:xfrm>
            <a:off x="0" y="8756"/>
            <a:ext cx="9148688" cy="572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9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Новы картинки\Несклоняемая география\Токио\6a00d8341c7b9e53ef011570317198970c-800w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1"/>
            <a:ext cx="9180512" cy="673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27384"/>
            <a:ext cx="9180512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spc="3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Многомиллионн</a:t>
            </a:r>
            <a:r>
              <a:rPr lang="ru-RU" sz="4800" b="1" u="sng" spc="3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ый</a:t>
            </a:r>
            <a:r>
              <a:rPr lang="ru-RU" sz="4800" b="1" spc="3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Токио</a:t>
            </a:r>
            <a:endParaRPr lang="ru-RU" sz="4800" b="1" spc="3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Новы картинки\Несклоняемая география\Токио\wpapers_ru_Токи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31" r="4554"/>
          <a:stretch/>
        </p:blipFill>
        <p:spPr bwMode="auto">
          <a:xfrm>
            <a:off x="0" y="7181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8256" y="5949280"/>
            <a:ext cx="9180512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spc="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Ночн</a:t>
            </a:r>
            <a:r>
              <a:rPr lang="ru-RU" sz="4800" b="1" u="sng" spc="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ой</a:t>
            </a:r>
            <a:r>
              <a:rPr lang="ru-RU" sz="4800" b="1" spc="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Токио</a:t>
            </a:r>
            <a:endParaRPr lang="ru-RU" sz="4800" b="1" spc="6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1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Новы картинки\Несклоняемая география\Дели\дел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78"/>
            <a:ext cx="9180512" cy="68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6512" y="19275"/>
            <a:ext cx="9180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/>
              <a:t>Город Дели – </a:t>
            </a:r>
          </a:p>
          <a:p>
            <a:pPr algn="ctr"/>
            <a:r>
              <a:rPr lang="ru-RU" sz="6600" b="1" dirty="0" smtClean="0"/>
              <a:t>столица … (?)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xmlns="" val="30101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Новы картинки\Несклоняемая география\Дели\New_Delhi_Skyline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809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5573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/>
              <a:t>  </a:t>
            </a:r>
            <a:r>
              <a:rPr lang="ru-RU" sz="7200" b="1" spc="300" dirty="0" smtClean="0"/>
              <a:t>Древн</a:t>
            </a:r>
            <a:r>
              <a:rPr lang="ru-RU" sz="7200" b="1" u="sng" spc="300" dirty="0" smtClean="0"/>
              <a:t>ий</a:t>
            </a:r>
            <a:r>
              <a:rPr lang="ru-RU" sz="7200" b="1" dirty="0" smtClean="0"/>
              <a:t>           </a:t>
            </a:r>
            <a:r>
              <a:rPr lang="ru-RU" sz="7200" b="1" spc="300" dirty="0" smtClean="0"/>
              <a:t>Дели</a:t>
            </a:r>
            <a:endParaRPr lang="ru-RU" sz="72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30101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Новы картинки\Несклоняемая география\Тбилиси\тбилиси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1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610" y="6027003"/>
            <a:ext cx="912509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Город Тбилиси – столица … (?)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30101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4. Рисунки\1. Автофигуры\4. Люди, профессии\Портной\1262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613080" cy="56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877272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Выбери правильный вариант.</a:t>
            </a:r>
            <a:endParaRPr lang="ru-RU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718239"/>
            <a:ext cx="51644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1)</a:t>
            </a:r>
            <a:r>
              <a:rPr lang="ru-RU" sz="4000" b="1" dirty="0" smtClean="0"/>
              <a:t> Опытн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ая</a:t>
            </a:r>
            <a:r>
              <a:rPr lang="ru-RU" sz="4000" b="1" dirty="0" smtClean="0"/>
              <a:t> модельер сшил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/>
              <a:t> костюм.</a:t>
            </a:r>
          </a:p>
          <a:p>
            <a:endParaRPr lang="ru-RU" sz="2800" b="1" dirty="0" smtClean="0"/>
          </a:p>
          <a:p>
            <a:pPr lvl="0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2)</a:t>
            </a:r>
            <a:r>
              <a:rPr lang="ru-RU" sz="4000" b="1" dirty="0">
                <a:solidFill>
                  <a:prstClr val="black"/>
                </a:solidFill>
              </a:rPr>
              <a:t> </a:t>
            </a:r>
            <a:r>
              <a:rPr lang="ru-RU" sz="4000" b="1" dirty="0" smtClean="0">
                <a:solidFill>
                  <a:prstClr val="black"/>
                </a:solidFill>
              </a:rPr>
              <a:t>Опытн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ый</a:t>
            </a:r>
            <a:r>
              <a:rPr lang="ru-RU" sz="4000" b="1" dirty="0" smtClean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ru-RU" sz="4000" b="1" dirty="0" smtClean="0">
                <a:solidFill>
                  <a:prstClr val="black"/>
                </a:solidFill>
              </a:rPr>
              <a:t>модельер сшил </a:t>
            </a:r>
            <a:r>
              <a:rPr lang="ru-RU" sz="4000" b="1" dirty="0">
                <a:solidFill>
                  <a:prstClr val="black"/>
                </a:solidFill>
              </a:rPr>
              <a:t>костюм.</a:t>
            </a:r>
          </a:p>
          <a:p>
            <a:endParaRPr lang="ru-RU" sz="2800" b="1" dirty="0"/>
          </a:p>
          <a:p>
            <a:pPr lvl="0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3)</a:t>
            </a:r>
            <a:r>
              <a:rPr lang="ru-RU" sz="4000" b="1" dirty="0">
                <a:solidFill>
                  <a:prstClr val="black"/>
                </a:solidFill>
              </a:rPr>
              <a:t> </a:t>
            </a:r>
            <a:r>
              <a:rPr lang="ru-RU" sz="4000" b="1" dirty="0" smtClean="0">
                <a:solidFill>
                  <a:prstClr val="black"/>
                </a:solidFill>
              </a:rPr>
              <a:t>Опытн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ый</a:t>
            </a:r>
            <a:r>
              <a:rPr lang="ru-RU" sz="4000" b="1" dirty="0" smtClean="0">
                <a:solidFill>
                  <a:prstClr val="black"/>
                </a:solidFill>
              </a:rPr>
              <a:t> </a:t>
            </a:r>
            <a:r>
              <a:rPr lang="ru-RU" sz="4000" b="1" dirty="0">
                <a:solidFill>
                  <a:prstClr val="black"/>
                </a:solidFill>
              </a:rPr>
              <a:t>модельер сшил</a:t>
            </a:r>
            <a:r>
              <a:rPr lang="ru-RU" sz="40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>
                <a:solidFill>
                  <a:prstClr val="black"/>
                </a:solidFill>
              </a:rPr>
              <a:t> костюм</a:t>
            </a:r>
            <a:r>
              <a:rPr lang="ru-RU" sz="4000" b="1" dirty="0" smtClean="0">
                <a:solidFill>
                  <a:prstClr val="black"/>
                </a:solidFill>
              </a:rPr>
              <a:t>.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6632"/>
            <a:ext cx="379893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pc="300" dirty="0" smtClean="0"/>
              <a:t>УСТНАЯ РАЗМИНКА</a:t>
            </a:r>
            <a:endParaRPr lang="ru-RU" sz="2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167947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Новы картинки\Несклоняемая география\Тбилиси\тбилси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5642254"/>
            <a:ext cx="9144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b="1" spc="300" dirty="0" smtClean="0"/>
              <a:t>Стар</a:t>
            </a:r>
            <a:r>
              <a:rPr lang="ru-RU" sz="7200" b="1" u="sng" spc="300" dirty="0" smtClean="0"/>
              <a:t>ый</a:t>
            </a:r>
            <a:r>
              <a:rPr lang="ru-RU" sz="7200" b="1" spc="300" dirty="0" smtClean="0"/>
              <a:t> Тбилиси</a:t>
            </a:r>
            <a:endParaRPr lang="ru-RU" sz="72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30101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G:\Новы картинки\Несклоняемая география\Сочи\Копия 5911287_UsZC3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9" y="0"/>
            <a:ext cx="9146790" cy="60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5869721"/>
            <a:ext cx="9144000" cy="1015663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30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вы знаете о Сочи?</a:t>
            </a:r>
            <a:endParaRPr kumimoji="0" lang="ru-RU" sz="6000" b="1" i="0" u="none" strike="noStrike" kern="0" cap="none" spc="3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0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Новы картинки\Несклоняемая география\Сочи\sochi_jpg_1309020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81" cy="61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Новы картинки\Несклоняемая география\Сочи\a_893459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4939" y="-18810"/>
            <a:ext cx="1096030" cy="284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6091268"/>
            <a:ext cx="9118481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spc="600" dirty="0" smtClean="0"/>
              <a:t>Олимпийский Сочи</a:t>
            </a:r>
            <a:endParaRPr lang="ru-RU" sz="4400" b="1" spc="600" dirty="0"/>
          </a:p>
        </p:txBody>
      </p:sp>
    </p:spTree>
    <p:extLst>
      <p:ext uri="{BB962C8B-B14F-4D97-AF65-F5344CB8AC3E}">
        <p14:creationId xmlns:p14="http://schemas.microsoft.com/office/powerpoint/2010/main" xmlns="" val="12694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несклон. географ. Франции\kilimandjaro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7877" y="-82550"/>
            <a:ext cx="936307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Килиманджаро – вулкан в </a:t>
            </a:r>
            <a:r>
              <a:rPr lang="ru-RU" sz="4800" b="1" dirty="0"/>
              <a:t>А</a:t>
            </a:r>
            <a:r>
              <a:rPr lang="ru-RU" sz="4800" b="1" dirty="0" smtClean="0"/>
              <a:t>фрике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191457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несклон. географ. Франции\kilimanja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89"/>
            <a:ext cx="8019085" cy="601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610" y="6023003"/>
            <a:ext cx="915761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Высокий Килиманджаро</a:t>
            </a:r>
            <a:endParaRPr lang="ru-RU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224238" y="260648"/>
            <a:ext cx="691984" cy="52629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В</a:t>
            </a:r>
          </a:p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У</a:t>
            </a:r>
          </a:p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Л</a:t>
            </a:r>
          </a:p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К</a:t>
            </a:r>
          </a:p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А</a:t>
            </a:r>
          </a:p>
          <a:p>
            <a:pPr algn="ctr"/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Н</a:t>
            </a:r>
          </a:p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xmlns="" val="42421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А знаете ли вы?</a:t>
            </a:r>
            <a:endParaRPr lang="ru-RU" smtClean="0"/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>
          <a:xfrm>
            <a:off x="755576" y="1556792"/>
            <a:ext cx="7643812" cy="4525963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Куршавель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популярный горнолыжный курорт во французских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action="ppaction://hlinkfile" tooltip="Альпы"/>
              </a:rPr>
              <a:t>Альпах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(департамент Савойя), расположен в местности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 названием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3" action="ppaction://hlinkfile" tooltip="Валь Торанс"/>
              </a:rPr>
              <a:t>Три долины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Les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Trois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Vallées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(в центре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Тарантезской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долины).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Популярн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Куршавель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3" descr="http://xfrance.ru/wp-content/uploads/2011/07/kur0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0850" y="3357563"/>
            <a:ext cx="431641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571500" y="500063"/>
            <a:ext cx="8072438" cy="9175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Определить род имен существительных: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813" y="1600200"/>
            <a:ext cx="7429500" cy="4525963"/>
          </a:xfrm>
        </p:spPr>
        <p:txBody>
          <a:bodyPr>
            <a:normAutofit/>
          </a:bodyPr>
          <a:lstStyle/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Бурн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Арагви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впадает в Куру.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Древ … Тбилиси – столица Грузии.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Полноводн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… Конго  течет среди тропических лесов.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4. Розов</a:t>
            </a:r>
            <a:r>
              <a:rPr lang="ru-RU" sz="3200" b="1" i="1" smtClean="0">
                <a:latin typeface="Times New Roman" pitchFamily="18" charset="0"/>
                <a:cs typeface="Times New Roman" pitchFamily="18" charset="0"/>
              </a:rPr>
              <a:t>… фламинго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	удивляет своей красотой.</a:t>
            </a:r>
          </a:p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0388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971550" y="44450"/>
            <a:ext cx="5976938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Бразильск . . .    кофе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971550" y="3644900"/>
            <a:ext cx="7129463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Интересн . . .    интервью</a:t>
            </a:r>
          </a:p>
        </p:txBody>
      </p:sp>
      <p:sp>
        <p:nvSpPr>
          <p:cNvPr id="16390" name="WordArt 6"/>
          <p:cNvSpPr>
            <a:spLocks noChangeArrowheads="1" noChangeShapeType="1" noTextEdit="1"/>
          </p:cNvSpPr>
          <p:nvPr/>
        </p:nvSpPr>
        <p:spPr bwMode="auto">
          <a:xfrm>
            <a:off x="971550" y="4794250"/>
            <a:ext cx="4608513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Молод . . .    леди</a:t>
            </a:r>
          </a:p>
        </p:txBody>
      </p:sp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971550" y="1265238"/>
            <a:ext cx="6192838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Забавн . . .    какаду</a:t>
            </a:r>
          </a:p>
        </p:txBody>
      </p:sp>
      <p:sp>
        <p:nvSpPr>
          <p:cNvPr id="16392" name="WordArt 8"/>
          <p:cNvSpPr>
            <a:spLocks noChangeArrowheads="1" noChangeShapeType="1" noTextEdit="1"/>
          </p:cNvSpPr>
          <p:nvPr/>
        </p:nvSpPr>
        <p:spPr bwMode="auto">
          <a:xfrm>
            <a:off x="971550" y="2420938"/>
            <a:ext cx="5688013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Местн . . .    радио</a:t>
            </a:r>
          </a:p>
        </p:txBody>
      </p:sp>
      <p:sp>
        <p:nvSpPr>
          <p:cNvPr id="16393" name="WordArt 9"/>
          <p:cNvSpPr>
            <a:spLocks noChangeArrowheads="1" noChangeShapeType="1" noTextEdit="1"/>
          </p:cNvSpPr>
          <p:nvPr/>
        </p:nvSpPr>
        <p:spPr bwMode="auto">
          <a:xfrm>
            <a:off x="971550" y="5946775"/>
            <a:ext cx="5616575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Солнечн . . .    Баку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0388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971550" y="44450"/>
            <a:ext cx="5976938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Бразильск        кофе</a:t>
            </a:r>
          </a:p>
        </p:txBody>
      </p:sp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971550" y="3644900"/>
            <a:ext cx="7129463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Интересн        интервью</a:t>
            </a:r>
          </a:p>
        </p:txBody>
      </p:sp>
      <p:sp>
        <p:nvSpPr>
          <p:cNvPr id="17414" name="WordArt 6"/>
          <p:cNvSpPr>
            <a:spLocks noChangeArrowheads="1" noChangeShapeType="1" noTextEdit="1"/>
          </p:cNvSpPr>
          <p:nvPr/>
        </p:nvSpPr>
        <p:spPr bwMode="auto">
          <a:xfrm>
            <a:off x="971550" y="4794250"/>
            <a:ext cx="4608513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Молод        леди</a:t>
            </a:r>
          </a:p>
        </p:txBody>
      </p:sp>
      <p:sp>
        <p:nvSpPr>
          <p:cNvPr id="17415" name="WordArt 7"/>
          <p:cNvSpPr>
            <a:spLocks noChangeArrowheads="1" noChangeShapeType="1" noTextEdit="1"/>
          </p:cNvSpPr>
          <p:nvPr/>
        </p:nvSpPr>
        <p:spPr bwMode="auto">
          <a:xfrm>
            <a:off x="971550" y="1265238"/>
            <a:ext cx="6192838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Забавн       какаду</a:t>
            </a:r>
          </a:p>
        </p:txBody>
      </p:sp>
      <p:sp>
        <p:nvSpPr>
          <p:cNvPr id="17416" name="WordArt 8"/>
          <p:cNvSpPr>
            <a:spLocks noChangeArrowheads="1" noChangeShapeType="1" noTextEdit="1"/>
          </p:cNvSpPr>
          <p:nvPr/>
        </p:nvSpPr>
        <p:spPr bwMode="auto">
          <a:xfrm>
            <a:off x="971550" y="2420938"/>
            <a:ext cx="5688013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Местн        радио</a:t>
            </a:r>
          </a:p>
        </p:txBody>
      </p:sp>
      <p:sp>
        <p:nvSpPr>
          <p:cNvPr id="17417" name="WordArt 9"/>
          <p:cNvSpPr>
            <a:spLocks noChangeArrowheads="1" noChangeShapeType="1" noTextEdit="1"/>
          </p:cNvSpPr>
          <p:nvPr/>
        </p:nvSpPr>
        <p:spPr bwMode="auto">
          <a:xfrm>
            <a:off x="971550" y="5949950"/>
            <a:ext cx="5616575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Солнечн        Баку</a:t>
            </a:r>
          </a:p>
        </p:txBody>
      </p:sp>
      <p:sp>
        <p:nvSpPr>
          <p:cNvPr id="17418" name="WordArt 10"/>
          <p:cNvSpPr>
            <a:spLocks noChangeArrowheads="1" noChangeShapeType="1" noTextEdit="1"/>
          </p:cNvSpPr>
          <p:nvPr/>
        </p:nvSpPr>
        <p:spPr bwMode="auto">
          <a:xfrm>
            <a:off x="4211638" y="146050"/>
            <a:ext cx="863600" cy="363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ligraph"/>
              </a:rPr>
              <a:t>ий</a:t>
            </a:r>
          </a:p>
        </p:txBody>
      </p:sp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3421063" y="1341438"/>
            <a:ext cx="863600" cy="363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ligraph"/>
              </a:rPr>
              <a:t>ый</a:t>
            </a:r>
          </a:p>
        </p:txBody>
      </p:sp>
      <p:sp>
        <p:nvSpPr>
          <p:cNvPr id="17420" name="WordArt 12"/>
          <p:cNvSpPr>
            <a:spLocks noChangeArrowheads="1" noChangeShapeType="1" noTextEdit="1"/>
          </p:cNvSpPr>
          <p:nvPr/>
        </p:nvSpPr>
        <p:spPr bwMode="auto">
          <a:xfrm>
            <a:off x="3433763" y="2605088"/>
            <a:ext cx="720725" cy="261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ligraph"/>
              </a:rPr>
              <a:t>ое</a:t>
            </a:r>
          </a:p>
        </p:txBody>
      </p:sp>
      <p:sp>
        <p:nvSpPr>
          <p:cNvPr id="17421" name="WordArt 13"/>
          <p:cNvSpPr>
            <a:spLocks noChangeArrowheads="1" noChangeShapeType="1" noTextEdit="1"/>
          </p:cNvSpPr>
          <p:nvPr/>
        </p:nvSpPr>
        <p:spPr bwMode="auto">
          <a:xfrm>
            <a:off x="3924300" y="3860800"/>
            <a:ext cx="720725" cy="261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ligraph"/>
              </a:rPr>
              <a:t>ое</a:t>
            </a:r>
          </a:p>
        </p:txBody>
      </p:sp>
      <p:sp>
        <p:nvSpPr>
          <p:cNvPr id="17422" name="WordArt 14"/>
          <p:cNvSpPr>
            <a:spLocks noChangeArrowheads="1" noChangeShapeType="1" noTextEdit="1"/>
          </p:cNvSpPr>
          <p:nvPr/>
        </p:nvSpPr>
        <p:spPr bwMode="auto">
          <a:xfrm>
            <a:off x="2987675" y="5013325"/>
            <a:ext cx="720725" cy="261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ligraph"/>
              </a:rPr>
              <a:t>ая</a:t>
            </a:r>
          </a:p>
        </p:txBody>
      </p:sp>
      <p:sp>
        <p:nvSpPr>
          <p:cNvPr id="17423" name="WordArt 15"/>
          <p:cNvSpPr>
            <a:spLocks noChangeArrowheads="1" noChangeShapeType="1" noTextEdit="1"/>
          </p:cNvSpPr>
          <p:nvPr/>
        </p:nvSpPr>
        <p:spPr bwMode="auto">
          <a:xfrm>
            <a:off x="3563888" y="6093296"/>
            <a:ext cx="863600" cy="363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ligraph"/>
              </a:rPr>
              <a:t>ый</a:t>
            </a:r>
            <a:endParaRPr lang="ru-RU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Calligrap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9525" y="785813"/>
            <a:ext cx="7086600" cy="78581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правильно сказать?</a:t>
            </a:r>
            <a:endParaRPr lang="ru-RU" sz="44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1071563" y="498475"/>
            <a:ext cx="6643687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ru-RU" sz="3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3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ый 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пони? </a:t>
            </a: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ая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пони?</a:t>
            </a:r>
          </a:p>
          <a:p>
            <a:pPr eaLnBrk="0" hangingPunct="0"/>
            <a:r>
              <a:rPr lang="ru-RU" sz="4000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</a:t>
            </a:r>
            <a:r>
              <a:rPr lang="ru-RU" sz="4000" b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ое</a:t>
            </a:r>
            <a:r>
              <a:rPr lang="ru-RU" sz="4000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пони?</a:t>
            </a:r>
          </a:p>
          <a:p>
            <a:pPr eaLnBrk="0" hangingPunct="0"/>
            <a:endParaRPr lang="ru-RU" sz="4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Целебн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ый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алоэ?</a:t>
            </a: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целебн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ое 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алоэ?</a:t>
            </a:r>
          </a:p>
          <a:p>
            <a:pPr eaLnBrk="0" hangingPunct="0"/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целебн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ая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алоэ?</a:t>
            </a:r>
            <a:endParaRPr lang="ru-RU" sz="4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4" name="Picture 3" descr="http://im5-tub-ru.yandex.net/i?id=480078063-56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2286000"/>
            <a:ext cx="2714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http://im0-tub-ru.yandex.net/i?id=376260222-29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25" y="435768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5752472"/>
              </p:ext>
            </p:extLst>
          </p:nvPr>
        </p:nvGraphicFramePr>
        <p:xfrm>
          <a:off x="0" y="1772816"/>
          <a:ext cx="9144000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25681"/>
                <a:gridCol w="4418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n w="19050"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Врачиха</a:t>
                      </a:r>
                      <a:endParaRPr lang="ru-RU" sz="5400" b="1" dirty="0">
                        <a:ln w="19050"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Врач</a:t>
                      </a:r>
                      <a:endParaRPr lang="ru-RU" sz="54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n w="19050"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Кассирша</a:t>
                      </a:r>
                      <a:endParaRPr lang="ru-RU" sz="5400" b="1" dirty="0">
                        <a:ln w="19050"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Кассир</a:t>
                      </a:r>
                      <a:endParaRPr lang="ru-RU" sz="54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n w="19050"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Директриса</a:t>
                      </a:r>
                      <a:endParaRPr lang="ru-RU" sz="5400" b="1" dirty="0">
                        <a:ln w="19050"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Директор</a:t>
                      </a:r>
                      <a:endParaRPr lang="ru-RU" sz="54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n w="19050"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Бригадирша</a:t>
                      </a:r>
                      <a:endParaRPr lang="ru-RU" sz="5400" b="1" dirty="0">
                        <a:ln w="19050"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Бригадир</a:t>
                      </a:r>
                      <a:endParaRPr lang="ru-RU" sz="54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ln w="19050"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Малярша</a:t>
                      </a:r>
                      <a:endParaRPr lang="ru-RU" sz="5400" b="1" dirty="0">
                        <a:ln w="19050"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/>
                        <a:t>Маляр</a:t>
                      </a:r>
                      <a:endParaRPr lang="ru-RU" sz="54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365755"/>
            <a:ext cx="9144000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ru-RU" sz="4800" b="1" spc="600" dirty="0" smtClean="0"/>
              <a:t>КАК ПРАВИЛЬНО</a:t>
            </a:r>
          </a:p>
          <a:p>
            <a:pPr lvl="1" algn="ctr"/>
            <a:r>
              <a:rPr lang="ru-RU" sz="4800" b="1" dirty="0" smtClean="0"/>
              <a:t>назвать профессию женщины?</a:t>
            </a:r>
            <a:endParaRPr lang="ru-RU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39053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spc="600" dirty="0" smtClean="0"/>
              <a:t>ПОЧЕМУ?</a:t>
            </a:r>
            <a:endParaRPr lang="ru-RU" sz="3600" b="1" spc="600" dirty="0"/>
          </a:p>
        </p:txBody>
      </p:sp>
      <p:sp>
        <p:nvSpPr>
          <p:cNvPr id="5" name="Блок-схема: данные 4"/>
          <p:cNvSpPr/>
          <p:nvPr/>
        </p:nvSpPr>
        <p:spPr>
          <a:xfrm>
            <a:off x="7380312" y="5498940"/>
            <a:ext cx="76582" cy="234316"/>
          </a:xfrm>
          <a:prstGeom prst="flowChartInputOutp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Блок-схема: данные 5"/>
          <p:cNvSpPr/>
          <p:nvPr/>
        </p:nvSpPr>
        <p:spPr>
          <a:xfrm>
            <a:off x="2411760" y="5498940"/>
            <a:ext cx="76582" cy="234316"/>
          </a:xfrm>
          <a:prstGeom prst="flowChartInputOutp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1548"/>
            <a:ext cx="91440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pc="300" dirty="0" smtClean="0"/>
              <a:t>УСТНАЯ РАЗМИНКА</a:t>
            </a:r>
            <a:endParaRPr lang="ru-RU" sz="2400" b="1" spc="300" dirty="0"/>
          </a:p>
        </p:txBody>
      </p:sp>
    </p:spTree>
    <p:extLst>
      <p:ext uri="{BB962C8B-B14F-4D97-AF65-F5344CB8AC3E}">
        <p14:creationId xmlns:p14="http://schemas.microsoft.com/office/powerpoint/2010/main" xmlns="" val="7077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1071563" y="804863"/>
            <a:ext cx="6643687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ru-RU" sz="32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32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16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40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4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</a:t>
            </a:r>
            <a:r>
              <a:rPr lang="ru-RU" sz="40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ый </a:t>
            </a:r>
            <a:r>
              <a:rPr lang="ru-RU" sz="4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пони! </a:t>
            </a:r>
          </a:p>
          <a:p>
            <a:pPr eaLnBrk="0" hangingPunct="0"/>
            <a:endParaRPr lang="ru-RU" sz="40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40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40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4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целебн</a:t>
            </a:r>
            <a:r>
              <a:rPr lang="ru-RU" sz="40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ое </a:t>
            </a:r>
            <a:r>
              <a:rPr lang="ru-RU" sz="4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алоэ!</a:t>
            </a:r>
          </a:p>
        </p:txBody>
      </p:sp>
      <p:pic>
        <p:nvPicPr>
          <p:cNvPr id="54276" name="Picture 3" descr="http://im5-tub-ru.yandex.net/i?id=480078063-56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2286000"/>
            <a:ext cx="2714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http://im0-tub-ru.yandex.net/i?id=376260222-29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25" y="435768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7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1115616" y="908720"/>
            <a:ext cx="6480323" cy="65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ligraph"/>
              </a:rPr>
              <a:t>Домашнее задание:</a:t>
            </a:r>
            <a:endParaRPr lang="ru-RU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Calligraph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5" y="1988840"/>
            <a:ext cx="83529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1.</a:t>
            </a: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упр.  </a:t>
            </a:r>
            <a:r>
              <a:rPr lang="ru-RU" sz="5400" b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731, 732   </a:t>
            </a: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или</a:t>
            </a:r>
          </a:p>
          <a:p>
            <a:pPr algn="ctr"/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2.</a:t>
            </a: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сочинение на любую тему  с 10 несклоняемыми существительными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лнце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1736" y="1857364"/>
            <a:ext cx="3810000" cy="3810000"/>
          </a:xfrm>
          <a:prstGeom prst="rect">
            <a:avLst/>
          </a:prstGeom>
          <a:noFill/>
        </p:spPr>
      </p:pic>
      <p:pic>
        <p:nvPicPr>
          <p:cNvPr id="26626" name="Picture 2" descr="http://4maf.ru/pisec/images/tmp/4maf.ru_pisec_2014.04.12_00-46-26_534845669859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57166"/>
            <a:ext cx="4286250" cy="914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4. Рисунки\1. Автофигуры\4. Люди, профессии\Парикмахер\1d83fbf54fb8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6632"/>
            <a:ext cx="4323109" cy="56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77272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Выбери правильный вариант.</a:t>
            </a:r>
            <a:endParaRPr lang="ru-RU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36512" y="-27384"/>
            <a:ext cx="516441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1)</a:t>
            </a:r>
            <a:r>
              <a:rPr lang="ru-RU" sz="4000" b="1" dirty="0" smtClean="0"/>
              <a:t> Молод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ой</a:t>
            </a:r>
            <a:r>
              <a:rPr lang="ru-RU" sz="4000" b="1" dirty="0" smtClean="0"/>
              <a:t> парикмахер сделал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/>
              <a:t> стрижку.</a:t>
            </a:r>
          </a:p>
          <a:p>
            <a:pPr algn="ctr"/>
            <a:endParaRPr lang="ru-RU" sz="1000" b="1" dirty="0" smtClean="0"/>
          </a:p>
          <a:p>
            <a:pPr lvl="0" algn="ctr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2)</a:t>
            </a:r>
            <a:r>
              <a:rPr lang="ru-RU" sz="4000" b="1" dirty="0">
                <a:solidFill>
                  <a:prstClr val="black"/>
                </a:solidFill>
              </a:rPr>
              <a:t> </a:t>
            </a:r>
            <a:r>
              <a:rPr lang="ru-RU" sz="4000" b="1" dirty="0" smtClean="0">
                <a:solidFill>
                  <a:prstClr val="black"/>
                </a:solidFill>
              </a:rPr>
              <a:t>Молод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ая</a:t>
            </a:r>
            <a:r>
              <a:rPr lang="ru-RU" sz="4000" b="1" dirty="0" smtClean="0">
                <a:solidFill>
                  <a:prstClr val="black"/>
                </a:solidFill>
              </a:rPr>
              <a:t> парикмахерш</a:t>
            </a:r>
            <a:r>
              <a:rPr lang="ru-RU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 smtClean="0">
                <a:solidFill>
                  <a:prstClr val="black"/>
                </a:solidFill>
              </a:rPr>
              <a:t> </a:t>
            </a:r>
            <a:r>
              <a:rPr lang="ru-RU" sz="4000" b="1" dirty="0">
                <a:solidFill>
                  <a:prstClr val="black"/>
                </a:solidFill>
              </a:rPr>
              <a:t>сделал</a:t>
            </a:r>
            <a:r>
              <a:rPr lang="ru-RU" sz="40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4000" b="1" dirty="0">
                <a:solidFill>
                  <a:prstClr val="black"/>
                </a:solidFill>
              </a:rPr>
              <a:t> стрижку.</a:t>
            </a:r>
          </a:p>
          <a:p>
            <a:pPr algn="ctr"/>
            <a:endParaRPr lang="ru-RU" sz="1000" b="1" dirty="0"/>
          </a:p>
          <a:p>
            <a:pPr lvl="0" algn="ctr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3)</a:t>
            </a:r>
            <a:r>
              <a:rPr lang="ru-RU" sz="4000" b="1" dirty="0">
                <a:solidFill>
                  <a:prstClr val="black"/>
                </a:solidFill>
              </a:rPr>
              <a:t> Молод</a:t>
            </a:r>
            <a:r>
              <a:rPr lang="ru-RU" sz="40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ой</a:t>
            </a:r>
            <a:r>
              <a:rPr lang="ru-RU" sz="4000" b="1" dirty="0">
                <a:solidFill>
                  <a:prstClr val="black"/>
                </a:solidFill>
              </a:rPr>
              <a:t> парикмахер </a:t>
            </a:r>
            <a:r>
              <a:rPr lang="ru-RU" sz="4000" b="1" dirty="0" smtClean="0">
                <a:solidFill>
                  <a:prstClr val="black"/>
                </a:solidFill>
              </a:rPr>
              <a:t>сделал </a:t>
            </a:r>
            <a:r>
              <a:rPr lang="ru-RU" sz="4000" b="1" dirty="0">
                <a:solidFill>
                  <a:prstClr val="black"/>
                </a:solidFill>
              </a:rPr>
              <a:t>стрижку.</a:t>
            </a:r>
          </a:p>
          <a:p>
            <a:pPr lvl="0"/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139952" y="3974"/>
            <a:ext cx="315086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УСТНАЯ РАЗМИНКА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73020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7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484438" y="404813"/>
            <a:ext cx="4824412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Двадцать пятое апреля.</a:t>
            </a:r>
          </a:p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alligraph"/>
              </a:rPr>
              <a:t>Классная работа.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05A3F23DB2F6C4582D238FFD64C5408" ma:contentTypeVersion="49" ma:contentTypeDescription="Создание документа." ma:contentTypeScope="" ma:versionID="ccca4094ad5e344f0c40d71f596143fd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5d92a831f630846e920fd49d9864d72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AWJJH2MPE6E2-1555810975-518</_dlc_DocId>
    <_dlc_DocIdUrl xmlns="4a252ca3-5a62-4c1c-90a6-29f4710e47f8">
      <Url>http://edu-sps.koiro.local/BuyR/shush/_layouts/15/DocIdRedir.aspx?ID=AWJJH2MPE6E2-1555810975-518</Url>
      <Description>AWJJH2MPE6E2-1555810975-518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D233F948-C93D-461A-B281-2994C58E96B2}"/>
</file>

<file path=customXml/itemProps2.xml><?xml version="1.0" encoding="utf-8"?>
<ds:datastoreItem xmlns:ds="http://schemas.openxmlformats.org/officeDocument/2006/customXml" ds:itemID="{56A05E1A-849C-43EC-92DA-AFB21FF0BC37}"/>
</file>

<file path=customXml/itemProps3.xml><?xml version="1.0" encoding="utf-8"?>
<ds:datastoreItem xmlns:ds="http://schemas.openxmlformats.org/officeDocument/2006/customXml" ds:itemID="{104788DC-645E-4FE6-9A75-BAD90A1808F0}"/>
</file>

<file path=customXml/itemProps4.xml><?xml version="1.0" encoding="utf-8"?>
<ds:datastoreItem xmlns:ds="http://schemas.openxmlformats.org/officeDocument/2006/customXml" ds:itemID="{D40604BC-FA02-4152-91C4-E9979B7D52E5}"/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1346</Words>
  <Application>Microsoft Office PowerPoint</Application>
  <PresentationFormat>Экран (4:3)</PresentationFormat>
  <Paragraphs>558</Paragraphs>
  <Slides>72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72</vt:i4>
      </vt:variant>
    </vt:vector>
  </HeadingPairs>
  <TitlesOfParts>
    <vt:vector size="75" baseType="lpstr">
      <vt:lpstr>Тема Office</vt:lpstr>
      <vt:lpstr>1_Тема Office</vt:lpstr>
      <vt:lpstr>2_Тема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Лексический диктант</vt:lpstr>
      <vt:lpstr>Лексический диктант</vt:lpstr>
      <vt:lpstr>Лексический диктант</vt:lpstr>
      <vt:lpstr>Лексический диктант</vt:lpstr>
      <vt:lpstr>Слайд 14</vt:lpstr>
      <vt:lpstr>Как правильно сказать?</vt:lpstr>
      <vt:lpstr>Слайд 16</vt:lpstr>
      <vt:lpstr>Слайд 17</vt:lpstr>
      <vt:lpstr>Слайд 18</vt:lpstr>
      <vt:lpstr>Работа с учебной книгой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А знаете ли вы?</vt:lpstr>
      <vt:lpstr>Определить род имен существительных:</vt:lpstr>
      <vt:lpstr>Слайд 67</vt:lpstr>
      <vt:lpstr>Слайд 68</vt:lpstr>
      <vt:lpstr>Как правильно сказать?</vt:lpstr>
      <vt:lpstr>Слайд 70</vt:lpstr>
      <vt:lpstr>Слайд 71</vt:lpstr>
      <vt:lpstr>Слайд 72</vt:lpstr>
    </vt:vector>
  </TitlesOfParts>
  <Company>ыфв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Климахович Т.В.</dc:creator>
  <cp:lastModifiedBy>User1</cp:lastModifiedBy>
  <cp:revision>130</cp:revision>
  <dcterms:created xsi:type="dcterms:W3CDTF">2012-10-20T11:13:49Z</dcterms:created>
  <dcterms:modified xsi:type="dcterms:W3CDTF">2014-04-28T15:20:05Z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0x010100D05A3F23DB2F6C4582D238FFD64C5408</vt:lpwstr>
  </property>
  <property fmtid="{D5CDD505-2E9C-101B-9397-08002B2CF9AE}" pid="3" name="_dlc_DocIdItemGuid">
    <vt:lpwstr>c26baf47-88dc-4118-a4f7-89e383e1007f</vt:lpwstr>
  </property>
</Properties>
</file>