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14" r:id="rId1"/>
  </p:sldMasterIdLst>
  <p:notesMasterIdLst>
    <p:notesMasterId r:id="rId23"/>
  </p:notesMasterIdLst>
  <p:sldIdLst>
    <p:sldId id="262" r:id="rId2"/>
    <p:sldId id="282" r:id="rId3"/>
    <p:sldId id="291" r:id="rId4"/>
    <p:sldId id="259" r:id="rId5"/>
    <p:sldId id="288" r:id="rId6"/>
    <p:sldId id="286" r:id="rId7"/>
    <p:sldId id="266" r:id="rId8"/>
    <p:sldId id="267" r:id="rId9"/>
    <p:sldId id="292" r:id="rId10"/>
    <p:sldId id="268" r:id="rId11"/>
    <p:sldId id="272" r:id="rId12"/>
    <p:sldId id="279" r:id="rId13"/>
    <p:sldId id="273" r:id="rId14"/>
    <p:sldId id="274" r:id="rId15"/>
    <p:sldId id="275" r:id="rId16"/>
    <p:sldId id="276" r:id="rId17"/>
    <p:sldId id="289" r:id="rId18"/>
    <p:sldId id="290" r:id="rId19"/>
    <p:sldId id="280" r:id="rId20"/>
    <p:sldId id="284" r:id="rId21"/>
    <p:sldId id="28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56648-BB50-4620-B32E-4B5A2527D888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4FE45-E92F-4E81-BE61-DE63716F5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14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4FE45-E92F-4E81-BE61-DE63716F50D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660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4FE45-E92F-4E81-BE61-DE63716F50D2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4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92D6E9-E3A5-469C-A2E2-EEFFCEB40A98}" type="datetime1">
              <a:rPr lang="ru-RU" smtClean="0">
                <a:solidFill>
                  <a:srgbClr val="DBF5F9">
                    <a:shade val="90000"/>
                  </a:srgbClr>
                </a:solidFill>
              </a:rPr>
              <a:t>12.01.2020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8B16-5DAE-42F3-8305-F6431964B168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307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7466893F-6F5A-441A-862E-DF8E4FAE7B69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12.01.2020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1E082B3-70DD-415E-9153-A067A649E6D4}" type="slidenum">
              <a:rPr lang="ru-RU" altLang="ru-RU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87485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93B4A9A4-B7F2-424A-A2E8-C92F6D91A07E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12.01.2020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1E082B3-70DD-415E-9153-A067A649E6D4}" type="slidenum">
              <a:rPr lang="ru-RU" altLang="ru-RU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50071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34D1DF15-1906-4CEE-845C-764A0C54913B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12.01.2020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1E082B3-70DD-415E-9153-A067A649E6D4}" type="slidenum">
              <a:rPr lang="ru-RU" altLang="ru-RU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6837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1636A763-7129-4F18-9F10-8121D02C19DC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12.01.2020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1E082B3-70DD-415E-9153-A067A649E6D4}" type="slidenum">
              <a:rPr lang="ru-RU" altLang="ru-RU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12249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5024F6DD-3CA3-4C41-A43B-601C1D725387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12.01.2020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1E082B3-70DD-415E-9153-A067A649E6D4}" type="slidenum">
              <a:rPr lang="ru-RU" altLang="ru-RU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0370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084BDD2B-C157-462A-82AE-0C3418986DE5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12.01.2020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1E082B3-70DD-415E-9153-A067A649E6D4}" type="slidenum">
              <a:rPr lang="ru-RU" altLang="ru-RU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56954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07A79-E3F4-4D22-B771-D4FDB153ABFE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12.01.2020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FED3-D6D3-402E-B04D-094FD1C377A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8492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2D5F5A-3917-422C-9439-042372682B1E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12.01.2020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A493-08E8-4BF7-A0EF-9D83BAFD96E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237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588959-5987-4961-8D28-E057AAF44709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12.01.2020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A88A-3962-49D1-96A9-33A813E69A6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6163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4E599F-4C07-439B-9584-54E2E0C83223}" type="datetime1">
              <a:rPr lang="ru-RU" smtClean="0">
                <a:solidFill>
                  <a:srgbClr val="DBF5F9">
                    <a:shade val="90000"/>
                  </a:srgbClr>
                </a:solidFill>
              </a:rPr>
              <a:t>12.01.2020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55F9-4293-4CF0-92F4-874C86EFC14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0231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BD43AA-C00C-490D-BDA9-8AA0D08249C8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12.01.2020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EF0E-CE15-487A-9B96-90E637C05ED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368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0B933-DF69-4077-AB95-1C3FABE633B2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12.01.2020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9178-F6F2-4421-8469-05B8041628D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1367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83AD55-2FE2-4D25-A9D0-F76D16FBBF17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12.01.2020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928B-6F2A-4D16-9A74-34E69E4E532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9625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440282-1509-402A-848A-CB24DA800A80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12.01.2020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2C356-85CB-4C6B-9E8C-E31E177D66A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642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12A8D8-6CEB-4A94-BCFD-321101892A1D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12.01.2020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698E-6BCE-44D5-A076-5A5E61AEFC1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7435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177D2E-F8C3-4C1F-B5A7-5409CD274BE7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12.01.2020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00FB-28FF-42F0-8898-3DCD30FCEAE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2021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14400">
              <a:defRPr/>
            </a:pPr>
            <a:fld id="{914EB0A3-C604-49A9-8F48-94DCA83914C6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12.01.2020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14400"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1E082B3-70DD-415E-9153-A067A649E6D4}" type="slidenum">
              <a:rPr lang="ru-RU" altLang="ru-RU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311460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3e60879b05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1"/>
            <a:ext cx="7991475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2C356-85CB-4C6B-9E8C-E31E177D66AB}" type="slidenum">
              <a:rPr lang="ru-RU" altLang="ru-RU" smtClean="0">
                <a:solidFill>
                  <a:schemeClr val="bg1"/>
                </a:solidFill>
              </a:rPr>
              <a:pPr/>
              <a:t>1</a:t>
            </a:fld>
            <a:endParaRPr lang="ru-RU" alt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29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05" y="528034"/>
            <a:ext cx="1135074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>
                <a:solidFill>
                  <a:schemeClr val="bg1"/>
                </a:solidFill>
              </a:rPr>
              <a:t>Задание: </a:t>
            </a:r>
            <a:r>
              <a:rPr lang="ru-RU" sz="2800" dirty="0">
                <a:solidFill>
                  <a:schemeClr val="bg1"/>
                </a:solidFill>
              </a:rPr>
              <a:t>И</a:t>
            </a:r>
            <a:r>
              <a:rPr lang="ru-RU" sz="2800" dirty="0" smtClean="0">
                <a:solidFill>
                  <a:schemeClr val="bg1"/>
                </a:solidFill>
              </a:rPr>
              <a:t>спользуя </a:t>
            </a:r>
            <a:r>
              <a:rPr lang="ru-RU" sz="2800" dirty="0">
                <a:solidFill>
                  <a:schemeClr val="bg1"/>
                </a:solidFill>
              </a:rPr>
              <a:t>следующие данные, сравните среднюю соленость в разных частях океана: от экватора до полюсов, в разных морях и океанах. Сделайте вывод о солености морских вод. </a:t>
            </a:r>
            <a:endParaRPr lang="ru-RU" sz="2800" dirty="0" smtClean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>
                <a:solidFill>
                  <a:schemeClr val="bg1"/>
                </a:solidFill>
              </a:rPr>
              <a:t> </a:t>
            </a:r>
          </a:p>
          <a:p>
            <a:r>
              <a:rPr lang="ru-RU" sz="3200" dirty="0">
                <a:solidFill>
                  <a:schemeClr val="bg1"/>
                </a:solidFill>
              </a:rPr>
              <a:t>0</a:t>
            </a:r>
            <a:r>
              <a:rPr lang="ru-RU" sz="3200" baseline="30000" dirty="0">
                <a:solidFill>
                  <a:schemeClr val="bg1"/>
                </a:solidFill>
              </a:rPr>
              <a:t>о</a:t>
            </a:r>
            <a:r>
              <a:rPr lang="ru-RU" sz="3200" dirty="0">
                <a:solidFill>
                  <a:schemeClr val="bg1"/>
                </a:solidFill>
              </a:rPr>
              <a:t> экватор - 34‰                          </a:t>
            </a:r>
            <a:r>
              <a:rPr lang="ru-RU" sz="3200" dirty="0" smtClean="0">
                <a:solidFill>
                  <a:schemeClr val="bg1"/>
                </a:solidFill>
              </a:rPr>
              <a:t>  </a:t>
            </a:r>
            <a:r>
              <a:rPr lang="ru-RU" sz="3200" dirty="0">
                <a:solidFill>
                  <a:schemeClr val="bg1"/>
                </a:solidFill>
              </a:rPr>
              <a:t>Красное море - 42‰ </a:t>
            </a:r>
          </a:p>
          <a:p>
            <a:r>
              <a:rPr lang="ru-RU" sz="3200" dirty="0">
                <a:solidFill>
                  <a:schemeClr val="bg1"/>
                </a:solidFill>
              </a:rPr>
              <a:t>30</a:t>
            </a:r>
            <a:r>
              <a:rPr lang="ru-RU" sz="3200" baseline="30000" dirty="0">
                <a:solidFill>
                  <a:schemeClr val="bg1"/>
                </a:solidFill>
              </a:rPr>
              <a:t>о</a:t>
            </a:r>
            <a:r>
              <a:rPr lang="ru-RU" sz="3200" dirty="0">
                <a:solidFill>
                  <a:schemeClr val="bg1"/>
                </a:solidFill>
              </a:rPr>
              <a:t> тропики - 37‰                          </a:t>
            </a:r>
            <a:r>
              <a:rPr lang="ru-RU" sz="3200" dirty="0" smtClean="0">
                <a:solidFill>
                  <a:schemeClr val="bg1"/>
                </a:solidFill>
              </a:rPr>
              <a:t>Азовское </a:t>
            </a:r>
            <a:r>
              <a:rPr lang="ru-RU" sz="3200" dirty="0">
                <a:solidFill>
                  <a:schemeClr val="bg1"/>
                </a:solidFill>
              </a:rPr>
              <a:t>– 10-13‰</a:t>
            </a:r>
          </a:p>
          <a:p>
            <a:r>
              <a:rPr lang="ru-RU" sz="3200" dirty="0">
                <a:solidFill>
                  <a:schemeClr val="bg1"/>
                </a:solidFill>
              </a:rPr>
              <a:t>60</a:t>
            </a:r>
            <a:r>
              <a:rPr lang="ru-RU" sz="3200" baseline="30000" dirty="0">
                <a:solidFill>
                  <a:schemeClr val="bg1"/>
                </a:solidFill>
              </a:rPr>
              <a:t>о</a:t>
            </a:r>
            <a:r>
              <a:rPr lang="ru-RU" sz="3200" dirty="0">
                <a:solidFill>
                  <a:schemeClr val="bg1"/>
                </a:solidFill>
              </a:rPr>
              <a:t> умеренные широты - 35‰    </a:t>
            </a:r>
            <a:r>
              <a:rPr lang="ru-RU" sz="3200" dirty="0" smtClean="0">
                <a:solidFill>
                  <a:schemeClr val="bg1"/>
                </a:solidFill>
              </a:rPr>
              <a:t>Балтийское </a:t>
            </a:r>
            <a:r>
              <a:rPr lang="ru-RU" sz="3200" dirty="0">
                <a:solidFill>
                  <a:schemeClr val="bg1"/>
                </a:solidFill>
              </a:rPr>
              <a:t>– 6-11‰</a:t>
            </a:r>
          </a:p>
          <a:p>
            <a:r>
              <a:rPr lang="ru-RU" sz="3200" dirty="0">
                <a:solidFill>
                  <a:schemeClr val="bg1"/>
                </a:solidFill>
              </a:rPr>
              <a:t>90</a:t>
            </a:r>
            <a:r>
              <a:rPr lang="ru-RU" sz="3200" baseline="30000" dirty="0">
                <a:solidFill>
                  <a:schemeClr val="bg1"/>
                </a:solidFill>
              </a:rPr>
              <a:t>о</a:t>
            </a:r>
            <a:r>
              <a:rPr lang="ru-RU" sz="3200" dirty="0">
                <a:solidFill>
                  <a:schemeClr val="bg1"/>
                </a:solidFill>
              </a:rPr>
              <a:t> полярные – 32-33‰                 </a:t>
            </a:r>
            <a:r>
              <a:rPr lang="ru-RU" sz="3200" dirty="0" smtClean="0">
                <a:solidFill>
                  <a:schemeClr val="bg1"/>
                </a:solidFill>
              </a:rPr>
              <a:t>Сев</a:t>
            </a:r>
            <a:r>
              <a:rPr lang="ru-RU" sz="3200" dirty="0">
                <a:solidFill>
                  <a:schemeClr val="bg1"/>
                </a:solidFill>
              </a:rPr>
              <a:t>. Лед. океан - 32‰ </a:t>
            </a:r>
          </a:p>
          <a:p>
            <a:r>
              <a:rPr lang="ru-RU" sz="2800" dirty="0">
                <a:solidFill>
                  <a:schemeClr val="bg1"/>
                </a:solidFill>
              </a:rPr>
              <a:t> </a:t>
            </a:r>
            <a:endParaRPr lang="ru-RU" sz="2800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A88A-3962-49D1-96A9-33A813E69A61}" type="slidenum">
              <a:rPr lang="ru-RU" altLang="ru-RU" smtClean="0">
                <a:solidFill>
                  <a:schemeClr val="bg1"/>
                </a:solidFill>
              </a:rPr>
              <a:pPr/>
              <a:t>10</a:t>
            </a:fld>
            <a:endParaRPr lang="ru-RU" alt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3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366" y="425003"/>
            <a:ext cx="9839459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Задание: </a:t>
            </a:r>
            <a:r>
              <a:rPr lang="ru-RU" sz="2800" dirty="0"/>
              <a:t>В</a:t>
            </a:r>
            <a:r>
              <a:rPr lang="ru-RU" sz="2800" dirty="0" smtClean="0"/>
              <a:t>ставьте </a:t>
            </a:r>
            <a:r>
              <a:rPr lang="ru-RU" sz="2800" dirty="0"/>
              <a:t>пропущенные слова в </a:t>
            </a:r>
            <a:r>
              <a:rPr lang="ru-RU" sz="2800" dirty="0" smtClean="0"/>
              <a:t>тексте.</a:t>
            </a:r>
            <a:endParaRPr lang="ru-RU" sz="2800" dirty="0"/>
          </a:p>
          <a:p>
            <a:endParaRPr lang="ru-RU" sz="2400" dirty="0"/>
          </a:p>
          <a:p>
            <a:r>
              <a:rPr lang="ru-RU" sz="2800" dirty="0"/>
              <a:t>Солёность воды в разных частях </a:t>
            </a:r>
            <a:r>
              <a:rPr lang="ru-RU" sz="2800" dirty="0" smtClean="0"/>
              <a:t>океана </a:t>
            </a:r>
            <a:r>
              <a:rPr lang="ru-RU" sz="2800" u="sng" dirty="0" smtClean="0">
                <a:solidFill>
                  <a:srgbClr val="FF0000"/>
                </a:solidFill>
              </a:rPr>
              <a:t>разная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endParaRPr lang="ru-RU" sz="2800" dirty="0">
              <a:solidFill>
                <a:srgbClr val="FF0000"/>
              </a:solidFill>
            </a:endParaRPr>
          </a:p>
          <a:p>
            <a:r>
              <a:rPr lang="ru-RU" sz="2800" dirty="0"/>
              <a:t>От экватора к полюсам солёность </a:t>
            </a:r>
            <a:r>
              <a:rPr lang="ru-RU" sz="2800" dirty="0" smtClean="0"/>
              <a:t>воды </a:t>
            </a:r>
            <a:r>
              <a:rPr lang="ru-RU" sz="2800" u="sng" dirty="0" smtClean="0">
                <a:solidFill>
                  <a:srgbClr val="FF0000"/>
                </a:solidFill>
              </a:rPr>
              <a:t>уменьшается</a:t>
            </a:r>
            <a:r>
              <a:rPr lang="ru-RU" sz="2800" dirty="0" smtClean="0">
                <a:solidFill>
                  <a:srgbClr val="FF0000"/>
                </a:solidFill>
              </a:rPr>
              <a:t>. </a:t>
            </a:r>
          </a:p>
          <a:p>
            <a:r>
              <a:rPr lang="ru-RU" sz="2800" dirty="0" smtClean="0"/>
              <a:t>Солёность </a:t>
            </a:r>
            <a:r>
              <a:rPr lang="ru-RU" sz="2800" dirty="0"/>
              <a:t>зависит от </a:t>
            </a:r>
            <a:r>
              <a:rPr lang="ru-RU" sz="2800" dirty="0" smtClean="0"/>
              <a:t>количества выпадающих </a:t>
            </a:r>
            <a:r>
              <a:rPr lang="ru-RU" sz="2800" u="sng" dirty="0" smtClean="0">
                <a:solidFill>
                  <a:srgbClr val="FF0000"/>
                </a:solidFill>
              </a:rPr>
              <a:t>осадков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 smtClean="0"/>
              <a:t>чем больше осадков, тем соленость </a:t>
            </a:r>
            <a:r>
              <a:rPr lang="ru-RU" sz="2800" u="sng" dirty="0" smtClean="0">
                <a:solidFill>
                  <a:srgbClr val="FF0000"/>
                </a:solidFill>
              </a:rPr>
              <a:t>больше</a:t>
            </a:r>
          </a:p>
          <a:p>
            <a:r>
              <a:rPr lang="ru-RU" sz="2800" dirty="0"/>
              <a:t>Солёность зависит от впадающих в океан рек </a:t>
            </a:r>
            <a:r>
              <a:rPr lang="ru-RU" sz="2800" dirty="0" smtClean="0"/>
              <a:t>и </a:t>
            </a:r>
            <a:r>
              <a:rPr lang="ru-RU" sz="2800" u="sng" dirty="0" smtClean="0">
                <a:solidFill>
                  <a:srgbClr val="FF0000"/>
                </a:solidFill>
              </a:rPr>
              <a:t>температуры </a:t>
            </a:r>
            <a:r>
              <a:rPr lang="ru-RU" sz="2800" dirty="0" smtClean="0"/>
              <a:t>воздуха.</a:t>
            </a:r>
            <a:endParaRPr lang="ru-RU" sz="2800" dirty="0"/>
          </a:p>
          <a:p>
            <a:r>
              <a:rPr lang="ru-RU" sz="2800" dirty="0"/>
              <a:t> Чем выше температура воздуха, тем </a:t>
            </a:r>
            <a:r>
              <a:rPr lang="ru-RU" sz="2800" u="sng" dirty="0" smtClean="0">
                <a:solidFill>
                  <a:srgbClr val="FF0000"/>
                </a:solidFill>
              </a:rPr>
              <a:t>больше</a:t>
            </a:r>
            <a:r>
              <a:rPr lang="ru-RU" sz="2800" dirty="0" smtClean="0"/>
              <a:t> испаряемость</a:t>
            </a:r>
            <a:r>
              <a:rPr lang="ru-RU" sz="2800" dirty="0"/>
              <a:t>, а чем больше испаряемость, тем соленость </a:t>
            </a:r>
            <a:r>
              <a:rPr lang="ru-RU" sz="2800" dirty="0" smtClean="0"/>
              <a:t>воды </a:t>
            </a:r>
            <a:r>
              <a:rPr lang="ru-RU" sz="2800" u="sng" dirty="0" smtClean="0">
                <a:solidFill>
                  <a:srgbClr val="FF0000"/>
                </a:solidFill>
              </a:rPr>
              <a:t>выше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800" dirty="0" smtClean="0"/>
              <a:t>Самое солёное море на Земле </a:t>
            </a:r>
            <a:r>
              <a:rPr lang="ru-RU" sz="2800" u="sng" dirty="0" smtClean="0">
                <a:solidFill>
                  <a:srgbClr val="FF0000"/>
                </a:solidFill>
              </a:rPr>
              <a:t>Красное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endParaRPr lang="ru-RU" sz="28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A88A-3962-49D1-96A9-33A813E69A61}" type="slidenum">
              <a:rPr lang="ru-RU" altLang="ru-RU" smtClean="0">
                <a:solidFill>
                  <a:schemeClr val="bg1"/>
                </a:solidFill>
              </a:rPr>
              <a:pPr/>
              <a:t>11</a:t>
            </a:fld>
            <a:endParaRPr lang="ru-RU" alt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35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33" y="2453425"/>
            <a:ext cx="5872767" cy="4404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98663" y="2640168"/>
            <a:ext cx="5121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СНИМОК ИЗ КОСМОСА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709" y="482616"/>
            <a:ext cx="1179704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Задание:</a:t>
            </a:r>
            <a:r>
              <a:rPr lang="ru-RU" sz="2800" dirty="0" smtClean="0"/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Пользуясь картами атласа и текстом (Приложение № ),объясните, почему Красное моря-самое соленое море Земли?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0659412" y="5899799"/>
            <a:ext cx="1142245" cy="669925"/>
          </a:xfrm>
        </p:spPr>
        <p:txBody>
          <a:bodyPr/>
          <a:lstStyle/>
          <a:p>
            <a:fld id="{FFFBA88A-3962-49D1-96A9-33A813E69A61}" type="slidenum">
              <a:rPr lang="ru-RU" altLang="ru-RU" smtClean="0">
                <a:solidFill>
                  <a:schemeClr val="bg1"/>
                </a:solidFill>
              </a:rPr>
              <a:pPr/>
              <a:t>12</a:t>
            </a:fld>
            <a:endParaRPr lang="ru-RU" alt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2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6721" y="489397"/>
            <a:ext cx="109985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chemeClr val="bg1"/>
                </a:solidFill>
              </a:rPr>
              <a:t>Самый соленый водоем на земле Мертвое </a:t>
            </a:r>
            <a:r>
              <a:rPr lang="ru-RU" sz="2800" dirty="0" smtClean="0">
                <a:solidFill>
                  <a:schemeClr val="bg1"/>
                </a:solidFill>
              </a:rPr>
              <a:t>море-озеро, </a:t>
            </a:r>
            <a:r>
              <a:rPr lang="ru-RU" sz="2800" dirty="0">
                <a:solidFill>
                  <a:schemeClr val="bg1"/>
                </a:solidFill>
              </a:rPr>
              <a:t>соленость воды 270 ‰. Даже человек, не умеющий плавать держится на воде без всяких усилий из-за большой плотности воды.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73510"/>
            <a:ext cx="5872766" cy="3084490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A88A-3962-49D1-96A9-33A813E69A61}" type="slidenum">
              <a:rPr lang="ru-RU" altLang="ru-RU" smtClean="0">
                <a:solidFill>
                  <a:schemeClr val="bg1"/>
                </a:solidFill>
              </a:rPr>
              <a:pPr/>
              <a:t>13</a:t>
            </a:fld>
            <a:endParaRPr lang="ru-RU" alt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9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8358" y="-457198"/>
            <a:ext cx="8534400" cy="1365161"/>
          </a:xfrm>
        </p:spPr>
        <p:txBody>
          <a:bodyPr/>
          <a:lstStyle/>
          <a:p>
            <a:pPr algn="ctr"/>
            <a:r>
              <a:rPr lang="ru-RU" dirty="0" smtClean="0"/>
              <a:t>физкультминутка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A88A-3962-49D1-96A9-33A813E69A61}" type="slidenum">
              <a:rPr lang="ru-RU" altLang="ru-RU" smtClean="0">
                <a:solidFill>
                  <a:schemeClr val="bg1"/>
                </a:solidFill>
              </a:rPr>
              <a:pPr/>
              <a:t>14</a:t>
            </a:fld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788" y="940159"/>
            <a:ext cx="991673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Гимнастика для </a:t>
            </a:r>
            <a:r>
              <a:rPr lang="ru-RU" sz="2800" b="1" dirty="0" smtClean="0">
                <a:solidFill>
                  <a:schemeClr val="bg1"/>
                </a:solidFill>
              </a:rPr>
              <a:t>глаз </a:t>
            </a:r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Гимнастика для </a:t>
            </a:r>
            <a:r>
              <a:rPr lang="ru-RU" sz="2800" b="1" dirty="0" smtClean="0">
                <a:solidFill>
                  <a:schemeClr val="bg1"/>
                </a:solidFill>
              </a:rPr>
              <a:t>пальчиков. Волны.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400" dirty="0"/>
              <a:t>Пальцы сцеплены в замок. Поочередно открывая и закрывая ладонь, дети имитируют движение волны.</a:t>
            </a:r>
          </a:p>
          <a:p>
            <a:endParaRPr lang="ru-RU" sz="2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608" y="1493950"/>
            <a:ext cx="605790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7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608" y="283335"/>
            <a:ext cx="11436440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>
                <a:solidFill>
                  <a:schemeClr val="bg1"/>
                </a:solidFill>
              </a:rPr>
              <a:t>Задание</a:t>
            </a:r>
            <a:r>
              <a:rPr lang="ru-RU" sz="3200" u="sng" dirty="0">
                <a:solidFill>
                  <a:schemeClr val="bg1"/>
                </a:solidFill>
              </a:rPr>
              <a:t>: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/>
              <a:t>Изучите </a:t>
            </a:r>
            <a:r>
              <a:rPr lang="ru-RU" sz="2400" dirty="0"/>
              <a:t>данные о температуре воды на поверхности океана.  Сделайте вывод об изменении температуры воды при движении от экватора к полюсам. Вставьте пропущенные слова в </a:t>
            </a:r>
            <a:r>
              <a:rPr lang="ru-RU" sz="2400" dirty="0" smtClean="0"/>
              <a:t>текст.</a:t>
            </a:r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r>
              <a:rPr lang="ru-RU" sz="2800" u="sng" dirty="0">
                <a:solidFill>
                  <a:schemeClr val="bg1"/>
                </a:solidFill>
              </a:rPr>
              <a:t>Вывод</a:t>
            </a:r>
            <a:r>
              <a:rPr lang="ru-RU" sz="2800" u="sng" dirty="0" smtClean="0">
                <a:solidFill>
                  <a:schemeClr val="bg1"/>
                </a:solidFill>
              </a:rPr>
              <a:t>: </a:t>
            </a:r>
            <a:r>
              <a:rPr lang="ru-RU" sz="2400" dirty="0"/>
              <a:t>при движении от __________   к   ___________ </a:t>
            </a:r>
            <a:r>
              <a:rPr lang="en-US" sz="2400" dirty="0"/>
              <a:t>t</a:t>
            </a:r>
            <a:r>
              <a:rPr lang="ru-RU" sz="2400" baseline="30000" dirty="0" err="1"/>
              <a:t>о</a:t>
            </a:r>
            <a:r>
              <a:rPr lang="ru-RU" sz="2400" dirty="0" err="1"/>
              <a:t>С</a:t>
            </a:r>
            <a:r>
              <a:rPr lang="ru-RU" sz="2400" dirty="0"/>
              <a:t> поверхностных вод         ____________, так как меняется угол    </a:t>
            </a:r>
          </a:p>
          <a:p>
            <a:r>
              <a:rPr lang="ru-RU" sz="2400" dirty="0"/>
              <a:t>падения солнечных лучей</a:t>
            </a:r>
            <a:r>
              <a:rPr lang="ru-RU" sz="2800" dirty="0"/>
              <a:t>.           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  <a:p>
            <a:r>
              <a:rPr lang="ru-RU" dirty="0"/>
              <a:t> </a:t>
            </a:r>
            <a:endParaRPr lang="ru-RU" dirty="0"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781" y="1813802"/>
            <a:ext cx="9002332" cy="3260474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A88A-3962-49D1-96A9-33A813E69A61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094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0960" y="283335"/>
            <a:ext cx="11294771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>
                <a:solidFill>
                  <a:schemeClr val="bg1"/>
                </a:solidFill>
              </a:rPr>
              <a:t>Задание:</a:t>
            </a:r>
            <a:r>
              <a:rPr lang="ru-RU" dirty="0" smtClean="0"/>
              <a:t> </a:t>
            </a:r>
            <a:r>
              <a:rPr lang="ru-RU" sz="2400" dirty="0" smtClean="0"/>
              <a:t>Изучите </a:t>
            </a:r>
            <a:r>
              <a:rPr lang="ru-RU" sz="2400" dirty="0"/>
              <a:t>данные измерения температуры воды и сделайте вывод об изменении температуры с глубиной. Вставьте пропущенные слова в текст. </a:t>
            </a:r>
            <a:endParaRPr lang="ru-RU" sz="2400" dirty="0" smtClean="0"/>
          </a:p>
          <a:p>
            <a:endParaRPr lang="ru-RU" sz="2400" dirty="0">
              <a:effectLst/>
            </a:endParaRPr>
          </a:p>
          <a:p>
            <a:endParaRPr lang="ru-RU" sz="2400" dirty="0" smtClean="0"/>
          </a:p>
          <a:p>
            <a:endParaRPr lang="ru-RU" sz="2400" dirty="0">
              <a:effectLst/>
            </a:endParaRPr>
          </a:p>
          <a:p>
            <a:endParaRPr lang="ru-RU" sz="2400" dirty="0" smtClean="0"/>
          </a:p>
          <a:p>
            <a:endParaRPr lang="ru-RU" sz="2400" dirty="0">
              <a:effectLst/>
            </a:endParaRPr>
          </a:p>
          <a:p>
            <a:endParaRPr lang="ru-RU" sz="2400" dirty="0" smtClean="0"/>
          </a:p>
          <a:p>
            <a:endParaRPr lang="ru-RU" sz="2400" dirty="0">
              <a:effectLst/>
            </a:endParaRPr>
          </a:p>
          <a:p>
            <a:endParaRPr lang="ru-RU" sz="2400" dirty="0" smtClean="0"/>
          </a:p>
          <a:p>
            <a:r>
              <a:rPr lang="ru-RU" sz="2800" u="sng" dirty="0" smtClean="0">
                <a:solidFill>
                  <a:schemeClr val="bg1"/>
                </a:solidFill>
              </a:rPr>
              <a:t>Вывод</a:t>
            </a:r>
            <a:r>
              <a:rPr lang="ru-RU" sz="2400" u="sng" dirty="0">
                <a:solidFill>
                  <a:schemeClr val="bg1"/>
                </a:solidFill>
              </a:rPr>
              <a:t>: </a:t>
            </a:r>
            <a:endParaRPr lang="ru-RU" sz="2400" u="sng" dirty="0" smtClean="0">
              <a:solidFill>
                <a:schemeClr val="bg1"/>
              </a:solidFill>
            </a:endParaRPr>
          </a:p>
          <a:p>
            <a:r>
              <a:rPr lang="ru-RU" sz="2400" dirty="0"/>
              <a:t>Т</a:t>
            </a:r>
            <a:r>
              <a:rPr lang="ru-RU" sz="2400" dirty="0" smtClean="0"/>
              <a:t>емпература </a:t>
            </a:r>
            <a:r>
              <a:rPr lang="ru-RU" sz="2400" dirty="0"/>
              <a:t>воды с </a:t>
            </a:r>
            <a:r>
              <a:rPr lang="ru-RU" sz="2400" dirty="0" smtClean="0"/>
              <a:t>глубиной </a:t>
            </a:r>
            <a:r>
              <a:rPr lang="ru-RU" sz="2400" dirty="0" smtClean="0">
                <a:solidFill>
                  <a:srgbClr val="FF0000"/>
                </a:solidFill>
              </a:rPr>
              <a:t>понижается</a:t>
            </a:r>
            <a:r>
              <a:rPr lang="ru-RU" sz="2400" dirty="0">
                <a:solidFill>
                  <a:srgbClr val="FF0000"/>
                </a:solidFill>
              </a:rPr>
              <a:t>.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400" dirty="0" smtClean="0"/>
              <a:t>Вода </a:t>
            </a:r>
            <a:r>
              <a:rPr lang="ru-RU" sz="2400" dirty="0"/>
              <a:t>нагревается </a:t>
            </a:r>
            <a:r>
              <a:rPr lang="ru-RU" sz="2400" dirty="0" smtClean="0">
                <a:solidFill>
                  <a:srgbClr val="FF0000"/>
                </a:solidFill>
              </a:rPr>
              <a:t>солнечными </a:t>
            </a:r>
            <a:r>
              <a:rPr lang="ru-RU" sz="2400" dirty="0" smtClean="0"/>
              <a:t>лучами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Лучи </a:t>
            </a:r>
            <a:r>
              <a:rPr lang="ru-RU" sz="2400" dirty="0"/>
              <a:t>проникают только до глубины </a:t>
            </a:r>
            <a:r>
              <a:rPr lang="ru-RU" sz="2400" dirty="0" smtClean="0">
                <a:solidFill>
                  <a:srgbClr val="FF0000"/>
                </a:solidFill>
              </a:rPr>
              <a:t>200 </a:t>
            </a:r>
            <a:r>
              <a:rPr lang="ru-RU" sz="2400" dirty="0" smtClean="0"/>
              <a:t>метров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Ниже </a:t>
            </a:r>
            <a:r>
              <a:rPr lang="ru-RU" sz="2400" dirty="0"/>
              <a:t>1000 метров температура </a:t>
            </a:r>
            <a:r>
              <a:rPr lang="ru-RU" sz="2400" dirty="0" smtClean="0"/>
              <a:t>остается </a:t>
            </a:r>
            <a:r>
              <a:rPr lang="ru-RU" sz="2400" dirty="0" smtClean="0">
                <a:solidFill>
                  <a:srgbClr val="FF0000"/>
                </a:solidFill>
              </a:rPr>
              <a:t>постоянной.</a:t>
            </a:r>
            <a:endParaRPr lang="ru-RU" sz="2400" dirty="0" smtClean="0"/>
          </a:p>
          <a:p>
            <a:r>
              <a:rPr lang="ru-RU" sz="2400" dirty="0" smtClean="0"/>
              <a:t>Солнечные </a:t>
            </a:r>
            <a:r>
              <a:rPr lang="ru-RU" sz="2400" dirty="0"/>
              <a:t>лучи не проникают </a:t>
            </a:r>
            <a:r>
              <a:rPr lang="ru-RU" sz="2400" dirty="0" smtClean="0"/>
              <a:t>на</a:t>
            </a:r>
            <a:r>
              <a:rPr lang="ru-RU" sz="2400" dirty="0" smtClean="0">
                <a:solidFill>
                  <a:srgbClr val="FF0000"/>
                </a:solidFill>
              </a:rPr>
              <a:t> большую глубину.</a:t>
            </a:r>
            <a:endParaRPr lang="ru-RU" sz="2400" dirty="0">
              <a:effectLst/>
            </a:endParaRPr>
          </a:p>
          <a:p>
            <a:endParaRPr lang="ru-RU" sz="2400" dirty="0" smtClean="0"/>
          </a:p>
          <a:p>
            <a:endParaRPr lang="ru-RU" sz="2400" dirty="0">
              <a:effectLst/>
            </a:endParaRPr>
          </a:p>
          <a:p>
            <a:endParaRPr lang="ru-RU" sz="2400" dirty="0"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76" y="1031014"/>
            <a:ext cx="8144032" cy="374705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A88A-3962-49D1-96A9-33A813E69A61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26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A88A-3962-49D1-96A9-33A813E69A61}" type="slidenum">
              <a:rPr lang="ru-RU" altLang="ru-RU" smtClean="0"/>
              <a:pPr/>
              <a:t>17</a:t>
            </a:fld>
            <a:endParaRPr lang="ru-RU" altLang="ru-RU"/>
          </a:p>
        </p:txBody>
      </p:sp>
      <p:sp>
        <p:nvSpPr>
          <p:cNvPr id="5" name="TextBox 4"/>
          <p:cNvSpPr txBox="1"/>
          <p:nvPr/>
        </p:nvSpPr>
        <p:spPr>
          <a:xfrm>
            <a:off x="1365160" y="685800"/>
            <a:ext cx="11342913" cy="80298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Ответы: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1 – Б;  2 – А;  3 – В; 4 -  Г;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   5 – Б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endParaRPr lang="ru-RU" sz="2800" dirty="0">
              <a:solidFill>
                <a:schemeClr val="bg1"/>
              </a:solidFill>
            </a:endParaRP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3600" dirty="0" smtClean="0">
                <a:solidFill>
                  <a:schemeClr val="bg1"/>
                </a:solidFill>
              </a:rPr>
              <a:t>Критерии</a:t>
            </a:r>
            <a:r>
              <a:rPr lang="ru-RU" sz="3600" dirty="0">
                <a:solidFill>
                  <a:schemeClr val="bg1"/>
                </a:solidFill>
              </a:rPr>
              <a:t>: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  <a:tabLst>
                <a:tab pos="3505200" algn="l"/>
              </a:tabLst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5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правильных ответов - «5»;</a:t>
            </a:r>
            <a:endParaRPr lang="ru-RU" sz="3600" dirty="0">
              <a:solidFill>
                <a:schemeClr val="bg1"/>
              </a:solidFill>
            </a:endParaRP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  <a:tabLst>
                <a:tab pos="3505200" algn="l"/>
              </a:tabLst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4 правильных ответов - «4»;</a:t>
            </a:r>
            <a:endParaRPr lang="ru-RU" sz="3600" dirty="0">
              <a:solidFill>
                <a:schemeClr val="bg1"/>
              </a:solidFill>
            </a:endParaRP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  <a:tabLst>
                <a:tab pos="3505200" algn="l"/>
              </a:tabLst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3 правильных ответа   - «3»;</a:t>
            </a:r>
            <a:endParaRPr lang="ru-RU" sz="3600" dirty="0">
              <a:solidFill>
                <a:schemeClr val="bg1"/>
              </a:solidFill>
            </a:endParaRP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  <a:tabLst>
                <a:tab pos="3505200" algn="l"/>
              </a:tabLst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менее 3 правильных ответов – значит над материалом </a:t>
            </a:r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>
                <a:tab pos="3505200" algn="l"/>
              </a:tabLst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предстоит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поработать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  <a:p>
            <a:endParaRPr lang="ru-RU" sz="4400" dirty="0" smtClean="0">
              <a:solidFill>
                <a:schemeClr val="bg1"/>
              </a:solidFill>
            </a:endParaRPr>
          </a:p>
          <a:p>
            <a:endParaRPr lang="ru-RU" sz="3600" dirty="0">
              <a:solidFill>
                <a:schemeClr val="bg1"/>
              </a:solidFill>
            </a:endParaRPr>
          </a:p>
          <a:p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70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A88A-3962-49D1-96A9-33A813E69A61}" type="slidenum">
              <a:rPr lang="ru-RU" altLang="ru-RU" smtClean="0"/>
              <a:pPr/>
              <a:t>18</a:t>
            </a:fld>
            <a:endParaRPr lang="ru-RU" altLang="ru-RU"/>
          </a:p>
        </p:txBody>
      </p:sp>
      <p:sp>
        <p:nvSpPr>
          <p:cNvPr id="5" name="TextBox 4"/>
          <p:cNvSpPr txBox="1"/>
          <p:nvPr/>
        </p:nvSpPr>
        <p:spPr>
          <a:xfrm>
            <a:off x="1187355" y="1054160"/>
            <a:ext cx="108090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05200" algn="l"/>
              </a:tabLst>
            </a:pPr>
            <a:r>
              <a:rPr lang="ru-RU" sz="4800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Домашнее задание</a:t>
            </a:r>
            <a:endParaRPr lang="ru-RU" sz="4800" dirty="0">
              <a:solidFill>
                <a:schemeClr val="bg1"/>
              </a:solidFill>
            </a:endParaRPr>
          </a:p>
          <a:p>
            <a:pPr>
              <a:tabLst>
                <a:tab pos="3505200" algn="l"/>
              </a:tabLst>
            </a:pP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Для 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всех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:  п. 20, задания 5, 6.</a:t>
            </a:r>
            <a:endParaRPr lang="ru-RU" sz="4800" dirty="0">
              <a:solidFill>
                <a:schemeClr val="bg1"/>
              </a:solidFill>
            </a:endParaRPr>
          </a:p>
          <a:p>
            <a:pPr>
              <a:tabLst>
                <a:tab pos="3505200" algn="l"/>
              </a:tabLst>
            </a:pP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Творческое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: составить </a:t>
            </a:r>
            <a:r>
              <a:rPr lang="ru-RU" sz="4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синквейн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 со словами: соленость, температура.</a:t>
            </a:r>
            <a:endParaRPr lang="ru-RU" sz="4800" dirty="0">
              <a:solidFill>
                <a:schemeClr val="bg1"/>
              </a:solidFill>
            </a:endParaRPr>
          </a:p>
          <a:p>
            <a:pPr>
              <a:tabLst>
                <a:tab pos="3505200" algn="l"/>
              </a:tabLst>
            </a:pP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Для 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удовольствия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: составить кроссворд.</a:t>
            </a:r>
            <a:endParaRPr lang="ru-RU" sz="48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7315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393706" y="6170150"/>
            <a:ext cx="683339" cy="365125"/>
          </a:xfrm>
        </p:spPr>
        <p:txBody>
          <a:bodyPr/>
          <a:lstStyle/>
          <a:p>
            <a:fld id="{87F72C1B-E31F-4A5C-9AD4-0B0C781C1300}" type="slidenum">
              <a:rPr lang="ru-RU" sz="2800" smtClean="0">
                <a:solidFill>
                  <a:srgbClr val="FF0000"/>
                </a:solidFill>
              </a:rPr>
              <a:pPr/>
              <a:t>19</a:t>
            </a:fld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750" y="1828911"/>
            <a:ext cx="76563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3500" dirty="0" smtClean="0">
                <a:solidFill>
                  <a:prstClr val="black"/>
                </a:solidFill>
              </a:rPr>
              <a:t>Выберите :</a:t>
            </a:r>
          </a:p>
          <a:p>
            <a:pPr marL="571500" indent="-571500" defTabSz="914400">
              <a:buFontTx/>
              <a:buChar char="-"/>
            </a:pPr>
            <a:r>
              <a:rPr lang="ru-RU" sz="3500" dirty="0" smtClean="0">
                <a:solidFill>
                  <a:prstClr val="black"/>
                </a:solidFill>
              </a:rPr>
              <a:t>на уроке было комфортно и всё понятно</a:t>
            </a:r>
          </a:p>
          <a:p>
            <a:pPr marL="571500" indent="-571500" defTabSz="914400">
              <a:buFontTx/>
              <a:buChar char="-"/>
            </a:pPr>
            <a:r>
              <a:rPr lang="ru-RU" sz="3500" dirty="0" smtClean="0">
                <a:solidFill>
                  <a:prstClr val="black"/>
                </a:solidFill>
              </a:rPr>
              <a:t>на уроке затруднялся и было не всё понятно</a:t>
            </a:r>
          </a:p>
          <a:p>
            <a:pPr marL="571500" indent="-571500" defTabSz="914400">
              <a:buFontTx/>
              <a:buChar char="-"/>
            </a:pPr>
            <a:endParaRPr lang="ru-RU" sz="3500" dirty="0" smtClean="0">
              <a:solidFill>
                <a:prstClr val="black"/>
              </a:solidFill>
            </a:endParaRPr>
          </a:p>
          <a:p>
            <a:pPr defTabSz="914400"/>
            <a:r>
              <a:rPr lang="ru-RU" sz="3500" dirty="0" smtClean="0">
                <a:solidFill>
                  <a:prstClr val="black"/>
                </a:solidFill>
              </a:rPr>
              <a:t>- на уроке было трудно</a:t>
            </a:r>
            <a:endParaRPr lang="ru-RU" sz="3500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145" y="1979532"/>
            <a:ext cx="1938116" cy="408058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" y="452189"/>
            <a:ext cx="11938715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/>
            <a:r>
              <a:rPr lang="ru-RU" sz="3500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rebuchet MS"/>
              </a:rPr>
              <a:t>Оцените своё эмоциональное состояние и настроение</a:t>
            </a:r>
            <a:endParaRPr lang="ru-RU" sz="3500" dirty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0439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A88A-3962-49D1-96A9-33A813E69A61}" type="slidenum">
              <a:rPr lang="ru-RU" altLang="ru-RU" smtClean="0">
                <a:solidFill>
                  <a:srgbClr val="146194">
                    <a:lumMod val="50000"/>
                  </a:srgbClr>
                </a:solidFill>
              </a:rPr>
              <a:pPr/>
              <a:t>2</a:t>
            </a:fld>
            <a:endParaRPr lang="ru-RU" altLang="ru-RU">
              <a:solidFill>
                <a:srgbClr val="146194">
                  <a:lumMod val="50000"/>
                </a:srgb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06" y="1"/>
            <a:ext cx="10187188" cy="661974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67935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8186" y="515155"/>
            <a:ext cx="109212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solidFill>
                  <a:prstClr val="white"/>
                </a:solidFill>
              </a:rPr>
              <a:t>« Вода! У тебя нет ни вкуса, ни цвета, ни запаха, тебя невозможно описать, тобой наслаждаются, не ведая, что ты такое! Нельзя сказать, что ты необходима для жизни: ты сама жизнь. Ты наполняешь нас радостью, которую не объяснишь нашими чувствами. «Ты самое большое богатство на свете».</a:t>
            </a:r>
          </a:p>
          <a:p>
            <a:pPr algn="r"/>
            <a:r>
              <a:rPr lang="ru-RU" sz="3600" dirty="0">
                <a:solidFill>
                  <a:prstClr val="white"/>
                </a:solidFill>
              </a:rPr>
              <a:t>                                                                                      Антуан де </a:t>
            </a:r>
            <a:r>
              <a:rPr lang="ru-RU" sz="3600" dirty="0" smtClean="0">
                <a:solidFill>
                  <a:prstClr val="white"/>
                </a:solidFill>
              </a:rPr>
              <a:t>Сент-Экзюпери</a:t>
            </a: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2C356-85CB-4C6B-9E8C-E31E177D66AB}" type="slidenum">
              <a:rPr lang="ru-RU" altLang="ru-RU" smtClean="0">
                <a:solidFill>
                  <a:prstClr val="black"/>
                </a:solidFill>
              </a:rPr>
              <a:pPr/>
              <a:t>20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61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0310" y="515155"/>
            <a:ext cx="9684913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Выполните задание:</a:t>
            </a:r>
          </a:p>
          <a:p>
            <a:endParaRPr lang="ru-RU" sz="2800" b="1" dirty="0" smtClean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prstClr val="white"/>
                </a:solidFill>
              </a:rPr>
              <a:t>Расположите океаны по мере уменьшения их площади: </a:t>
            </a:r>
            <a:r>
              <a:rPr lang="ru-RU" sz="2400" b="1" dirty="0" smtClean="0">
                <a:solidFill>
                  <a:prstClr val="black"/>
                </a:solidFill>
              </a:rPr>
              <a:t>Северный Ледовитый, Атлантический, Индийский, Тихий океан.</a:t>
            </a:r>
          </a:p>
          <a:p>
            <a:pPr marL="457200" indent="-457200">
              <a:buFont typeface="+mj-lt"/>
              <a:buAutoNum type="arabicPeriod"/>
            </a:pPr>
            <a:endParaRPr lang="ru-RU" sz="2400" b="1" dirty="0" smtClean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prstClr val="white"/>
                </a:solidFill>
              </a:rPr>
              <a:t>Определите названия частей Мирового океана, отдельные точки которых имеют координаты:</a:t>
            </a:r>
          </a:p>
          <a:p>
            <a:r>
              <a:rPr lang="ru-RU" sz="2400" b="1" dirty="0" smtClean="0">
                <a:solidFill>
                  <a:prstClr val="black"/>
                </a:solidFill>
              </a:rPr>
              <a:t>А) 55° </a:t>
            </a:r>
            <a:r>
              <a:rPr lang="ru-RU" sz="2400" b="1" dirty="0" err="1" smtClean="0">
                <a:solidFill>
                  <a:prstClr val="black"/>
                </a:solidFill>
              </a:rPr>
              <a:t>с.ш</a:t>
            </a:r>
            <a:r>
              <a:rPr lang="ru-RU" sz="2400" b="1" dirty="0" smtClean="0">
                <a:solidFill>
                  <a:prstClr val="black"/>
                </a:solidFill>
              </a:rPr>
              <a:t>. и 180° д. </a:t>
            </a:r>
          </a:p>
          <a:p>
            <a:r>
              <a:rPr lang="ru-RU" sz="2400" b="1" dirty="0" smtClean="0">
                <a:solidFill>
                  <a:prstClr val="black"/>
                </a:solidFill>
              </a:rPr>
              <a:t>Б)    0</a:t>
            </a:r>
            <a:r>
              <a:rPr lang="ru-RU" sz="2400" b="1" baseline="30000" dirty="0" smtClean="0">
                <a:solidFill>
                  <a:prstClr val="black"/>
                </a:solidFill>
              </a:rPr>
              <a:t>0     </a:t>
            </a:r>
            <a:r>
              <a:rPr lang="ru-RU" sz="2400" b="1" dirty="0" smtClean="0">
                <a:solidFill>
                  <a:prstClr val="black"/>
                </a:solidFill>
              </a:rPr>
              <a:t>ш.</a:t>
            </a:r>
            <a:r>
              <a:rPr lang="ru-RU" sz="2400" b="1" baseline="30000" dirty="0" smtClean="0">
                <a:solidFill>
                  <a:prstClr val="black"/>
                </a:solidFill>
              </a:rPr>
              <a:t>         </a:t>
            </a:r>
            <a:r>
              <a:rPr lang="ru-RU" sz="2400" b="1" dirty="0" smtClean="0">
                <a:solidFill>
                  <a:prstClr val="black"/>
                </a:solidFill>
              </a:rPr>
              <a:t>0</a:t>
            </a:r>
            <a:r>
              <a:rPr lang="ru-RU" sz="2400" b="1" baseline="30000" dirty="0" smtClean="0">
                <a:solidFill>
                  <a:prstClr val="black"/>
                </a:solidFill>
              </a:rPr>
              <a:t>0</a:t>
            </a:r>
            <a:r>
              <a:rPr lang="ru-RU" sz="2400" b="1" dirty="0" smtClean="0">
                <a:solidFill>
                  <a:prstClr val="black"/>
                </a:solidFill>
              </a:rPr>
              <a:t>  д.</a:t>
            </a:r>
          </a:p>
          <a:p>
            <a:r>
              <a:rPr lang="ru-RU" sz="2400" b="1" dirty="0" smtClean="0">
                <a:solidFill>
                  <a:prstClr val="black"/>
                </a:solidFill>
              </a:rPr>
              <a:t>В) 60° </a:t>
            </a:r>
            <a:r>
              <a:rPr lang="ru-RU" sz="2400" b="1" dirty="0" err="1" smtClean="0">
                <a:solidFill>
                  <a:prstClr val="black"/>
                </a:solidFill>
              </a:rPr>
              <a:t>ю.ш</a:t>
            </a:r>
            <a:r>
              <a:rPr lang="ru-RU" sz="2400" b="1" dirty="0" smtClean="0">
                <a:solidFill>
                  <a:prstClr val="black"/>
                </a:solidFill>
              </a:rPr>
              <a:t>. и 65° </a:t>
            </a:r>
            <a:r>
              <a:rPr lang="ru-RU" sz="2400" b="1" dirty="0" err="1" smtClean="0">
                <a:solidFill>
                  <a:prstClr val="black"/>
                </a:solidFill>
              </a:rPr>
              <a:t>з.д</a:t>
            </a:r>
            <a:r>
              <a:rPr lang="ru-RU" sz="2400" b="1" dirty="0" smtClean="0">
                <a:solidFill>
                  <a:prstClr val="black"/>
                </a:solidFill>
              </a:rPr>
              <a:t>.</a:t>
            </a:r>
          </a:p>
          <a:p>
            <a:endParaRPr lang="ru-RU" sz="2400" b="1" dirty="0" smtClean="0">
              <a:solidFill>
                <a:prstClr val="black"/>
              </a:solidFill>
            </a:endParaRPr>
          </a:p>
          <a:p>
            <a:r>
              <a:rPr lang="ru-RU" sz="2400" dirty="0" smtClean="0">
                <a:solidFill>
                  <a:prstClr val="white"/>
                </a:solidFill>
              </a:rPr>
              <a:t>3. Запишите моря в 2 группы : 1 гр. окраинные моря, 2 гр. Внутренние моря:</a:t>
            </a:r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prstClr val="black"/>
                </a:solidFill>
              </a:rPr>
              <a:t>Красное, Карское, Черное, Азовское, Баренцево, Средиземное,     Чукотское, Карибское, Берингово,  Лаптевых, Балтийское.</a:t>
            </a:r>
            <a:endParaRPr lang="ru-RU" sz="2400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A88A-3962-49D1-96A9-33A813E69A61}" type="slidenum">
              <a:rPr lang="ru-RU" altLang="ru-RU" smtClean="0">
                <a:solidFill>
                  <a:prstClr val="black"/>
                </a:solidFill>
              </a:rPr>
              <a:pPr/>
              <a:t>21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18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A88A-3962-49D1-96A9-33A813E69A61}" type="slidenum">
              <a:rPr lang="ru-RU" altLang="ru-RU" smtClean="0"/>
              <a:pPr/>
              <a:t>3</a:t>
            </a:fld>
            <a:endParaRPr lang="ru-RU" altLang="ru-RU"/>
          </a:p>
        </p:txBody>
      </p:sp>
      <p:sp>
        <p:nvSpPr>
          <p:cNvPr id="5" name="TextBox 4"/>
          <p:cNvSpPr txBox="1"/>
          <p:nvPr/>
        </p:nvSpPr>
        <p:spPr>
          <a:xfrm>
            <a:off x="504968" y="1064525"/>
            <a:ext cx="10877266" cy="4373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Оцените свои знания: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верных ответов оценка «5»</a:t>
            </a:r>
            <a:endParaRPr lang="ru-RU" sz="4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5-6 верных ответов </a:t>
            </a:r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оценка«4</a:t>
            </a:r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4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верных ответа оценка «3»</a:t>
            </a:r>
            <a:endParaRPr lang="ru-RU" sz="4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и меньше- плохо знаете материал.</a:t>
            </a:r>
            <a:endParaRPr lang="ru-RU" sz="4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84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851897"/>
              </p:ext>
            </p:extLst>
          </p:nvPr>
        </p:nvGraphicFramePr>
        <p:xfrm>
          <a:off x="684213" y="685800"/>
          <a:ext cx="10877867" cy="5830404"/>
        </p:xfrm>
        <a:graphic>
          <a:graphicData uri="http://schemas.openxmlformats.org/drawingml/2006/table">
            <a:tbl>
              <a:tblPr firstRow="1" bandRow="1"/>
              <a:tblGrid>
                <a:gridCol w="10877867"/>
              </a:tblGrid>
              <a:tr h="7097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ru-RU" sz="40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Свойства воды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3" marR="91433"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634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ru-RU" sz="36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Нет цвета</a:t>
                      </a:r>
                      <a:endParaRPr lang="ru-RU" sz="3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3" marR="91433"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815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ru-RU" sz="36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Нет вкуса</a:t>
                      </a:r>
                      <a:endParaRPr lang="ru-RU" sz="3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3" marR="91433"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95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ru-RU" sz="36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Нет запаха</a:t>
                      </a:r>
                      <a:endParaRPr lang="ru-RU" sz="3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3" marR="91433"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815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ru-RU" sz="36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Текучесть</a:t>
                      </a:r>
                      <a:endParaRPr lang="ru-RU" sz="3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3" marR="91433"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95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ru-RU" sz="36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Теплопроводность</a:t>
                      </a:r>
                      <a:endParaRPr lang="ru-RU" sz="3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3" marR="91433"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815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ru-RU" sz="36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Растворитель</a:t>
                      </a:r>
                      <a:endParaRPr lang="ru-RU" sz="3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3" marR="91433"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95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ru-RU" sz="36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Находится в трёх состояниях</a:t>
                      </a:r>
                      <a:endParaRPr lang="ru-RU" sz="3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3" marR="91433"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815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ru-RU" sz="36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Очень хороший проводник</a:t>
                      </a:r>
                      <a:endParaRPr lang="ru-RU" sz="3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3" marR="91433"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A88A-3962-49D1-96A9-33A813E69A61}" type="slidenum">
              <a:rPr lang="ru-RU" altLang="ru-RU" smtClean="0">
                <a:solidFill>
                  <a:schemeClr val="bg1"/>
                </a:solidFill>
              </a:rPr>
              <a:pPr/>
              <a:t>4</a:t>
            </a:fld>
            <a:endParaRPr lang="ru-RU" alt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4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84416" cy="68580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A88A-3962-49D1-96A9-33A813E69A61}" type="slidenum">
              <a:rPr lang="ru-RU" altLang="ru-RU" smtClean="0"/>
              <a:pPr/>
              <a:t>5</a:t>
            </a:fld>
            <a:endParaRPr lang="ru-RU" altLang="ru-RU"/>
          </a:p>
        </p:txBody>
      </p:sp>
      <p:sp>
        <p:nvSpPr>
          <p:cNvPr id="6" name="TextBox 5"/>
          <p:cNvSpPr txBox="1"/>
          <p:nvPr/>
        </p:nvSpPr>
        <p:spPr>
          <a:xfrm>
            <a:off x="279574" y="1049161"/>
            <a:ext cx="106547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ТЕМА УРОКА «СВОЙСТВА ВОД Мирового океана»</a:t>
            </a:r>
          </a:p>
          <a:p>
            <a:pPr algn="ctr"/>
            <a:endParaRPr lang="ru-RU" sz="4800" dirty="0" smtClean="0">
              <a:solidFill>
                <a:schemeClr val="bg1"/>
              </a:solidFill>
            </a:endParaRPr>
          </a:p>
          <a:p>
            <a:pPr algn="ctr"/>
            <a:endParaRPr lang="ru-RU" sz="4800" dirty="0">
              <a:solidFill>
                <a:schemeClr val="bg1"/>
              </a:solidFill>
            </a:endParaRPr>
          </a:p>
          <a:p>
            <a:pPr algn="ctr"/>
            <a:r>
              <a:rPr lang="ru-RU" sz="4800" i="1" dirty="0" smtClean="0">
                <a:solidFill>
                  <a:schemeClr val="bg1"/>
                </a:solidFill>
              </a:rPr>
              <a:t>Цель: изучить свойства вод Мирового океана</a:t>
            </a:r>
          </a:p>
        </p:txBody>
      </p:sp>
    </p:spTree>
    <p:extLst>
      <p:ext uri="{BB962C8B-B14F-4D97-AF65-F5344CB8AC3E}">
        <p14:creationId xmlns:p14="http://schemas.microsoft.com/office/powerpoint/2010/main" val="64196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382012"/>
            <a:ext cx="1180992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052F61"/>
                </a:solidFill>
              </a:rPr>
              <a:t>«</a:t>
            </a:r>
            <a:r>
              <a:rPr lang="ru-RU" sz="6000" dirty="0">
                <a:solidFill>
                  <a:srgbClr val="052F61"/>
                </a:solidFill>
              </a:rPr>
              <a:t>Море – это бездна проблем, тайн, непонятных вещей, нелепых вопросов и увлекательных загадок</a:t>
            </a:r>
            <a:r>
              <a:rPr lang="ru-RU" sz="6000" dirty="0" smtClean="0">
                <a:solidFill>
                  <a:srgbClr val="052F61"/>
                </a:solidFill>
              </a:rPr>
              <a:t>».</a:t>
            </a:r>
          </a:p>
          <a:p>
            <a:endParaRPr lang="ru-RU" sz="6000" dirty="0">
              <a:solidFill>
                <a:srgbClr val="052F61"/>
              </a:solidFill>
            </a:endParaRPr>
          </a:p>
          <a:p>
            <a:pPr algn="r"/>
            <a:r>
              <a:rPr lang="ru-RU" sz="6000" dirty="0">
                <a:solidFill>
                  <a:srgbClr val="052F61"/>
                </a:solidFill>
              </a:rPr>
              <a:t>Жак Пикар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56383" y="5900446"/>
            <a:ext cx="1142245" cy="669925"/>
          </a:xfrm>
        </p:spPr>
        <p:txBody>
          <a:bodyPr/>
          <a:lstStyle/>
          <a:p>
            <a:fld id="{FFFBA88A-3962-49D1-96A9-33A813E69A61}" type="slidenum">
              <a:rPr lang="ru-RU" altLang="ru-RU" smtClean="0">
                <a:solidFill>
                  <a:prstClr val="black"/>
                </a:solidFill>
              </a:rPr>
              <a:pPr/>
              <a:t>6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18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5204" y="387183"/>
            <a:ext cx="11521440" cy="366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476375" algn="l"/>
              </a:tabLst>
            </a:pPr>
            <a:r>
              <a:rPr lang="ru-RU" sz="5400" dirty="0">
                <a:solidFill>
                  <a:schemeClr val="bg1"/>
                </a:solidFill>
                <a:cs typeface="BrowalliaUPC" panose="020B0604020202020204" pitchFamily="34" charset="-34"/>
              </a:rPr>
              <a:t>Задание</a:t>
            </a:r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  <a:r>
              <a:rPr lang="ru-RU" sz="5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5400" i="1" dirty="0">
                <a:latin typeface="Times New Roman" panose="02020603050405020304" pitchFamily="18" charset="0"/>
              </a:rPr>
              <a:t>Прочитайте п. </a:t>
            </a:r>
            <a:r>
              <a:rPr lang="ru-RU" sz="5400" i="1" dirty="0" smtClean="0">
                <a:latin typeface="Times New Roman" panose="02020603050405020304" pitchFamily="18" charset="0"/>
              </a:rPr>
              <a:t>20, </a:t>
            </a:r>
            <a:r>
              <a:rPr lang="ru-RU" sz="5400" i="1" dirty="0">
                <a:latin typeface="Times New Roman" panose="02020603050405020304" pitchFamily="18" charset="0"/>
              </a:rPr>
              <a:t>стр. </a:t>
            </a:r>
            <a:r>
              <a:rPr lang="ru-RU" sz="5400" i="1" dirty="0" smtClean="0">
                <a:latin typeface="Times New Roman" panose="02020603050405020304" pitchFamily="18" charset="0"/>
              </a:rPr>
              <a:t>76, </a:t>
            </a:r>
            <a:r>
              <a:rPr lang="en-US" sz="5400" i="1" dirty="0" smtClean="0">
                <a:latin typeface="Times New Roman" panose="02020603050405020304" pitchFamily="18" charset="0"/>
              </a:rPr>
              <a:t>  </a:t>
            </a:r>
            <a:r>
              <a:rPr lang="ru-RU" sz="5400" i="1" dirty="0" smtClean="0">
                <a:latin typeface="Times New Roman" panose="02020603050405020304" pitchFamily="18" charset="0"/>
              </a:rPr>
              <a:t>пункт</a:t>
            </a:r>
            <a:r>
              <a:rPr lang="en-US" sz="5400" i="1" dirty="0" smtClean="0">
                <a:latin typeface="Times New Roman" panose="02020603050405020304" pitchFamily="18" charset="0"/>
              </a:rPr>
              <a:t> IV</a:t>
            </a:r>
            <a:r>
              <a:rPr lang="ru-RU" sz="5400" i="1" dirty="0" smtClean="0">
                <a:latin typeface="Times New Roman" panose="02020603050405020304" pitchFamily="18" charset="0"/>
              </a:rPr>
              <a:t> .</a:t>
            </a:r>
            <a:endParaRPr lang="ru-RU" sz="54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Объясните, почему </a:t>
            </a:r>
            <a:r>
              <a:rPr lang="ru-RU" sz="5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морскую воду называют «жидкая руда». </a:t>
            </a: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A88A-3962-49D1-96A9-33A813E69A61}" type="slidenum">
              <a:rPr lang="ru-RU" altLang="ru-RU" smtClean="0">
                <a:solidFill>
                  <a:schemeClr val="bg1"/>
                </a:solidFill>
              </a:rPr>
              <a:pPr/>
              <a:t>7</a:t>
            </a:fld>
            <a:endParaRPr lang="ru-RU" alt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998" y="2575775"/>
            <a:ext cx="10085564" cy="3039414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A88A-3962-49D1-96A9-33A813E69A61}" type="slidenum">
              <a:rPr lang="ru-RU" altLang="ru-RU" smtClean="0">
                <a:solidFill>
                  <a:schemeClr val="bg1"/>
                </a:solidFill>
              </a:rPr>
              <a:pPr/>
              <a:t>8</a:t>
            </a:fld>
            <a:endParaRPr lang="ru-RU" alt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51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A88A-3962-49D1-96A9-33A813E69A61}" type="slidenum">
              <a:rPr lang="ru-RU" altLang="ru-RU" smtClean="0"/>
              <a:pPr/>
              <a:t>9</a:t>
            </a:fld>
            <a:endParaRPr lang="ru-RU" altLang="ru-RU"/>
          </a:p>
        </p:txBody>
      </p:sp>
      <p:sp>
        <p:nvSpPr>
          <p:cNvPr id="5" name="TextBox 4"/>
          <p:cNvSpPr txBox="1"/>
          <p:nvPr/>
        </p:nvSpPr>
        <p:spPr>
          <a:xfrm>
            <a:off x="695459" y="437882"/>
            <a:ext cx="1059931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Соленость</a:t>
            </a:r>
            <a:r>
              <a:rPr lang="ru-RU" sz="32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это количество минеральных веществ в граммах, растворенных в 1 л (1 кг) воды.)</a:t>
            </a:r>
          </a:p>
          <a:p>
            <a:endParaRPr lang="ru-RU" sz="2800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tabLst>
                <a:tab pos="1476375" algn="l"/>
              </a:tabLst>
            </a:pPr>
            <a:r>
              <a:rPr lang="ru-RU" sz="3200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Единицы измерения -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промилле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-  ‰,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одна тысячная от числа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tabLst>
                <a:tab pos="1476375" algn="l"/>
              </a:tabLst>
            </a:pP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Средняя  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солёность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морской воды составляет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35 ‰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. Это означает, что в 1 литре воды содержится 35 г веществ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ru-RU" sz="2800" i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tabLst>
                <a:tab pos="1476375" algn="l"/>
              </a:tabLst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Задача:</a:t>
            </a:r>
          </a:p>
          <a:p>
            <a:pPr>
              <a:tabLst>
                <a:tab pos="1476375" algn="l"/>
              </a:tabLst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Можем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ли мы сами получить среднюю солёность, если известно, что:</a:t>
            </a:r>
            <a:endParaRPr lang="ru-RU" sz="2800" dirty="0">
              <a:solidFill>
                <a:schemeClr val="bg1"/>
              </a:solidFill>
            </a:endParaRPr>
          </a:p>
          <a:p>
            <a:pPr>
              <a:tabLst>
                <a:tab pos="1476375" algn="l"/>
              </a:tabLst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в  1 ст. ложке  - 30 г соли, </a:t>
            </a:r>
            <a:endParaRPr lang="ru-RU" sz="2800" dirty="0">
              <a:solidFill>
                <a:schemeClr val="bg1"/>
              </a:solidFill>
            </a:endParaRPr>
          </a:p>
          <a:p>
            <a:pPr>
              <a:tabLst>
                <a:tab pos="1476375" algn="l"/>
              </a:tabLst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в  1 ч. ложке  –  10 г  соли.</a:t>
            </a:r>
            <a:endParaRPr lang="ru-RU" sz="2800" dirty="0">
              <a:solidFill>
                <a:schemeClr val="bg1"/>
              </a:solidFill>
            </a:endParaRPr>
          </a:p>
          <a:p>
            <a:pPr>
              <a:tabLst>
                <a:tab pos="1476375" algn="l"/>
              </a:tabLst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- Сколько воды для этого надо взять, сколько граммов соли?</a:t>
            </a:r>
            <a:endParaRPr lang="ru-RU" sz="2800" dirty="0">
              <a:solidFill>
                <a:schemeClr val="bg1"/>
              </a:solidFill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0162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05A3F23DB2F6C4582D238FFD64C5408" ma:contentTypeVersion="49" ma:contentTypeDescription="Создание документа." ma:contentTypeScope="" ma:versionID="ccca4094ad5e344f0c40d71f596143fd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5d92a831f630846e920fd49d9864d72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AWJJH2MPE6E2-1555810975-738</_dlc_DocId>
    <_dlc_DocIdUrl xmlns="4a252ca3-5a62-4c1c-90a6-29f4710e47f8">
      <Url>http://xn--44-6kcadhwnl3cfdx.xn--p1ai/BuyR/shush/_layouts/15/DocIdRedir.aspx?ID=AWJJH2MPE6E2-1555810975-738</Url>
      <Description>AWJJH2MPE6E2-1555810975-738</Description>
    </_dlc_DocIdUrl>
  </documentManagement>
</p:properties>
</file>

<file path=customXml/itemProps1.xml><?xml version="1.0" encoding="utf-8"?>
<ds:datastoreItem xmlns:ds="http://schemas.openxmlformats.org/officeDocument/2006/customXml" ds:itemID="{114EA83A-BCB9-49B6-8763-FE7DC7DBBB19}"/>
</file>

<file path=customXml/itemProps2.xml><?xml version="1.0" encoding="utf-8"?>
<ds:datastoreItem xmlns:ds="http://schemas.openxmlformats.org/officeDocument/2006/customXml" ds:itemID="{A6831DDC-1F31-4159-AA62-F6ECB5B51D5A}"/>
</file>

<file path=customXml/itemProps3.xml><?xml version="1.0" encoding="utf-8"?>
<ds:datastoreItem xmlns:ds="http://schemas.openxmlformats.org/officeDocument/2006/customXml" ds:itemID="{5C6BA50D-0C5C-4D78-8E9C-234B39ECBDD2}"/>
</file>

<file path=customXml/itemProps4.xml><?xml version="1.0" encoding="utf-8"?>
<ds:datastoreItem xmlns:ds="http://schemas.openxmlformats.org/officeDocument/2006/customXml" ds:itemID="{9870AF8F-22A8-4225-B074-C7B69FF3309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1744</TotalTime>
  <Words>812</Words>
  <Application>Microsoft Office PowerPoint</Application>
  <PresentationFormat>Широкоэкранный</PresentationFormat>
  <Paragraphs>153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BrowalliaUPC</vt:lpstr>
      <vt:lpstr>Calibri</vt:lpstr>
      <vt:lpstr>Century Gothic</vt:lpstr>
      <vt:lpstr>Times New Roman</vt:lpstr>
      <vt:lpstr>Trebuchet MS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физкультминутка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39</cp:revision>
  <dcterms:created xsi:type="dcterms:W3CDTF">2015-01-18T12:52:40Z</dcterms:created>
  <dcterms:modified xsi:type="dcterms:W3CDTF">2020-01-12T15:25:24Z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0x010100D05A3F23DB2F6C4582D238FFD64C5408</vt:lpwstr>
  </property>
  <property fmtid="{D5CDD505-2E9C-101B-9397-08002B2CF9AE}" pid="3" name="_dlc_DocIdItemGuid">
    <vt:lpwstr>f348d958-35c0-45b7-ba7a-a31ece905ecc</vt:lpwstr>
  </property>
</Properties>
</file>