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67" r:id="rId4"/>
    <p:sldId id="268" r:id="rId5"/>
    <p:sldId id="269" r:id="rId6"/>
    <p:sldId id="261" r:id="rId7"/>
    <p:sldId id="258" r:id="rId8"/>
    <p:sldId id="260" r:id="rId9"/>
    <p:sldId id="262" r:id="rId10"/>
    <p:sldId id="272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F5949-385F-465B-B507-19B67D10677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212D7-7D2C-401A-B8C2-D3B90F62A45D}">
      <dgm:prSet phldrT="[Текст]"/>
      <dgm:spPr/>
      <dgm:t>
        <a:bodyPr/>
        <a:lstStyle/>
        <a:p>
          <a:r>
            <a:rPr lang="ru-RU" dirty="0" smtClean="0"/>
            <a:t>Мероприятия, устраняющие проблемы</a:t>
          </a:r>
          <a:endParaRPr lang="ru-RU" dirty="0"/>
        </a:p>
      </dgm:t>
    </dgm:pt>
    <dgm:pt modelId="{73CC8BDE-B683-47D7-9921-1C0F134480D4}" type="parTrans" cxnId="{A08AB802-E9B1-4E8B-9423-E5665D3518D5}">
      <dgm:prSet/>
      <dgm:spPr/>
      <dgm:t>
        <a:bodyPr/>
        <a:lstStyle/>
        <a:p>
          <a:endParaRPr lang="ru-RU"/>
        </a:p>
      </dgm:t>
    </dgm:pt>
    <dgm:pt modelId="{8E63E752-5992-4CD7-8509-B81DB44F5099}" type="sibTrans" cxnId="{A08AB802-E9B1-4E8B-9423-E5665D3518D5}">
      <dgm:prSet/>
      <dgm:spPr/>
      <dgm:t>
        <a:bodyPr/>
        <a:lstStyle/>
        <a:p>
          <a:endParaRPr lang="ru-RU"/>
        </a:p>
      </dgm:t>
    </dgm:pt>
    <dgm:pt modelId="{F5E2BC22-7109-499F-8CC5-33E8E76AA950}">
      <dgm:prSet phldrT="[Текст]"/>
      <dgm:spPr/>
      <dgm:t>
        <a:bodyPr/>
        <a:lstStyle/>
        <a:p>
          <a:r>
            <a:rPr lang="ru-RU" dirty="0" smtClean="0"/>
            <a:t>Побуждение ребенка к деятельности</a:t>
          </a:r>
          <a:endParaRPr lang="ru-RU" dirty="0"/>
        </a:p>
      </dgm:t>
    </dgm:pt>
    <dgm:pt modelId="{46C3B758-5BD7-4BD8-8FB6-5506D6D6A53B}" type="parTrans" cxnId="{9BC5923F-2183-4A6B-BE42-AA5EDEC6A026}">
      <dgm:prSet/>
      <dgm:spPr/>
      <dgm:t>
        <a:bodyPr/>
        <a:lstStyle/>
        <a:p>
          <a:endParaRPr lang="ru-RU"/>
        </a:p>
      </dgm:t>
    </dgm:pt>
    <dgm:pt modelId="{E43C739A-BA54-492F-AC3D-E11D38AC25EA}" type="sibTrans" cxnId="{9BC5923F-2183-4A6B-BE42-AA5EDEC6A026}">
      <dgm:prSet/>
      <dgm:spPr/>
      <dgm:t>
        <a:bodyPr/>
        <a:lstStyle/>
        <a:p>
          <a:endParaRPr lang="ru-RU"/>
        </a:p>
      </dgm:t>
    </dgm:pt>
    <dgm:pt modelId="{423D4B07-A584-4A25-A0E1-5D5017B8F523}">
      <dgm:prSet/>
      <dgm:spPr/>
      <dgm:t>
        <a:bodyPr/>
        <a:lstStyle/>
        <a:p>
          <a:r>
            <a:rPr lang="ru-RU" dirty="0" smtClean="0"/>
            <a:t>Включение ребенка в группы детей, владеющими навыками</a:t>
          </a:r>
          <a:endParaRPr lang="ru-RU" dirty="0"/>
        </a:p>
      </dgm:t>
    </dgm:pt>
    <dgm:pt modelId="{4F7E67F7-6B3B-4DEE-B9AC-441A3E4FA904}" type="parTrans" cxnId="{1D18C46F-5E87-49A0-AD09-7F2988E3577B}">
      <dgm:prSet/>
      <dgm:spPr/>
      <dgm:t>
        <a:bodyPr/>
        <a:lstStyle/>
        <a:p>
          <a:endParaRPr lang="ru-RU"/>
        </a:p>
      </dgm:t>
    </dgm:pt>
    <dgm:pt modelId="{58DFFA7E-1151-4BA4-A5BD-E0D5116FEFCD}" type="sibTrans" cxnId="{1D18C46F-5E87-49A0-AD09-7F2988E3577B}">
      <dgm:prSet/>
      <dgm:spPr/>
      <dgm:t>
        <a:bodyPr/>
        <a:lstStyle/>
        <a:p>
          <a:endParaRPr lang="ru-RU"/>
        </a:p>
      </dgm:t>
    </dgm:pt>
    <dgm:pt modelId="{5199C5DA-C0EF-4EE4-9617-710ACD6E3336}">
      <dgm:prSet/>
      <dgm:spPr/>
      <dgm:t>
        <a:bodyPr/>
        <a:lstStyle/>
        <a:p>
          <a:r>
            <a:rPr lang="ru-RU" dirty="0" smtClean="0"/>
            <a:t>Разработка индивидуальных маршрутов</a:t>
          </a:r>
          <a:endParaRPr lang="ru-RU" dirty="0"/>
        </a:p>
      </dgm:t>
    </dgm:pt>
    <dgm:pt modelId="{35D80967-485A-4B99-A88D-3AF9AF3D7037}" type="parTrans" cxnId="{A54D09B3-76D8-4160-869F-3DCAA1779915}">
      <dgm:prSet/>
      <dgm:spPr/>
      <dgm:t>
        <a:bodyPr/>
        <a:lstStyle/>
        <a:p>
          <a:endParaRPr lang="ru-RU"/>
        </a:p>
      </dgm:t>
    </dgm:pt>
    <dgm:pt modelId="{11387350-2705-4F9B-98E4-C387793050EA}" type="sibTrans" cxnId="{A54D09B3-76D8-4160-869F-3DCAA1779915}">
      <dgm:prSet/>
      <dgm:spPr/>
      <dgm:t>
        <a:bodyPr/>
        <a:lstStyle/>
        <a:p>
          <a:endParaRPr lang="ru-RU"/>
        </a:p>
      </dgm:t>
    </dgm:pt>
    <dgm:pt modelId="{3DC521F3-E315-41F5-BBC7-6D7B8DA4E725}" type="pres">
      <dgm:prSet presAssocID="{975F5949-385F-465B-B507-19B67D106770}" presName="linear" presStyleCnt="0">
        <dgm:presLayoutVars>
          <dgm:dir/>
          <dgm:resizeHandles val="exact"/>
        </dgm:presLayoutVars>
      </dgm:prSet>
      <dgm:spPr/>
    </dgm:pt>
    <dgm:pt modelId="{9FEEEFD8-76E0-4293-AD1C-603E953AF955}" type="pres">
      <dgm:prSet presAssocID="{C99212D7-7D2C-401A-B8C2-D3B90F62A45D}" presName="comp" presStyleCnt="0"/>
      <dgm:spPr/>
    </dgm:pt>
    <dgm:pt modelId="{F9987074-3716-40C8-B0F8-30DF5669A72F}" type="pres">
      <dgm:prSet presAssocID="{C99212D7-7D2C-401A-B8C2-D3B90F62A45D}" presName="box" presStyleLbl="node1" presStyleIdx="0" presStyleCnt="4" custLinFactNeighborX="128" custLinFactNeighborY="4089"/>
      <dgm:spPr/>
      <dgm:t>
        <a:bodyPr/>
        <a:lstStyle/>
        <a:p>
          <a:endParaRPr lang="ru-RU"/>
        </a:p>
      </dgm:t>
    </dgm:pt>
    <dgm:pt modelId="{0EEF0851-5EDC-4E9B-AF37-9C23409115E7}" type="pres">
      <dgm:prSet presAssocID="{C99212D7-7D2C-401A-B8C2-D3B90F62A45D}" presName="img" presStyleLbl="fgImgPlace1" presStyleIdx="0" presStyleCnt="4" custScaleX="25371" custLinFactNeighborX="-1389" custLinFactNeighborY="6584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</dgm:pt>
    <dgm:pt modelId="{3C2D3F34-903D-4F7E-8D5D-F98C668C38EA}" type="pres">
      <dgm:prSet presAssocID="{C99212D7-7D2C-401A-B8C2-D3B90F62A45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0E32-0667-4E41-BD10-B9ECF8069552}" type="pres">
      <dgm:prSet presAssocID="{8E63E752-5992-4CD7-8509-B81DB44F5099}" presName="spacer" presStyleCnt="0"/>
      <dgm:spPr/>
    </dgm:pt>
    <dgm:pt modelId="{EBF4403B-94D6-4CD9-9BD5-788C6AB6F0D8}" type="pres">
      <dgm:prSet presAssocID="{F5E2BC22-7109-499F-8CC5-33E8E76AA950}" presName="comp" presStyleCnt="0"/>
      <dgm:spPr/>
    </dgm:pt>
    <dgm:pt modelId="{EB7664C7-00D8-4581-969C-D73E2BFAAF2B}" type="pres">
      <dgm:prSet presAssocID="{F5E2BC22-7109-499F-8CC5-33E8E76AA950}" presName="box" presStyleLbl="node1" presStyleIdx="1" presStyleCnt="4"/>
      <dgm:spPr/>
      <dgm:t>
        <a:bodyPr/>
        <a:lstStyle/>
        <a:p>
          <a:endParaRPr lang="ru-RU"/>
        </a:p>
      </dgm:t>
    </dgm:pt>
    <dgm:pt modelId="{D10187F0-8AF0-4D73-8202-6B10B12F0EFA}" type="pres">
      <dgm:prSet presAssocID="{F5E2BC22-7109-499F-8CC5-33E8E76AA950}" presName="img" presStyleLbl="fgImgPlace1" presStyleIdx="1" presStyleCnt="4" custScaleX="25371" custLinFactNeighborX="-1389" custLinFactNeighborY="-7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</dgm:pt>
    <dgm:pt modelId="{10A0C28A-322C-460F-94F9-16E98C4CEE37}" type="pres">
      <dgm:prSet presAssocID="{F5E2BC22-7109-499F-8CC5-33E8E76AA95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382D5-1CED-4B55-9069-3B9C68BCB523}" type="pres">
      <dgm:prSet presAssocID="{E43C739A-BA54-492F-AC3D-E11D38AC25EA}" presName="spacer" presStyleCnt="0"/>
      <dgm:spPr/>
    </dgm:pt>
    <dgm:pt modelId="{422FA2AF-7164-4B10-BBBC-65CC1161BFC8}" type="pres">
      <dgm:prSet presAssocID="{5199C5DA-C0EF-4EE4-9617-710ACD6E3336}" presName="comp" presStyleCnt="0"/>
      <dgm:spPr/>
    </dgm:pt>
    <dgm:pt modelId="{59F47E91-4AE1-4DF1-B73F-99A1485FBA10}" type="pres">
      <dgm:prSet presAssocID="{5199C5DA-C0EF-4EE4-9617-710ACD6E3336}" presName="box" presStyleLbl="node1" presStyleIdx="2" presStyleCnt="4"/>
      <dgm:spPr/>
    </dgm:pt>
    <dgm:pt modelId="{91D40D26-5696-4265-B2AA-A85BF217CBBA}" type="pres">
      <dgm:prSet presAssocID="{5199C5DA-C0EF-4EE4-9617-710ACD6E3336}" presName="img" presStyleLbl="fgImgPlace1" presStyleIdx="2" presStyleCnt="4" custScaleX="2537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</dgm:pt>
    <dgm:pt modelId="{2075253C-6BF9-4D24-912A-C9AF4B2FBB09}" type="pres">
      <dgm:prSet presAssocID="{5199C5DA-C0EF-4EE4-9617-710ACD6E3336}" presName="text" presStyleLbl="node1" presStyleIdx="2" presStyleCnt="4">
        <dgm:presLayoutVars>
          <dgm:bulletEnabled val="1"/>
        </dgm:presLayoutVars>
      </dgm:prSet>
      <dgm:spPr/>
    </dgm:pt>
    <dgm:pt modelId="{4FEEAB31-A645-4EB3-BC46-9CBD7961A807}" type="pres">
      <dgm:prSet presAssocID="{11387350-2705-4F9B-98E4-C387793050EA}" presName="spacer" presStyleCnt="0"/>
      <dgm:spPr/>
    </dgm:pt>
    <dgm:pt modelId="{015FB538-B3A1-4E29-B6BA-05C11C7EC1FF}" type="pres">
      <dgm:prSet presAssocID="{423D4B07-A584-4A25-A0E1-5D5017B8F523}" presName="comp" presStyleCnt="0"/>
      <dgm:spPr/>
    </dgm:pt>
    <dgm:pt modelId="{2D648F4F-1B90-43FD-B662-6745B86FEA61}" type="pres">
      <dgm:prSet presAssocID="{423D4B07-A584-4A25-A0E1-5D5017B8F523}" presName="box" presStyleLbl="node1" presStyleIdx="3" presStyleCnt="4"/>
      <dgm:spPr/>
      <dgm:t>
        <a:bodyPr/>
        <a:lstStyle/>
        <a:p>
          <a:endParaRPr lang="ru-RU"/>
        </a:p>
      </dgm:t>
    </dgm:pt>
    <dgm:pt modelId="{1CB03DCA-51AF-4959-88FB-021C0AABD2AD}" type="pres">
      <dgm:prSet presAssocID="{423D4B07-A584-4A25-A0E1-5D5017B8F523}" presName="img" presStyleLbl="fgImgPlace1" presStyleIdx="3" presStyleCnt="4" custScaleX="2537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</dgm:pt>
    <dgm:pt modelId="{E30BB4DC-8FB4-4399-B870-7F9D9AB36014}" type="pres">
      <dgm:prSet presAssocID="{423D4B07-A584-4A25-A0E1-5D5017B8F52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A66C7-EF23-4127-BFE0-58F031F304D1}" type="presOf" srcId="{975F5949-385F-465B-B507-19B67D106770}" destId="{3DC521F3-E315-41F5-BBC7-6D7B8DA4E725}" srcOrd="0" destOrd="0" presId="urn:microsoft.com/office/officeart/2005/8/layout/vList4"/>
    <dgm:cxn modelId="{7AA98F18-63EC-4AD7-A6E9-26265CCDF5A9}" type="presOf" srcId="{F5E2BC22-7109-499F-8CC5-33E8E76AA950}" destId="{10A0C28A-322C-460F-94F9-16E98C4CEE37}" srcOrd="1" destOrd="0" presId="urn:microsoft.com/office/officeart/2005/8/layout/vList4"/>
    <dgm:cxn modelId="{667CBDDB-16B0-4972-AA79-FA5B7396C366}" type="presOf" srcId="{423D4B07-A584-4A25-A0E1-5D5017B8F523}" destId="{2D648F4F-1B90-43FD-B662-6745B86FEA61}" srcOrd="0" destOrd="0" presId="urn:microsoft.com/office/officeart/2005/8/layout/vList4"/>
    <dgm:cxn modelId="{24F52346-4E98-417A-988E-0BA3AC408022}" type="presOf" srcId="{423D4B07-A584-4A25-A0E1-5D5017B8F523}" destId="{E30BB4DC-8FB4-4399-B870-7F9D9AB36014}" srcOrd="1" destOrd="0" presId="urn:microsoft.com/office/officeart/2005/8/layout/vList4"/>
    <dgm:cxn modelId="{A54D09B3-76D8-4160-869F-3DCAA1779915}" srcId="{975F5949-385F-465B-B507-19B67D106770}" destId="{5199C5DA-C0EF-4EE4-9617-710ACD6E3336}" srcOrd="2" destOrd="0" parTransId="{35D80967-485A-4B99-A88D-3AF9AF3D7037}" sibTransId="{11387350-2705-4F9B-98E4-C387793050EA}"/>
    <dgm:cxn modelId="{E1757BC1-1AD0-47A2-8DF0-A9862CB1A748}" type="presOf" srcId="{5199C5DA-C0EF-4EE4-9617-710ACD6E3336}" destId="{2075253C-6BF9-4D24-912A-C9AF4B2FBB09}" srcOrd="1" destOrd="0" presId="urn:microsoft.com/office/officeart/2005/8/layout/vList4"/>
    <dgm:cxn modelId="{8E8A2CC3-F4FF-4D15-A531-0585DB990EF4}" type="presOf" srcId="{F5E2BC22-7109-499F-8CC5-33E8E76AA950}" destId="{EB7664C7-00D8-4581-969C-D73E2BFAAF2B}" srcOrd="0" destOrd="0" presId="urn:microsoft.com/office/officeart/2005/8/layout/vList4"/>
    <dgm:cxn modelId="{9BC5923F-2183-4A6B-BE42-AA5EDEC6A026}" srcId="{975F5949-385F-465B-B507-19B67D106770}" destId="{F5E2BC22-7109-499F-8CC5-33E8E76AA950}" srcOrd="1" destOrd="0" parTransId="{46C3B758-5BD7-4BD8-8FB6-5506D6D6A53B}" sibTransId="{E43C739A-BA54-492F-AC3D-E11D38AC25EA}"/>
    <dgm:cxn modelId="{1D18C46F-5E87-49A0-AD09-7F2988E3577B}" srcId="{975F5949-385F-465B-B507-19B67D106770}" destId="{423D4B07-A584-4A25-A0E1-5D5017B8F523}" srcOrd="3" destOrd="0" parTransId="{4F7E67F7-6B3B-4DEE-B9AC-441A3E4FA904}" sibTransId="{58DFFA7E-1151-4BA4-A5BD-E0D5116FEFCD}"/>
    <dgm:cxn modelId="{B2CCDAB0-E1A8-4695-A544-AA9B889F056F}" type="presOf" srcId="{C99212D7-7D2C-401A-B8C2-D3B90F62A45D}" destId="{F9987074-3716-40C8-B0F8-30DF5669A72F}" srcOrd="0" destOrd="0" presId="urn:microsoft.com/office/officeart/2005/8/layout/vList4"/>
    <dgm:cxn modelId="{417045F5-6AD2-4DC9-9BB1-2A238CC210A3}" type="presOf" srcId="{C99212D7-7D2C-401A-B8C2-D3B90F62A45D}" destId="{3C2D3F34-903D-4F7E-8D5D-F98C668C38EA}" srcOrd="1" destOrd="0" presId="urn:microsoft.com/office/officeart/2005/8/layout/vList4"/>
    <dgm:cxn modelId="{624C65BD-96A8-4211-84FD-EE4DC6CE0D4F}" type="presOf" srcId="{5199C5DA-C0EF-4EE4-9617-710ACD6E3336}" destId="{59F47E91-4AE1-4DF1-B73F-99A1485FBA10}" srcOrd="0" destOrd="0" presId="urn:microsoft.com/office/officeart/2005/8/layout/vList4"/>
    <dgm:cxn modelId="{A08AB802-E9B1-4E8B-9423-E5665D3518D5}" srcId="{975F5949-385F-465B-B507-19B67D106770}" destId="{C99212D7-7D2C-401A-B8C2-D3B90F62A45D}" srcOrd="0" destOrd="0" parTransId="{73CC8BDE-B683-47D7-9921-1C0F134480D4}" sibTransId="{8E63E752-5992-4CD7-8509-B81DB44F5099}"/>
    <dgm:cxn modelId="{E2FBE3DD-C259-4376-B9DA-BAF5A3331ACB}" type="presParOf" srcId="{3DC521F3-E315-41F5-BBC7-6D7B8DA4E725}" destId="{9FEEEFD8-76E0-4293-AD1C-603E953AF955}" srcOrd="0" destOrd="0" presId="urn:microsoft.com/office/officeart/2005/8/layout/vList4"/>
    <dgm:cxn modelId="{F00442F2-2A8B-401A-9069-96C5B4240958}" type="presParOf" srcId="{9FEEEFD8-76E0-4293-AD1C-603E953AF955}" destId="{F9987074-3716-40C8-B0F8-30DF5669A72F}" srcOrd="0" destOrd="0" presId="urn:microsoft.com/office/officeart/2005/8/layout/vList4"/>
    <dgm:cxn modelId="{5620D926-2F92-4290-B6D2-92B099F746EB}" type="presParOf" srcId="{9FEEEFD8-76E0-4293-AD1C-603E953AF955}" destId="{0EEF0851-5EDC-4E9B-AF37-9C23409115E7}" srcOrd="1" destOrd="0" presId="urn:microsoft.com/office/officeart/2005/8/layout/vList4"/>
    <dgm:cxn modelId="{20D66DDD-04E1-40B1-AE71-CB36815777F6}" type="presParOf" srcId="{9FEEEFD8-76E0-4293-AD1C-603E953AF955}" destId="{3C2D3F34-903D-4F7E-8D5D-F98C668C38EA}" srcOrd="2" destOrd="0" presId="urn:microsoft.com/office/officeart/2005/8/layout/vList4"/>
    <dgm:cxn modelId="{84F76B04-75B7-4028-BFDA-ECC9936A67FE}" type="presParOf" srcId="{3DC521F3-E315-41F5-BBC7-6D7B8DA4E725}" destId="{3FC30E32-0667-4E41-BD10-B9ECF8069552}" srcOrd="1" destOrd="0" presId="urn:microsoft.com/office/officeart/2005/8/layout/vList4"/>
    <dgm:cxn modelId="{C5D8414D-7395-4ABE-BF06-4079C117FB02}" type="presParOf" srcId="{3DC521F3-E315-41F5-BBC7-6D7B8DA4E725}" destId="{EBF4403B-94D6-4CD9-9BD5-788C6AB6F0D8}" srcOrd="2" destOrd="0" presId="urn:microsoft.com/office/officeart/2005/8/layout/vList4"/>
    <dgm:cxn modelId="{14BF5366-F737-405A-8740-CABED65A15CE}" type="presParOf" srcId="{EBF4403B-94D6-4CD9-9BD5-788C6AB6F0D8}" destId="{EB7664C7-00D8-4581-969C-D73E2BFAAF2B}" srcOrd="0" destOrd="0" presId="urn:microsoft.com/office/officeart/2005/8/layout/vList4"/>
    <dgm:cxn modelId="{69C9E21A-15B6-4AEB-8725-88EEE040A4B8}" type="presParOf" srcId="{EBF4403B-94D6-4CD9-9BD5-788C6AB6F0D8}" destId="{D10187F0-8AF0-4D73-8202-6B10B12F0EFA}" srcOrd="1" destOrd="0" presId="urn:microsoft.com/office/officeart/2005/8/layout/vList4"/>
    <dgm:cxn modelId="{8E77F8A0-EC96-40B6-82C5-86BD86F2B2A2}" type="presParOf" srcId="{EBF4403B-94D6-4CD9-9BD5-788C6AB6F0D8}" destId="{10A0C28A-322C-460F-94F9-16E98C4CEE37}" srcOrd="2" destOrd="0" presId="urn:microsoft.com/office/officeart/2005/8/layout/vList4"/>
    <dgm:cxn modelId="{2AE3A447-7CF2-47CC-A79B-75DA41A16AF8}" type="presParOf" srcId="{3DC521F3-E315-41F5-BBC7-6D7B8DA4E725}" destId="{353382D5-1CED-4B55-9069-3B9C68BCB523}" srcOrd="3" destOrd="0" presId="urn:microsoft.com/office/officeart/2005/8/layout/vList4"/>
    <dgm:cxn modelId="{E168E513-9653-4475-A1F8-B4A90419293B}" type="presParOf" srcId="{3DC521F3-E315-41F5-BBC7-6D7B8DA4E725}" destId="{422FA2AF-7164-4B10-BBBC-65CC1161BFC8}" srcOrd="4" destOrd="0" presId="urn:microsoft.com/office/officeart/2005/8/layout/vList4"/>
    <dgm:cxn modelId="{A650C546-0D6C-442F-864F-743A4AA4809F}" type="presParOf" srcId="{422FA2AF-7164-4B10-BBBC-65CC1161BFC8}" destId="{59F47E91-4AE1-4DF1-B73F-99A1485FBA10}" srcOrd="0" destOrd="0" presId="urn:microsoft.com/office/officeart/2005/8/layout/vList4"/>
    <dgm:cxn modelId="{926E70CA-1645-4A9A-BFAE-BCC52DD11506}" type="presParOf" srcId="{422FA2AF-7164-4B10-BBBC-65CC1161BFC8}" destId="{91D40D26-5696-4265-B2AA-A85BF217CBBA}" srcOrd="1" destOrd="0" presId="urn:microsoft.com/office/officeart/2005/8/layout/vList4"/>
    <dgm:cxn modelId="{14142B47-AA91-4496-A5C4-13559CA277E4}" type="presParOf" srcId="{422FA2AF-7164-4B10-BBBC-65CC1161BFC8}" destId="{2075253C-6BF9-4D24-912A-C9AF4B2FBB09}" srcOrd="2" destOrd="0" presId="urn:microsoft.com/office/officeart/2005/8/layout/vList4"/>
    <dgm:cxn modelId="{8526442D-1951-4DDF-A209-12D46BAD2426}" type="presParOf" srcId="{3DC521F3-E315-41F5-BBC7-6D7B8DA4E725}" destId="{4FEEAB31-A645-4EB3-BC46-9CBD7961A807}" srcOrd="5" destOrd="0" presId="urn:microsoft.com/office/officeart/2005/8/layout/vList4"/>
    <dgm:cxn modelId="{F9238BE5-0514-4269-9806-0742522C90C6}" type="presParOf" srcId="{3DC521F3-E315-41F5-BBC7-6D7B8DA4E725}" destId="{015FB538-B3A1-4E29-B6BA-05C11C7EC1FF}" srcOrd="6" destOrd="0" presId="urn:microsoft.com/office/officeart/2005/8/layout/vList4"/>
    <dgm:cxn modelId="{5FF0BF82-82F0-4DF7-A7E5-EA3621CD0E10}" type="presParOf" srcId="{015FB538-B3A1-4E29-B6BA-05C11C7EC1FF}" destId="{2D648F4F-1B90-43FD-B662-6745B86FEA61}" srcOrd="0" destOrd="0" presId="urn:microsoft.com/office/officeart/2005/8/layout/vList4"/>
    <dgm:cxn modelId="{88F715CA-AFB7-4101-8F90-BDE086A5A85E}" type="presParOf" srcId="{015FB538-B3A1-4E29-B6BA-05C11C7EC1FF}" destId="{1CB03DCA-51AF-4959-88FB-021C0AABD2AD}" srcOrd="1" destOrd="0" presId="urn:microsoft.com/office/officeart/2005/8/layout/vList4"/>
    <dgm:cxn modelId="{AF5C755A-F51E-40D6-8879-1B79D2F88E19}" type="presParOf" srcId="{015FB538-B3A1-4E29-B6BA-05C11C7EC1FF}" destId="{E30BB4DC-8FB4-4399-B870-7F9D9AB360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87074-3716-40C8-B0F8-30DF5669A72F}">
      <dsp:nvSpPr>
        <dsp:cNvPr id="0" name=""/>
        <dsp:cNvSpPr/>
      </dsp:nvSpPr>
      <dsp:spPr>
        <a:xfrm>
          <a:off x="0" y="36007"/>
          <a:ext cx="6727238" cy="88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Мероприятия, устраняющие проблемы</a:t>
          </a:r>
          <a:endParaRPr lang="ru-RU" sz="2500" kern="1200" dirty="0"/>
        </a:p>
      </dsp:txBody>
      <dsp:txXfrm>
        <a:off x="1433506" y="36007"/>
        <a:ext cx="5293731" cy="880587"/>
      </dsp:txXfrm>
    </dsp:sp>
    <dsp:sp modelId="{0EEF0851-5EDC-4E9B-AF37-9C23409115E7}">
      <dsp:nvSpPr>
        <dsp:cNvPr id="0" name=""/>
        <dsp:cNvSpPr/>
      </dsp:nvSpPr>
      <dsp:spPr>
        <a:xfrm>
          <a:off x="571417" y="134441"/>
          <a:ext cx="341353" cy="7044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B7664C7-00D8-4581-969C-D73E2BFAAF2B}">
      <dsp:nvSpPr>
        <dsp:cNvPr id="0" name=""/>
        <dsp:cNvSpPr/>
      </dsp:nvSpPr>
      <dsp:spPr>
        <a:xfrm>
          <a:off x="0" y="968646"/>
          <a:ext cx="6727238" cy="88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Побуждение ребенка к деятельности</a:t>
          </a:r>
          <a:endParaRPr lang="ru-RU" sz="2500" kern="1200" dirty="0"/>
        </a:p>
      </dsp:txBody>
      <dsp:txXfrm>
        <a:off x="1433506" y="968646"/>
        <a:ext cx="5293731" cy="880587"/>
      </dsp:txXfrm>
    </dsp:sp>
    <dsp:sp modelId="{D10187F0-8AF0-4D73-8202-6B10B12F0EFA}">
      <dsp:nvSpPr>
        <dsp:cNvPr id="0" name=""/>
        <dsp:cNvSpPr/>
      </dsp:nvSpPr>
      <dsp:spPr>
        <a:xfrm>
          <a:off x="571417" y="1056191"/>
          <a:ext cx="341353" cy="7044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9F47E91-4AE1-4DF1-B73F-99A1485FBA10}">
      <dsp:nvSpPr>
        <dsp:cNvPr id="0" name=""/>
        <dsp:cNvSpPr/>
      </dsp:nvSpPr>
      <dsp:spPr>
        <a:xfrm>
          <a:off x="0" y="1937293"/>
          <a:ext cx="6727238" cy="88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индивидуальных маршрутов</a:t>
          </a:r>
          <a:endParaRPr lang="ru-RU" sz="2500" kern="1200" dirty="0"/>
        </a:p>
      </dsp:txBody>
      <dsp:txXfrm>
        <a:off x="1433506" y="1937293"/>
        <a:ext cx="5293731" cy="880587"/>
      </dsp:txXfrm>
    </dsp:sp>
    <dsp:sp modelId="{91D40D26-5696-4265-B2AA-A85BF217CBBA}">
      <dsp:nvSpPr>
        <dsp:cNvPr id="0" name=""/>
        <dsp:cNvSpPr/>
      </dsp:nvSpPr>
      <dsp:spPr>
        <a:xfrm>
          <a:off x="590105" y="2025352"/>
          <a:ext cx="341353" cy="7044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48F4F-1B90-43FD-B662-6745B86FEA61}">
      <dsp:nvSpPr>
        <dsp:cNvPr id="0" name=""/>
        <dsp:cNvSpPr/>
      </dsp:nvSpPr>
      <dsp:spPr>
        <a:xfrm>
          <a:off x="0" y="2905940"/>
          <a:ext cx="6727238" cy="880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Включение ребенка в группы детей, владеющими навыками</a:t>
          </a:r>
          <a:endParaRPr lang="ru-RU" sz="2500" kern="1200" dirty="0"/>
        </a:p>
      </dsp:txBody>
      <dsp:txXfrm>
        <a:off x="1433506" y="2905940"/>
        <a:ext cx="5293731" cy="880587"/>
      </dsp:txXfrm>
    </dsp:sp>
    <dsp:sp modelId="{1CB03DCA-51AF-4959-88FB-021C0AABD2AD}">
      <dsp:nvSpPr>
        <dsp:cNvPr id="0" name=""/>
        <dsp:cNvSpPr/>
      </dsp:nvSpPr>
      <dsp:spPr>
        <a:xfrm>
          <a:off x="590105" y="2993998"/>
          <a:ext cx="341353" cy="7044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24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8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6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6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49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1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7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6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8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 smtClean="0"/>
              <a:t>Диагностика познавательного развития детей дошкольного возраста в аспекте ФГОС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437112"/>
            <a:ext cx="7516442" cy="1116085"/>
          </a:xfrm>
        </p:spPr>
        <p:txBody>
          <a:bodyPr rtlCol="0"/>
          <a:lstStyle/>
          <a:p>
            <a:pPr marR="45720" lvl="0" algn="ctr">
              <a:lnSpc>
                <a:spcPct val="100000"/>
              </a:lnSpc>
              <a:spcBef>
                <a:spcPct val="20000"/>
              </a:spcBef>
              <a:buClr>
                <a:srgbClr val="A5A5A5"/>
              </a:buClr>
              <a:buSzPct val="95000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marR="45720" lvl="0" algn="ctr">
              <a:lnSpc>
                <a:spcPct val="100000"/>
              </a:lnSpc>
              <a:spcBef>
                <a:spcPct val="20000"/>
              </a:spcBef>
              <a:buClr>
                <a:srgbClr val="A5A5A5"/>
              </a:buClr>
              <a:buSzPct val="95000"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Токарева Светлана Васильевна</a:t>
            </a:r>
          </a:p>
          <a:p>
            <a:pPr marR="45720" lvl="0" algn="ctr">
              <a:lnSpc>
                <a:spcPct val="100000"/>
              </a:lnSpc>
              <a:spcBef>
                <a:spcPct val="20000"/>
              </a:spcBef>
              <a:buClr>
                <a:srgbClr val="A5A5A5"/>
              </a:buClr>
              <a:buSzPct val="95000"/>
            </a:pPr>
            <a:r>
              <a:rPr lang="ru-RU" sz="18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800" dirty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2084" y="222217"/>
            <a:ext cx="57606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45720" lvl="0" algn="ctr">
              <a:spcBef>
                <a:spcPct val="20000"/>
              </a:spcBef>
              <a:buClr>
                <a:srgbClr val="A5A5A5"/>
              </a:buClr>
              <a:buSzPct val="95000"/>
            </a:pPr>
            <a:r>
              <a:rPr lang="ru-RU" sz="140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40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«Дельфин» комбинированного вида  г.п.п. Чистые  Боры </a:t>
            </a:r>
          </a:p>
          <a:p>
            <a:pPr marR="45720" lvl="0" algn="ctr">
              <a:spcBef>
                <a:spcPct val="20000"/>
              </a:spcBef>
              <a:buClr>
                <a:srgbClr val="A5A5A5"/>
              </a:buClr>
              <a:buSzPct val="95000"/>
            </a:pPr>
            <a:r>
              <a:rPr lang="ru-RU" sz="140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Буйского муниципального района Костромской области</a:t>
            </a:r>
            <a:endParaRPr lang="ru-RU" sz="1400" dirty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 smtClean="0"/>
              <a:t>СПАСИБО</a:t>
            </a:r>
            <a:r>
              <a:rPr lang="ru-RU" sz="3200" b="1" dirty="0" smtClean="0"/>
              <a:t> </a:t>
            </a:r>
            <a:r>
              <a:rPr lang="ru-RU" sz="3200" dirty="0" smtClean="0"/>
              <a:t>ЗА</a:t>
            </a:r>
            <a:r>
              <a:rPr lang="ru-RU" sz="3200" b="1" dirty="0" smtClean="0"/>
              <a:t> </a:t>
            </a:r>
            <a:r>
              <a:rPr lang="ru-RU" sz="3200" dirty="0" smtClean="0"/>
              <a:t>ВНИМАНИЕ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2000" dirty="0" smtClean="0"/>
              <a:t>В соответствии с ФГОС ДО познавательное развитие детей дошкольного возраста подразумевает организацию </a:t>
            </a:r>
            <a:r>
              <a:rPr lang="ru-RU" sz="2000" dirty="0">
                <a:solidFill>
                  <a:srgbClr val="465562">
                    <a:lumMod val="75000"/>
                  </a:srgbClr>
                </a:solidFill>
              </a:rPr>
              <a:t>педагогической </a:t>
            </a:r>
            <a:r>
              <a:rPr lang="ru-RU" sz="2000" dirty="0" smtClean="0"/>
              <a:t>работы по трем </a:t>
            </a:r>
            <a:r>
              <a:rPr lang="ru-RU" sz="2000" dirty="0"/>
              <a:t>направлениям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07235"/>
              </p:ext>
            </p:extLst>
          </p:nvPr>
        </p:nvGraphicFramePr>
        <p:xfrm>
          <a:off x="1989956" y="1556792"/>
          <a:ext cx="8125883" cy="40084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25883"/>
              </a:tblGrid>
              <a:tr h="1272141"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b="0" dirty="0" smtClean="0"/>
                        <a:t>Формирует у дошкольников первичные представления</a:t>
                      </a:r>
                      <a:r>
                        <a:rPr lang="ru-RU" b="0" baseline="0" dirty="0" smtClean="0"/>
                        <a:t> о себе, других людях, об окружающем мире, отношениях объектов окружающего мира.</a:t>
                      </a:r>
                      <a:endParaRPr lang="ru-RU" b="0" dirty="0"/>
                    </a:p>
                  </a:txBody>
                  <a:tcPr/>
                </a:tc>
              </a:tr>
              <a:tr h="1464163">
                <a:tc>
                  <a:txBody>
                    <a:bodyPr/>
                    <a:lstStyle/>
                    <a:p>
                      <a:r>
                        <a:rPr lang="ru-RU" dirty="0" smtClean="0"/>
                        <a:t>2 Формирует представления об отечественных традициях и праздниках, о планете ЗЕМЛЯ как общем доме людей, многообразии стран и народов мира.</a:t>
                      </a:r>
                      <a:endParaRPr lang="ru-RU" dirty="0"/>
                    </a:p>
                  </a:txBody>
                  <a:tcPr/>
                </a:tc>
              </a:tr>
              <a:tr h="1272141">
                <a:tc>
                  <a:txBody>
                    <a:bodyPr/>
                    <a:lstStyle/>
                    <a:p>
                      <a:r>
                        <a:rPr lang="ru-RU" dirty="0" smtClean="0"/>
                        <a:t>3 Становление у детей основ экологического сознания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782801" cy="663773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/>
              <a:t>Планируемые результаты познавательного развития для детей старшей группы</a:t>
            </a:r>
            <a:endParaRPr lang="ru-RU" sz="24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024774"/>
            <a:ext cx="5400600" cy="583322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3429000"/>
            <a:ext cx="5041751" cy="2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20688"/>
            <a:ext cx="9782801" cy="807789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>
                <a:solidFill>
                  <a:srgbClr val="465562">
                    <a:lumMod val="75000"/>
                  </a:srgbClr>
                </a:solidFill>
              </a:rPr>
              <a:t>Диагностическая </a:t>
            </a:r>
            <a:r>
              <a:rPr lang="ru-RU" sz="2000" dirty="0" smtClean="0">
                <a:solidFill>
                  <a:srgbClr val="465562">
                    <a:lumMod val="75000"/>
                  </a:srgbClr>
                </a:solidFill>
              </a:rPr>
              <a:t>карта</a:t>
            </a:r>
            <a:br>
              <a:rPr lang="ru-RU" sz="2000" dirty="0" smtClean="0">
                <a:solidFill>
                  <a:srgbClr val="465562">
                    <a:lumMod val="75000"/>
                  </a:srgbClr>
                </a:solidFill>
              </a:rPr>
            </a:br>
            <a:r>
              <a:rPr lang="ru-RU" sz="2000" dirty="0" smtClean="0"/>
              <a:t>«Познавательное развитие: расширение кругозора детей» (старшая группа)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48" y="1600200"/>
            <a:ext cx="4968552" cy="5257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923828"/>
            <a:ext cx="5245563" cy="39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188640"/>
            <a:ext cx="4320479" cy="1872208"/>
          </a:xfrm>
        </p:spPr>
        <p:txBody>
          <a:bodyPr numCol="1" rtlCol="0">
            <a:normAutofit/>
          </a:bodyPr>
          <a:lstStyle/>
          <a:p>
            <a:pPr rtl="0"/>
            <a:r>
              <a:rPr lang="ru-RU" sz="2000" dirty="0" smtClean="0"/>
              <a:t>Диагностическая карта </a:t>
            </a:r>
            <a:br>
              <a:rPr lang="ru-RU" sz="2000" dirty="0" smtClean="0"/>
            </a:br>
            <a:r>
              <a:rPr lang="ru-RU" sz="2000" dirty="0" smtClean="0"/>
              <a:t>«Познавательное развитие: развитие элементарных математических представлений» (старшая группа)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0"/>
            <a:ext cx="532859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1" y="3422901"/>
            <a:ext cx="514342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7" y="177800"/>
            <a:ext cx="4212943" cy="2099072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 smtClean="0"/>
              <a:t>Диагностическая карта «Познавательное развитие: развитие конструктивной деятельности» (старшая группа)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-2195"/>
            <a:ext cx="4968552" cy="667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663467"/>
            <a:ext cx="4392488" cy="40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379" y="476672"/>
            <a:ext cx="8283272" cy="11246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dirty="0" smtClean="0"/>
              <a:t>Когда и как проводить диагностику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98613" y="1844824"/>
            <a:ext cx="6368007" cy="3565375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 smtClean="0"/>
              <a:t>Сроки, когда проводить диагностику,каждая дошкольная образовательная организация определяет самостоятельно. Показатели развития ребенка педагоги отмечают в начале (в середине) и в конце учебного года.</a:t>
            </a:r>
          </a:p>
          <a:p>
            <a:pPr rtl="0"/>
            <a:endParaRPr lang="ru-RU" sz="1800" dirty="0"/>
          </a:p>
          <a:p>
            <a:pPr rtl="0"/>
            <a:endParaRPr lang="ru-RU" sz="1800" dirty="0" smtClean="0"/>
          </a:p>
          <a:p>
            <a:pPr rtl="0"/>
            <a:endParaRPr lang="ru-RU" sz="1400" dirty="0"/>
          </a:p>
          <a:p>
            <a:pPr rtl="0"/>
            <a:r>
              <a:rPr lang="ru-RU" sz="1800" dirty="0" smtClean="0"/>
              <a:t>Система обозначений может быть:</a:t>
            </a:r>
          </a:p>
          <a:p>
            <a:pPr rtl="0"/>
            <a:endParaRPr lang="ru-RU" sz="1800" dirty="0" smtClean="0"/>
          </a:p>
          <a:p>
            <a:pPr rtl="0"/>
            <a:endParaRPr lang="ru-RU" sz="1800" dirty="0"/>
          </a:p>
          <a:p>
            <a:pPr marL="285750" indent="-285750" rtl="0">
              <a:buFontTx/>
              <a:buChar char="-"/>
            </a:pPr>
            <a:r>
              <a:rPr lang="ru-RU" sz="1800" dirty="0" smtClean="0"/>
              <a:t>процентной;</a:t>
            </a:r>
          </a:p>
          <a:p>
            <a:pPr marL="285750" indent="-285750" rtl="0">
              <a:buFontTx/>
              <a:buChar char="-"/>
            </a:pPr>
            <a:r>
              <a:rPr lang="ru-RU" sz="1800" dirty="0" smtClean="0"/>
              <a:t>символической:</a:t>
            </a:r>
          </a:p>
          <a:p>
            <a:pPr marL="285750" indent="-285750" rtl="0">
              <a:buFontTx/>
              <a:buChar char="-"/>
            </a:pPr>
            <a:r>
              <a:rPr lang="ru-RU" sz="1800" dirty="0" smtClean="0"/>
              <a:t>цветовой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1601370"/>
            <a:ext cx="309634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93436" y="692696"/>
            <a:ext cx="9973584" cy="650752"/>
          </a:xfrm>
        </p:spPr>
        <p:txBody>
          <a:bodyPr rtlCol="0"/>
          <a:lstStyle/>
          <a:p>
            <a:pPr rtl="0"/>
            <a:r>
              <a:rPr lang="ru-RU" dirty="0" smtClean="0"/>
              <a:t>Уровень знания детей осуществляется в процессе: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13892" y="1343448"/>
            <a:ext cx="4824536" cy="547924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1800" dirty="0" smtClean="0"/>
          </a:p>
          <a:p>
            <a:pPr marL="0" indent="0" rtl="0">
              <a:buNone/>
            </a:pPr>
            <a:endParaRPr lang="ru-RU" sz="1800" dirty="0"/>
          </a:p>
          <a:p>
            <a:pPr rtl="0">
              <a:buFontTx/>
              <a:buChar char="-"/>
            </a:pPr>
            <a:r>
              <a:rPr lang="ru-RU" sz="1800" dirty="0" smtClean="0"/>
              <a:t>НООД</a:t>
            </a:r>
          </a:p>
          <a:p>
            <a:pPr rtl="0">
              <a:buFontTx/>
              <a:buChar char="-"/>
            </a:pPr>
            <a:r>
              <a:rPr lang="ru-RU" sz="1800" dirty="0" smtClean="0"/>
              <a:t>Дидактических игр</a:t>
            </a:r>
          </a:p>
          <a:p>
            <a:pPr rtl="0">
              <a:buFontTx/>
              <a:buChar char="-"/>
            </a:pPr>
            <a:r>
              <a:rPr lang="ru-RU" sz="1800" dirty="0" smtClean="0"/>
              <a:t>Наблюдений на прогулке</a:t>
            </a:r>
          </a:p>
          <a:p>
            <a:pPr rtl="0">
              <a:buFontTx/>
              <a:buChar char="-"/>
            </a:pPr>
            <a:r>
              <a:rPr lang="ru-RU" sz="1800" dirty="0" smtClean="0"/>
              <a:t>Бесед</a:t>
            </a:r>
          </a:p>
          <a:p>
            <a:pPr rtl="0">
              <a:buFontTx/>
              <a:buChar char="-"/>
            </a:pPr>
            <a:r>
              <a:rPr lang="ru-RU" sz="1800" dirty="0" smtClean="0"/>
              <a:t>Реализаций образовательных проектов.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37" y="3212976"/>
            <a:ext cx="5017883" cy="42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19470"/>
              </p:ext>
            </p:extLst>
          </p:nvPr>
        </p:nvGraphicFramePr>
        <p:xfrm>
          <a:off x="2137893" y="373487"/>
          <a:ext cx="8384146" cy="6954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84146"/>
              </a:tblGrid>
              <a:tr h="6954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 планировать работу с детьми по итогам диагностики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56264"/>
              </p:ext>
            </p:extLst>
          </p:nvPr>
        </p:nvGraphicFramePr>
        <p:xfrm>
          <a:off x="1125860" y="1069174"/>
          <a:ext cx="9577064" cy="5528178"/>
        </p:xfrm>
        <a:graphic>
          <a:graphicData uri="http://schemas.openxmlformats.org/drawingml/2006/table">
            <a:tbl>
              <a:tblPr/>
              <a:tblGrid>
                <a:gridCol w="9577064"/>
              </a:tblGrid>
              <a:tr h="55281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1840222"/>
              </p:ext>
            </p:extLst>
          </p:nvPr>
        </p:nvGraphicFramePr>
        <p:xfrm>
          <a:off x="3794801" y="1341565"/>
          <a:ext cx="6727238" cy="378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272556" y="1341565"/>
            <a:ext cx="1653504" cy="378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Низкий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уровень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991089" y="1585928"/>
            <a:ext cx="69726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988047" y="2507677"/>
            <a:ext cx="65483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000346" y="3424464"/>
            <a:ext cx="688009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048" y="4341251"/>
            <a:ext cx="700308" cy="524301"/>
          </a:xfrm>
          <a:prstGeom prst="rect">
            <a:avLst/>
          </a:prstGeom>
        </p:spPr>
      </p:pic>
      <p:sp>
        <p:nvSpPr>
          <p:cNvPr id="14" name="Выноска со стрелкой вниз 13"/>
          <p:cNvSpPr/>
          <p:nvPr/>
        </p:nvSpPr>
        <p:spPr>
          <a:xfrm>
            <a:off x="1272557" y="5402704"/>
            <a:ext cx="9249482" cy="4320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3952" y="6071407"/>
            <a:ext cx="7920880" cy="385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Привлечение родителей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66196FA451B74FA3ABDF32F31DC6EE" ma:contentTypeVersion="50" ma:contentTypeDescription="Создание документа." ma:contentTypeScope="" ma:versionID="b89e73d2ae30c0c85cb65a8d7af0634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B5CDA-E4B0-41EB-A906-E376BCCB9251}"/>
</file>

<file path=customXml/itemProps2.xml><?xml version="1.0" encoding="utf-8"?>
<ds:datastoreItem xmlns:ds="http://schemas.openxmlformats.org/officeDocument/2006/customXml" ds:itemID="{372E9D28-16A4-451A-99AE-9A56AD90EF03}"/>
</file>

<file path=customXml/itemProps3.xml><?xml version="1.0" encoding="utf-8"?>
<ds:datastoreItem xmlns:ds="http://schemas.openxmlformats.org/officeDocument/2006/customXml" ds:itemID="{41AF6721-2A83-499F-B1FD-A17AABD7EEC5}"/>
</file>

<file path=customXml/itemProps4.xml><?xml version="1.0" encoding="utf-8"?>
<ds:datastoreItem xmlns:ds="http://schemas.openxmlformats.org/officeDocument/2006/customXml" ds:itemID="{31A83E6A-F643-4DB2-ACAF-7D51FF6AA089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числом «Пи» (широкоэкранный формат)</Template>
  <TotalTime>195</TotalTime>
  <Words>221</Words>
  <Application>Microsoft Office PowerPoint</Application>
  <PresentationFormat>Произвольный</PresentationFormat>
  <Paragraphs>52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Euphemia</vt:lpstr>
      <vt:lpstr>Times New Roman</vt:lpstr>
      <vt:lpstr>Математика 16 х 9</vt:lpstr>
      <vt:lpstr>Диагностика познавательного развития детей дошкольного возраста в аспекте ФГОС</vt:lpstr>
      <vt:lpstr>В соответствии с ФГОС ДО познавательное развитие детей дошкольного возраста подразумевает организацию педагогической работы по трем направлениям </vt:lpstr>
      <vt:lpstr>Планируемые результаты познавательного развития для детей старшей группы</vt:lpstr>
      <vt:lpstr>Диагностическая карта «Познавательное развитие: расширение кругозора детей» (старшая группа)</vt:lpstr>
      <vt:lpstr>Диагностическая карта  «Познавательное развитие: развитие элементарных математических представлений» (старшая группа)</vt:lpstr>
      <vt:lpstr>Диагностическая карта «Познавательное развитие: развитие конструктивной деятельности» (старшая группа)</vt:lpstr>
      <vt:lpstr>Когда и как проводить диагностику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познавательного развития детей дошкольного возраста в аспекте ФГОС</dc:title>
  <dc:creator>svetlana</dc:creator>
  <cp:lastModifiedBy>svetlana</cp:lastModifiedBy>
  <cp:revision>19</cp:revision>
  <dcterms:created xsi:type="dcterms:W3CDTF">2019-01-27T13:13:52Z</dcterms:created>
  <dcterms:modified xsi:type="dcterms:W3CDTF">2019-01-30T14:37:36Z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0x0101004866196FA451B74FA3ABDF32F31DC6EE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