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22" autoAdjust="0"/>
  </p:normalViewPr>
  <p:slideViewPr>
    <p:cSldViewPr>
      <p:cViewPr>
        <p:scale>
          <a:sx n="76" d="100"/>
          <a:sy n="76" d="100"/>
        </p:scale>
        <p:origin x="-33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06E22-69FF-46EA-B112-9A93890BFA9A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DE3AB-9B46-4DA5-A05A-658F3E867A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704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DE3AB-9B46-4DA5-A05A-658F3E867A9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DE3AB-9B46-4DA5-A05A-658F3E867A9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DE3AB-9B46-4DA5-A05A-658F3E867A9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6750F-CC37-477D-A4FE-B5E12111436D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A49CF6-BA99-446B-A465-606632A883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6750F-CC37-477D-A4FE-B5E12111436D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A49CF6-BA99-446B-A465-606632A88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6750F-CC37-477D-A4FE-B5E12111436D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A49CF6-BA99-446B-A465-606632A88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6750F-CC37-477D-A4FE-B5E12111436D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A49CF6-BA99-446B-A465-606632A88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6750F-CC37-477D-A4FE-B5E12111436D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A49CF6-BA99-446B-A465-606632A883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6750F-CC37-477D-A4FE-B5E12111436D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A49CF6-BA99-446B-A465-606632A88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6750F-CC37-477D-A4FE-B5E12111436D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A49CF6-BA99-446B-A465-606632A88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6750F-CC37-477D-A4FE-B5E12111436D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A49CF6-BA99-446B-A465-606632A88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6750F-CC37-477D-A4FE-B5E12111436D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A49CF6-BA99-446B-A465-606632A883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6750F-CC37-477D-A4FE-B5E12111436D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A49CF6-BA99-446B-A465-606632A88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6750F-CC37-477D-A4FE-B5E12111436D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A49CF6-BA99-446B-A465-606632A883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1F6750F-CC37-477D-A4FE-B5E12111436D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FA49CF6-BA99-446B-A465-606632A883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2428868"/>
            <a:ext cx="7406640" cy="1472184"/>
          </a:xfrm>
        </p:spPr>
        <p:txBody>
          <a:bodyPr>
            <a:noAutofit/>
          </a:bodyPr>
          <a:lstStyle/>
          <a:p>
            <a:r>
              <a:rPr lang="ru-RU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–     	территория 				здоровья</a:t>
            </a:r>
            <a:endParaRPr lang="ru-RU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4429132"/>
            <a:ext cx="7406640" cy="1752600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общеобразовательное учреждение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Талицкая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средняя общеобразовательная школа Буйского муниципального района Костромской области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857232"/>
            <a:ext cx="75009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В школе организовано 2-хразовое питание 100%  учащихся.</a:t>
            </a:r>
          </a:p>
          <a:p>
            <a:pPr algn="just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Разработано 10-дневное циклическое меню с учетом возраста учащихся, сезонности, проводится витаминизация третьих блюд.</a:t>
            </a:r>
          </a:p>
          <a:p>
            <a:pPr algn="just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В меню  регулярно присутствуют свежие овощи и фрукты.</a:t>
            </a:r>
          </a:p>
          <a:p>
            <a:pPr algn="just"/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0298" y="142852"/>
            <a:ext cx="457099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питания в школе</a:t>
            </a:r>
          </a:p>
        </p:txBody>
      </p:sp>
      <p:pic>
        <p:nvPicPr>
          <p:cNvPr id="6147" name="Picture 3" descr="C:\Documents and Settings\Ученик\Мои документы\Мои рисунки\фото кабинеты учителя цветы\DSCN06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285992"/>
            <a:ext cx="4654537" cy="3491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1500174"/>
            <a:ext cx="70009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На уроках, классных часах, беседах, Днях здоровья проходит «обучение здоровью» – комплекс педагогических мероприятий, направленных на трансляцию знаний о здоровье, изменению отношений к собственному здоровью, приобретение поведенческих навыков, содействующих здоровью.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Проходят конкурсы плакатов о вреде куренья и алкоголя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Фельдшер  проводит занятия с юношами и девушками по половому просвещению, профилактике употребления наркотиков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285728"/>
            <a:ext cx="735811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Обучение здоровью в школе, профилактика вредных привычек</a:t>
            </a:r>
          </a:p>
        </p:txBody>
      </p:sp>
      <p:pic>
        <p:nvPicPr>
          <p:cNvPr id="8194" name="Picture 2" descr="D:\Мои рисунки\спорт\IMG_2761.jpg"/>
          <p:cNvPicPr>
            <a:picLocks noChangeAspect="1" noChangeArrowheads="1"/>
          </p:cNvPicPr>
          <p:nvPr/>
        </p:nvPicPr>
        <p:blipFill>
          <a:blip r:embed="rId2" cstate="print"/>
          <a:srcRect l="12973" t="20758" r="11783" b="10051"/>
          <a:stretch>
            <a:fillRect/>
          </a:stretch>
        </p:blipFill>
        <p:spPr bwMode="auto">
          <a:xfrm>
            <a:off x="2357422" y="3786190"/>
            <a:ext cx="4429156" cy="2857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488" y="428604"/>
            <a:ext cx="434343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Превентивные меры в школе</a:t>
            </a:r>
          </a:p>
        </p:txBody>
      </p:sp>
      <p:pic>
        <p:nvPicPr>
          <p:cNvPr id="9218" name="Picture 2" descr="D:\Мои рисунки\лыжня 2011\IMG_1922.jpg"/>
          <p:cNvPicPr>
            <a:picLocks noChangeAspect="1" noChangeArrowheads="1"/>
          </p:cNvPicPr>
          <p:nvPr/>
        </p:nvPicPr>
        <p:blipFill>
          <a:blip r:embed="rId2"/>
          <a:srcRect l="72641" t="44004" r="24196" b="52274"/>
          <a:stretch>
            <a:fillRect/>
          </a:stretch>
        </p:blipFill>
        <p:spPr bwMode="auto">
          <a:xfrm>
            <a:off x="6929453" y="1214422"/>
            <a:ext cx="1781187" cy="15716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00166" y="1142984"/>
            <a:ext cx="500066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В школе и на территории школы – не курят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В районе школы (не менее 200 м от пришкольного участка) нет торговых точек , продающих табак и спиртное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Учащихся не выгоняют с уроков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В школе есть наглядная информация по безопасности детей на дорогах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Ни один ребёнок школы не является виновником дорожно-транспортных происшествий и не попадал в дорожно-транспортные происшествия по своей неосмотрительности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На территории школы нет случаев продажи наркотических веществ</a:t>
            </a:r>
          </a:p>
          <a:p>
            <a:pPr>
              <a:buFont typeface="Arial" pitchFamily="34" charset="0"/>
              <a:buChar char="•"/>
            </a:pPr>
            <a:endParaRPr lang="ru-RU" sz="20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857232"/>
            <a:ext cx="735811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На родительских собраниях  проводятся занятия с родителями, посвященные  проблеме охраны и укрепления здоровья детей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В школе проводятся совместные с родителями  мероприятия, направленные на содействие здоровью школьников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00298" y="214290"/>
            <a:ext cx="565250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Взаимодействие школы с родителями</a:t>
            </a:r>
          </a:p>
        </p:txBody>
      </p:sp>
      <p:pic>
        <p:nvPicPr>
          <p:cNvPr id="10242" name="Picture 2" descr="D:\Мои рисунки\Лыжня России 12\IMG_2750.jpg"/>
          <p:cNvPicPr>
            <a:picLocks noChangeAspect="1" noChangeArrowheads="1"/>
          </p:cNvPicPr>
          <p:nvPr/>
        </p:nvPicPr>
        <p:blipFill>
          <a:blip r:embed="rId2" cstate="print"/>
          <a:srcRect l="23571" t="14286"/>
          <a:stretch>
            <a:fillRect/>
          </a:stretch>
        </p:blipFill>
        <p:spPr bwMode="auto">
          <a:xfrm>
            <a:off x="1643042" y="3071810"/>
            <a:ext cx="2548055" cy="2143140"/>
          </a:xfrm>
          <a:prstGeom prst="rect">
            <a:avLst/>
          </a:prstGeom>
          <a:noFill/>
        </p:spPr>
      </p:pic>
      <p:pic>
        <p:nvPicPr>
          <p:cNvPr id="10244" name="Picture 4" descr="D:\Мои рисунки\лагерь11-12, туристы\IMG_31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143248"/>
            <a:ext cx="2722085" cy="2041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500042"/>
            <a:ext cx="531671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летнего отдыха детей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2976" y="1142984"/>
            <a:ext cx="76438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Ежегодно в июне  на базе МОУ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Талицкой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средней школы работает летний оздоровительный лагерь с дневным пребыванием детей «СВЕТЛЯЧОК» </a:t>
            </a:r>
          </a:p>
        </p:txBody>
      </p:sp>
      <p:pic>
        <p:nvPicPr>
          <p:cNvPr id="11266" name="Picture 2" descr="D:\Мои рисунки\лагерь11-12, туристы\IMG_3109.jpg"/>
          <p:cNvPicPr>
            <a:picLocks noChangeAspect="1" noChangeArrowheads="1"/>
          </p:cNvPicPr>
          <p:nvPr/>
        </p:nvPicPr>
        <p:blipFill>
          <a:blip r:embed="rId2" cstate="print"/>
          <a:srcRect l="15323"/>
          <a:stretch>
            <a:fillRect/>
          </a:stretch>
        </p:blipFill>
        <p:spPr bwMode="auto">
          <a:xfrm>
            <a:off x="2143108" y="2428868"/>
            <a:ext cx="2500384" cy="2214578"/>
          </a:xfrm>
          <a:prstGeom prst="rect">
            <a:avLst/>
          </a:prstGeom>
          <a:noFill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428868"/>
            <a:ext cx="285752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 descr="D:\Мои рисунки\лагерь11-12, туристы\IMG_3093.jpg"/>
          <p:cNvPicPr>
            <a:picLocks noChangeAspect="1" noChangeArrowheads="1"/>
          </p:cNvPicPr>
          <p:nvPr/>
        </p:nvPicPr>
        <p:blipFill>
          <a:blip r:embed="rId4" cstate="print"/>
          <a:srcRect b="31529"/>
          <a:stretch>
            <a:fillRect/>
          </a:stretch>
        </p:blipFill>
        <p:spPr bwMode="auto">
          <a:xfrm>
            <a:off x="3286116" y="4929198"/>
            <a:ext cx="3338787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0"/>
            <a:ext cx="8072494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72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Девять десятых нашего счастья зависит от здоровья.</a:t>
            </a:r>
            <a:r>
              <a:rPr lang="ru-RU" sz="26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6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60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Шопенгауэр А.</a:t>
            </a:r>
            <a:endParaRPr lang="ru-RU" sz="32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538" y="857232"/>
            <a:ext cx="785818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Здоровьесберегающая</a:t>
            </a:r>
            <a:r>
              <a:rPr lang="ru-RU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деятельность школы</a:t>
            </a:r>
            <a: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Материально-технические условия школы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Медицинское обслуживание в школе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Двигательная активность и физическое развитие детей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Организация питания в школе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Обучение здоровью в школе, профилактика вредных привычек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Превентивные меры в школе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Взаимодействие школы с родителями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Организация летнего отдыха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142852"/>
            <a:ext cx="632224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Материально-технические условия школы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4414" y="714356"/>
            <a:ext cx="73581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Здание и оборудование школы соответствует требованиям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СанПиН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и технике безопасности, включая классные помещения, рекреации, туалеты, школьную мебель.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0575440"/>
            <a:ext cx="5048051" cy="37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1785926"/>
            <a:ext cx="2357454" cy="176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 descr="C:\Documents and Settings\Ученик\Мои документы\Мои рисунки\фото кабинеты учителя цветы\DSCN03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2500306"/>
            <a:ext cx="2666804" cy="2000264"/>
          </a:xfrm>
          <a:prstGeom prst="rect">
            <a:avLst/>
          </a:prstGeom>
          <a:noFill/>
        </p:spPr>
      </p:pic>
      <p:pic>
        <p:nvPicPr>
          <p:cNvPr id="2052" name="Picture 4" descr="C:\Documents and Settings\Ученик\Мои документы\Мои рисунки\фото кабинеты учителя цветы\DSCN03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4500571"/>
            <a:ext cx="2571768" cy="1928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142852"/>
            <a:ext cx="632224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Материально-технические</a:t>
            </a:r>
            <a:r>
              <a:rPr lang="ru-RU" sz="2600" dirty="0" smtClean="0">
                <a:solidFill>
                  <a:schemeClr val="tx2">
                    <a:shade val="30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 школы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1538" y="714356"/>
            <a:ext cx="7429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Спортивный зал оборудован всем необходимым спортивным инвентарём в соответствие с требованиями к оснащению образовательного процесса по учебному предмету «Физическая культура»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143116"/>
            <a:ext cx="2357454" cy="1767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4214818"/>
            <a:ext cx="2286016" cy="1714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4429132"/>
            <a:ext cx="2379662" cy="1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143116"/>
            <a:ext cx="2143140" cy="1607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142852"/>
            <a:ext cx="632224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Материально-технические условия школы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4414" y="3214686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На пришкольном участке оборудованы спортивные площадки для занятий и игр на свежем воздухе.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728" y="1500174"/>
            <a:ext cx="2286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В школе есть тренажерный зал.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098" name="Picture 2" descr="C:\Documents and Settings\Ученик\Мои документы\Мои рисунки\фото кабинеты учителя цветы\DSCN0628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3929057" y="714356"/>
            <a:ext cx="4167181" cy="2500329"/>
          </a:xfrm>
          <a:prstGeom prst="rect">
            <a:avLst/>
          </a:prstGeom>
          <a:noFill/>
        </p:spPr>
      </p:pic>
      <p:pic>
        <p:nvPicPr>
          <p:cNvPr id="4099" name="Picture 3" descr="C:\Documents and Settings\Ученик\Мои документы\Мои рисунки\фото кабинеты учителя цветы\DSCN02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5366" y="4071942"/>
            <a:ext cx="3333505" cy="2500330"/>
          </a:xfrm>
          <a:prstGeom prst="rect">
            <a:avLst/>
          </a:prstGeom>
          <a:noFill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 b="15269"/>
          <a:stretch>
            <a:fillRect/>
          </a:stretch>
        </p:blipFill>
        <p:spPr bwMode="auto">
          <a:xfrm>
            <a:off x="4857752" y="4071942"/>
            <a:ext cx="393515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785794"/>
            <a:ext cx="73581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Школьная столовая соответствует требованиям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СанПиН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и обеспечивает для всех учеников возможность получения горячих завтраков и обедов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71670" y="214290"/>
            <a:ext cx="632224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Материально-технические условия школы</a:t>
            </a:r>
          </a:p>
        </p:txBody>
      </p:sp>
      <p:pic>
        <p:nvPicPr>
          <p:cNvPr id="2052" name="Picture 4" descr="C:\Documents and Settings\Ученик\Мои документы\Мои рисунки\фото кабинеты учителя цветы\DSCN06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071678"/>
            <a:ext cx="6000792" cy="45009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4143380"/>
            <a:ext cx="79295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Заключен договор на медицинское обслуживание между школой и ОГБУЗ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Гавриловская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участковая больница.</a:t>
            </a:r>
          </a:p>
          <a:p>
            <a:pPr algn="just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На каждого ребёнка заведена медицинская карта, прививочный сертификат.</a:t>
            </a:r>
          </a:p>
          <a:p>
            <a:pPr algn="just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Закреплённый за школой фельдшер регулярно проводит вакцинацию учащихся и работников.</a:t>
            </a:r>
          </a:p>
          <a:p>
            <a:pPr algn="just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Один раз в год учащиеся школы проходят медосмотр специалистами ЦРБ </a:t>
            </a:r>
          </a:p>
          <a:p>
            <a:pPr algn="just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0232" y="142852"/>
            <a:ext cx="575785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Медицинское обслуживание в школе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2976" y="642918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В школе есть медицинский кабинет оснащенный стандартным медицинским оборудованием.</a:t>
            </a:r>
          </a:p>
          <a:p>
            <a:endParaRPr lang="ru-RU" dirty="0"/>
          </a:p>
        </p:txBody>
      </p:sp>
      <p:pic>
        <p:nvPicPr>
          <p:cNvPr id="3074" name="Picture 2" descr="C:\Documents and Settings\Ученик\Мои документы\Мои рисунки\фото кабинеты учителя цветы\DSCN06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643050"/>
            <a:ext cx="3143272" cy="2357644"/>
          </a:xfrm>
          <a:prstGeom prst="rect">
            <a:avLst/>
          </a:prstGeom>
          <a:noFill/>
        </p:spPr>
      </p:pic>
      <p:pic>
        <p:nvPicPr>
          <p:cNvPr id="3075" name="Picture 3" descr="D:\Мои рисунки\спорт\IMG_27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643050"/>
            <a:ext cx="3143366" cy="235745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214942" y="714356"/>
            <a:ext cx="371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Проводится работа по санации полости рта у детей.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16107" y="0"/>
            <a:ext cx="822789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Двигательная активность и физическое развитие детей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1538" y="571480"/>
            <a:ext cx="807246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В учебном  плане школы в каждом классе 3 часа физической культуры в неделю</a:t>
            </a:r>
          </a:p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Разработана и с успехом действует программа «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Физкульт-Ура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!», Программа внеурочной деятельности по физической культуре.</a:t>
            </a:r>
          </a:p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На уроках проводятся динамические паузы, физкультминутки.</a:t>
            </a:r>
          </a:p>
        </p:txBody>
      </p:sp>
      <p:pic>
        <p:nvPicPr>
          <p:cNvPr id="4098" name="Picture 2" descr="D:\Мои рисунки\Лыжня России 12\IMG_27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428868"/>
            <a:ext cx="2586602" cy="1939893"/>
          </a:xfrm>
          <a:prstGeom prst="rect">
            <a:avLst/>
          </a:prstGeom>
          <a:noFill/>
        </p:spPr>
      </p:pic>
      <p:pic>
        <p:nvPicPr>
          <p:cNvPr id="4099" name="Picture 3" descr="D:\Мои рисунки\олимпийские игры в Талице\IMG_02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4429132"/>
            <a:ext cx="2777109" cy="2082769"/>
          </a:xfrm>
          <a:prstGeom prst="rect">
            <a:avLst/>
          </a:prstGeom>
          <a:noFill/>
        </p:spPr>
      </p:pic>
      <p:pic>
        <p:nvPicPr>
          <p:cNvPr id="4103" name="Picture 7" descr="D:\Мои рисунки\спорт\IMG_28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2500306"/>
            <a:ext cx="2300841" cy="17255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500042"/>
            <a:ext cx="742955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В школе работают спортивные секции: легкая атлетика, лыжная подготовка , настольный теннис, волейбол, мини-футбол  для учащихся, родителей и учителей.</a:t>
            </a:r>
          </a:p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В школе организованы команды по данным видам спорта для участия в районных соревнованиях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16107" y="0"/>
            <a:ext cx="822789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Двигательная активность и физическое развитие детей</a:t>
            </a:r>
          </a:p>
        </p:txBody>
      </p:sp>
      <p:pic>
        <p:nvPicPr>
          <p:cNvPr id="5122" name="Picture 2" descr="D:\Мои рисунки\спорт\IMG_27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214554"/>
            <a:ext cx="2762353" cy="2071702"/>
          </a:xfrm>
          <a:prstGeom prst="rect">
            <a:avLst/>
          </a:prstGeom>
          <a:noFill/>
        </p:spPr>
      </p:pic>
      <p:pic>
        <p:nvPicPr>
          <p:cNvPr id="5125" name="Picture 5" descr="F:\Кросс 2012\SDC14404.JPG"/>
          <p:cNvPicPr>
            <a:picLocks noChangeAspect="1" noChangeArrowheads="1"/>
          </p:cNvPicPr>
          <p:nvPr/>
        </p:nvPicPr>
        <p:blipFill>
          <a:blip r:embed="rId3" cstate="print"/>
          <a:srcRect l="11943"/>
          <a:stretch>
            <a:fillRect/>
          </a:stretch>
        </p:blipFill>
        <p:spPr bwMode="auto">
          <a:xfrm>
            <a:off x="5786446" y="4286256"/>
            <a:ext cx="3019470" cy="2571744"/>
          </a:xfrm>
          <a:prstGeom prst="rect">
            <a:avLst/>
          </a:prstGeom>
          <a:noFill/>
        </p:spPr>
      </p:pic>
      <p:pic>
        <p:nvPicPr>
          <p:cNvPr id="5126" name="Picture 6" descr="F:\Кросс 2012\SDC144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4357694"/>
            <a:ext cx="3214710" cy="24110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267F68074993F4BA8CF69181CBA1610" ma:contentTypeVersion="50" ma:contentTypeDescription="Создание документа." ma:contentTypeScope="" ma:versionID="1291d2a2716b387c934796a820a420ad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2d3834e41351422db010085b161a716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AWJJH2MPE6E2-1794534657-198</_dlc_DocId>
    <_dlc_DocIdUrl xmlns="4a252ca3-5a62-4c1c-90a6-29f4710e47f8">
      <Url>http://edu-sps.koiro.local/BuyR/TalSchool/_layouts/15/DocIdRedir.aspx?ID=AWJJH2MPE6E2-1794534657-198</Url>
      <Description>AWJJH2MPE6E2-1794534657-198</Description>
    </_dlc_DocIdUrl>
  </documentManagement>
</p:properties>
</file>

<file path=customXml/itemProps1.xml><?xml version="1.0" encoding="utf-8"?>
<ds:datastoreItem xmlns:ds="http://schemas.openxmlformats.org/officeDocument/2006/customXml" ds:itemID="{744FD2D5-BFFB-452C-88F3-124AF4B5F0E0}"/>
</file>

<file path=customXml/itemProps2.xml><?xml version="1.0" encoding="utf-8"?>
<ds:datastoreItem xmlns:ds="http://schemas.openxmlformats.org/officeDocument/2006/customXml" ds:itemID="{6C7646C4-755C-43A3-BA79-EA175394D140}"/>
</file>

<file path=customXml/itemProps3.xml><?xml version="1.0" encoding="utf-8"?>
<ds:datastoreItem xmlns:ds="http://schemas.openxmlformats.org/officeDocument/2006/customXml" ds:itemID="{F0F88AFE-2ECF-4B43-859B-8CB2EE5503A5}"/>
</file>

<file path=customXml/itemProps4.xml><?xml version="1.0" encoding="utf-8"?>
<ds:datastoreItem xmlns:ds="http://schemas.openxmlformats.org/officeDocument/2006/customXml" ds:itemID="{CC8D9FF6-9747-456C-9866-922C98F9152B}"/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376</TotalTime>
  <Words>550</Words>
  <Application>Microsoft Office PowerPoint</Application>
  <PresentationFormat>Экран (4:3)</PresentationFormat>
  <Paragraphs>61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Школа –      территория     здоровья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МОУ Талицкая средняя школа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Базанова О.В.</dc:creator>
  <cp:lastModifiedBy>User</cp:lastModifiedBy>
  <cp:revision>49</cp:revision>
  <dcterms:created xsi:type="dcterms:W3CDTF">2013-11-16T14:00:44Z</dcterms:created>
  <dcterms:modified xsi:type="dcterms:W3CDTF">2013-11-18T05:12:37Z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0x010100B267F68074993F4BA8CF69181CBA1610</vt:lpwstr>
  </property>
  <property fmtid="{D5CDD505-2E9C-101B-9397-08002B2CF9AE}" pid="3" name="_dlc_DocIdItemGuid">
    <vt:lpwstr>f8dc3672-b19a-40b5-98a8-b9b3b2bc3eb7</vt:lpwstr>
  </property>
</Properties>
</file>