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59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28D6A0D-7CAB-40D5-A4C0-658A84D726A2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262DD5-2E8D-4C5D-8039-1BEA4A8BD8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3714752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/>
              <a:t>Взаимодействие школы </a:t>
            </a:r>
            <a:br>
              <a:rPr lang="ru-RU" sz="6600" b="1" dirty="0" smtClean="0"/>
            </a:br>
            <a:r>
              <a:rPr lang="ru-RU" sz="6600" b="1" dirty="0" smtClean="0"/>
              <a:t>с   учреждениями здравоохранения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3286116" y="1785926"/>
            <a:ext cx="5500726" cy="857256"/>
          </a:xfrm>
          <a:prstGeom prst="actionButtonBlank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Медицинское сопровождение образовательного процесса </a:t>
            </a:r>
            <a:endParaRPr lang="ru-RU" sz="2400" b="1" dirty="0"/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2071670" y="4143380"/>
            <a:ext cx="5643602" cy="857256"/>
          </a:xfrm>
          <a:prstGeom prst="actionButtonBlank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Обеспечение санитарно-гигиенического благополучия</a:t>
            </a:r>
            <a:endParaRPr lang="ru-RU" sz="2400" b="1" dirty="0"/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2714612" y="2928934"/>
            <a:ext cx="5572164" cy="857256"/>
          </a:xfrm>
          <a:prstGeom prst="actionButtonBlank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Оценка здоровья юношей допризывного возраста</a:t>
            </a:r>
            <a:endParaRPr lang="ru-RU" sz="2400" b="1" dirty="0"/>
          </a:p>
        </p:txBody>
      </p:sp>
      <p:sp>
        <p:nvSpPr>
          <p:cNvPr id="7" name="Управляющая кнопка: настраиваемая 6">
            <a:hlinkClick r:id="rId5" action="ppaction://hlinksldjump" highlightClick="1"/>
          </p:cNvPr>
          <p:cNvSpPr/>
          <p:nvPr/>
        </p:nvSpPr>
        <p:spPr>
          <a:xfrm>
            <a:off x="1285852" y="5357826"/>
            <a:ext cx="5643602" cy="1000132"/>
          </a:xfrm>
          <a:prstGeom prst="actionButtonBlank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Обеспечение безопасности движения  школьного автобуса</a:t>
            </a:r>
            <a:endParaRPr lang="ru-RU" sz="2400" b="1" dirty="0"/>
          </a:p>
        </p:txBody>
      </p:sp>
      <p:grpSp>
        <p:nvGrpSpPr>
          <p:cNvPr id="20" name="Группа 19"/>
          <p:cNvGrpSpPr/>
          <p:nvPr/>
        </p:nvGrpSpPr>
        <p:grpSpPr>
          <a:xfrm>
            <a:off x="1071538" y="142852"/>
            <a:ext cx="3643338" cy="1285884"/>
            <a:chOff x="1071538" y="142852"/>
            <a:chExt cx="3643338" cy="1285884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1071538" y="214290"/>
              <a:ext cx="3643338" cy="121444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57290" y="142852"/>
              <a:ext cx="30828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/>
                <a:t>Направления</a:t>
              </a:r>
              <a:br>
                <a:rPr lang="ru-RU" sz="3600" b="1" dirty="0" smtClean="0"/>
              </a:br>
              <a:r>
                <a:rPr lang="ru-RU" sz="3600" b="1" dirty="0" smtClean="0"/>
                <a:t>деятельности</a:t>
              </a:r>
              <a:endParaRPr lang="ru-RU" sz="3600" dirty="0"/>
            </a:p>
          </p:txBody>
        </p:sp>
      </p:grpSp>
      <p:sp>
        <p:nvSpPr>
          <p:cNvPr id="13" name="Стрелка вправо 12"/>
          <p:cNvSpPr/>
          <p:nvPr/>
        </p:nvSpPr>
        <p:spPr>
          <a:xfrm rot="5400000">
            <a:off x="3321835" y="1464455"/>
            <a:ext cx="357190" cy="285752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-357222" y="3214686"/>
            <a:ext cx="3929090" cy="35719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2107389" y="2035959"/>
            <a:ext cx="1500198" cy="285752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857224" y="2643182"/>
            <a:ext cx="2714644" cy="285752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14290"/>
            <a:ext cx="71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Медицинское сопровождение образовательного процесса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7356" y="4429132"/>
            <a:ext cx="3143272" cy="52322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Буйская</a:t>
            </a:r>
            <a:r>
              <a:rPr lang="ru-RU" sz="2800" b="1" dirty="0" smtClean="0"/>
              <a:t> ЦРБ</a:t>
            </a:r>
            <a:endParaRPr lang="ru-RU" sz="2800" b="1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785918" y="1714488"/>
            <a:ext cx="7143800" cy="571504"/>
            <a:chOff x="1785918" y="1714488"/>
            <a:chExt cx="7143800" cy="57150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785918" y="1714488"/>
              <a:ext cx="7000924" cy="57150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857356" y="1714488"/>
              <a:ext cx="7072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МУЗ </a:t>
              </a:r>
              <a:r>
                <a:rPr lang="ru-RU" sz="2800" b="1" dirty="0" err="1" smtClean="0">
                  <a:solidFill>
                    <a:schemeClr val="tx2">
                      <a:lumMod val="75000"/>
                    </a:schemeClr>
                  </a:solidFill>
                </a:rPr>
                <a:t>Гавриловская</a:t>
              </a:r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 участковая больница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14414" y="2357430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tx2"/>
                </a:solidFill>
              </a:rPr>
              <a:t>Договор о совместной деятельности по медицинскому обслуживанию школьников;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tx2"/>
                </a:solidFill>
              </a:rPr>
              <a:t> Приказ о закреплении медицинского работника МУЗ </a:t>
            </a:r>
            <a:r>
              <a:rPr lang="ru-RU" sz="2400" b="1" dirty="0" err="1" smtClean="0">
                <a:solidFill>
                  <a:schemeClr val="tx2"/>
                </a:solidFill>
              </a:rPr>
              <a:t>Гавриловская</a:t>
            </a:r>
            <a:r>
              <a:rPr lang="ru-RU" sz="2400" b="1" dirty="0" smtClean="0">
                <a:solidFill>
                  <a:schemeClr val="tx2"/>
                </a:solidFill>
              </a:rPr>
              <a:t> участковая больница за школой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501090" y="6286520"/>
            <a:ext cx="470912" cy="357166"/>
          </a:xfrm>
          <a:prstGeom prst="actionButtonForwardNex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428728" y="5072074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tx2"/>
                </a:solidFill>
                <a:hlinkClick r:id="rId2" action="ppaction://hlinksldjump"/>
              </a:rPr>
              <a:t>Ежегодный медицинский осмотр школьников</a:t>
            </a:r>
            <a:endParaRPr lang="ru-RU" sz="2400" b="1" dirty="0" smtClean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Диспансеризация учащихся и персонала школы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Периодические медосмотры персонала школы 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85728"/>
            <a:ext cx="72866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Медицинское сопровождение образовательного процесса 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1714488"/>
            <a:ext cx="785818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Согласно Договора: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v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Школе оказывается комплекс медицинских услуг (медицинское обследование учащихся, стоматологическая помощь);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v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Проводятся плановые оздоровительно-профилактические мероприятия (профилактические прививки, иммунизация, сопровождение летнего пришкольного оздоровительного лагеря – куда в первую очередь принимаются дети, находящиеся в трудной жизненной ситуации);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v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Проводится пропаганда здорового образа жизни и правильного физического воспитания детей – на педсоветах, классных часах, родительских собраниях.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01090" y="6286520"/>
            <a:ext cx="470912" cy="357166"/>
          </a:xfrm>
          <a:prstGeom prst="actionButtonForwardNex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8572528" y="6429396"/>
            <a:ext cx="285752" cy="285752"/>
          </a:xfrm>
          <a:prstGeom prst="actionButtonRetur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85728"/>
            <a:ext cx="77877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Пропаганда здорового образа жизни </a:t>
            </a:r>
            <a:endParaRPr lang="ru-RU" sz="3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286116" y="5715016"/>
            <a:ext cx="1216551" cy="707886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Детский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суицид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2928934"/>
            <a:ext cx="3214710" cy="1384995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Темы выступлений медработника в школе</a:t>
            </a:r>
            <a:endParaRPr lang="ru-RU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1071546"/>
            <a:ext cx="2083840" cy="400110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Табакокурение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1785926"/>
            <a:ext cx="1973104" cy="707886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Употребление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алкоголя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388" y="3214686"/>
            <a:ext cx="1973104" cy="707886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Употребление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наркотиков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4786322"/>
            <a:ext cx="2213683" cy="707886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Профилактика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ранних абортов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V="1">
            <a:off x="2678893" y="4822041"/>
            <a:ext cx="1357322" cy="42862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2714612" y="1785926"/>
            <a:ext cx="1500198" cy="78581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9" idx="1"/>
          </p:cNvCxnSpPr>
          <p:nvPr/>
        </p:nvCxnSpPr>
        <p:spPr>
          <a:xfrm rot="10800000">
            <a:off x="3714744" y="4357695"/>
            <a:ext cx="1285884" cy="78257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7" idx="1"/>
          </p:cNvCxnSpPr>
          <p:nvPr/>
        </p:nvCxnSpPr>
        <p:spPr>
          <a:xfrm flipV="1">
            <a:off x="3714744" y="2139869"/>
            <a:ext cx="1285884" cy="78906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</p:cNvCxnSpPr>
          <p:nvPr/>
        </p:nvCxnSpPr>
        <p:spPr>
          <a:xfrm>
            <a:off x="4500562" y="3621432"/>
            <a:ext cx="1928826" cy="234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428604"/>
            <a:ext cx="5786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здоровья юношей допризывного возраста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28795" y="2786058"/>
            <a:ext cx="6143668" cy="2568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6192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Ежегодно в сопровождении фельдшера Лебедевой Г.В. проходят обследование юноши допризывного возраста медкомиссиями при военных комиссариатах. </a:t>
            </a: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8572528" y="6429396"/>
            <a:ext cx="285752" cy="285752"/>
          </a:xfrm>
          <a:prstGeom prst="actionButtonRetur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72528" y="6429396"/>
            <a:ext cx="285752" cy="285752"/>
          </a:xfrm>
          <a:prstGeom prst="actionButtonRetur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285728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санитарно-гигиенического благополучия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2690336"/>
            <a:ext cx="6786610" cy="256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Медработник контролирует соблюдение санитарно-гигиенических норм, качество питания, физические нагрузки, в первую очередь у детей с отклонениями в состоянии здоровья.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72528" y="6429396"/>
            <a:ext cx="285752" cy="285752"/>
          </a:xfrm>
          <a:prstGeom prst="actionButtonRetur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642918"/>
            <a:ext cx="67151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Обеспечение безопасности движения  школьного автобуса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3108" y="2285992"/>
            <a:ext cx="564360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Ежедневный 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предрейсовый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и 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послерейсовый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медосмотр водителя школьного автобуса специалистом- медиком перед выездом на линию по доставке школьников к месту учёбы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214414" y="500042"/>
            <a:ext cx="7500990" cy="560153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619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Ежегодно в школе проводится медосмотр всех учащихся. </a:t>
            </a:r>
          </a:p>
          <a:p>
            <a:pPr marL="0" marR="0" lvl="0" indent="161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161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Детей осматривают такие специалисты как:</a:t>
            </a:r>
          </a:p>
          <a:p>
            <a:pPr marL="0" marR="0" lvl="0" indent="161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619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Окулист;</a:t>
            </a:r>
          </a:p>
          <a:p>
            <a:pPr marL="0" marR="0" lvl="0" indent="1619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Детский хирург;</a:t>
            </a:r>
          </a:p>
          <a:p>
            <a:pPr marL="0" marR="0" lvl="0" indent="1619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Отолоринголог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</a:p>
          <a:p>
            <a:pPr marL="0" marR="0" lvl="0" indent="1619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Педиатр;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indent="1619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indent="1619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indent="1619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FF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429396"/>
            <a:ext cx="285752" cy="285752"/>
          </a:xfrm>
          <a:prstGeom prst="actionButtonRetur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267F68074993F4BA8CF69181CBA1610" ma:contentTypeVersion="50" ma:contentTypeDescription="Создание документа." ma:contentTypeScope="" ma:versionID="1291d2a2716b387c934796a820a420a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2d3834e41351422db010085b161a716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AWJJH2MPE6E2-1794534657-158</_dlc_DocId>
    <_dlc_DocIdUrl xmlns="4a252ca3-5a62-4c1c-90a6-29f4710e47f8">
      <Url>http://edu-sps.koiro.local/BuyR/TalSchool/_layouts/15/DocIdRedir.aspx?ID=AWJJH2MPE6E2-1794534657-158</Url>
      <Description>AWJJH2MPE6E2-1794534657-158</Description>
    </_dlc_DocIdUrl>
  </documentManagement>
</p:properties>
</file>

<file path=customXml/itemProps1.xml><?xml version="1.0" encoding="utf-8"?>
<ds:datastoreItem xmlns:ds="http://schemas.openxmlformats.org/officeDocument/2006/customXml" ds:itemID="{5917960E-C799-4131-BE25-F049F87EF482}"/>
</file>

<file path=customXml/itemProps2.xml><?xml version="1.0" encoding="utf-8"?>
<ds:datastoreItem xmlns:ds="http://schemas.openxmlformats.org/officeDocument/2006/customXml" ds:itemID="{CC0A659B-0380-4E40-9E59-DF92524C5D4A}"/>
</file>

<file path=customXml/itemProps3.xml><?xml version="1.0" encoding="utf-8"?>
<ds:datastoreItem xmlns:ds="http://schemas.openxmlformats.org/officeDocument/2006/customXml" ds:itemID="{7C56F011-35DD-456D-B887-9C99E1E57EC8}"/>
</file>

<file path=customXml/itemProps4.xml><?xml version="1.0" encoding="utf-8"?>
<ds:datastoreItem xmlns:ds="http://schemas.openxmlformats.org/officeDocument/2006/customXml" ds:itemID="{FB3A526E-1E07-4556-90B1-B436FC07E08F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517</TotalTime>
  <Words>249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Взаимодействие школы  с   учреждениями здравоохранения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школы  с учреждениями здравоохранения</dc:title>
  <dc:creator>Директор</dc:creator>
  <cp:lastModifiedBy>User</cp:lastModifiedBy>
  <cp:revision>26</cp:revision>
  <dcterms:created xsi:type="dcterms:W3CDTF">2008-03-18T04:18:36Z</dcterms:created>
  <dcterms:modified xsi:type="dcterms:W3CDTF">2016-10-22T03:37:47Z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0x010100B267F68074993F4BA8CF69181CBA1610</vt:lpwstr>
  </property>
  <property fmtid="{D5CDD505-2E9C-101B-9397-08002B2CF9AE}" pid="3" name="_dlc_DocIdItemGuid">
    <vt:lpwstr>7fdd5e00-4dce-4101-a4c8-73ea0b5fe5a8</vt:lpwstr>
  </property>
</Properties>
</file>