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98" y="5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EB2D12-5CC5-42A1-8C19-730F7099B61D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D893F-A8F3-4C18-B565-6D468C6707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EB2D12-5CC5-42A1-8C19-730F7099B61D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D893F-A8F3-4C18-B565-6D468C6707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EB2D12-5CC5-42A1-8C19-730F7099B61D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D893F-A8F3-4C18-B565-6D468C6707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EB2D12-5CC5-42A1-8C19-730F7099B61D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D893F-A8F3-4C18-B565-6D468C6707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EB2D12-5CC5-42A1-8C19-730F7099B61D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D893F-A8F3-4C18-B565-6D468C6707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EB2D12-5CC5-42A1-8C19-730F7099B61D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D893F-A8F3-4C18-B565-6D468C6707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EB2D12-5CC5-42A1-8C19-730F7099B61D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D893F-A8F3-4C18-B565-6D468C6707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EB2D12-5CC5-42A1-8C19-730F7099B61D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D893F-A8F3-4C18-B565-6D468C6707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EB2D12-5CC5-42A1-8C19-730F7099B61D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D893F-A8F3-4C18-B565-6D468C6707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EB2D12-5CC5-42A1-8C19-730F7099B61D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D893F-A8F3-4C18-B565-6D468C6707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EB2D12-5CC5-42A1-8C19-730F7099B61D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D893F-A8F3-4C18-B565-6D468C6707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9EB2D12-5CC5-42A1-8C19-730F7099B61D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B3D893F-A8F3-4C18-B565-6D468C6707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Реализация требований ФГОС основного общего образования к образовательным результатам в примерных рабочих программах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Рабочая программа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Примерная программа является ориентиром для составления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рабочих программ: она определяет инвариантную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(обязательную) часть учебного курса, за пределами которого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остается возможность авторского выбора вариативной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составляющей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содержания образования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  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Рабочие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программы, составленные на основе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примерной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программы,могут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использоваться в учебных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заведениях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разного</a:t>
            </a:r>
          </a:p>
          <a:p>
            <a:pPr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профиля и разной специализации</a:t>
            </a:r>
          </a:p>
          <a:p>
            <a:pPr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Единый информационный ресурс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edsoo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-размещение методических материалов,</a:t>
            </a:r>
          </a:p>
          <a:p>
            <a:pPr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конструктор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рабочих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программ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Научно-методическое сопровождение ФГОС: конструктор рабочих программ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Единая схема для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программ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Примерная рабочая программа основного общего образования.</a:t>
            </a:r>
          </a:p>
          <a:p>
            <a:pPr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1.Пояснительная записка, включающая: цели обучения, общая характеристика предмета, место предмета в учебном плане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2.Содержание учебных предметов по годам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обучения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3.Планируемые результаты освоения примерной рабочей программы:</a:t>
            </a:r>
          </a:p>
          <a:p>
            <a:pPr lvl="0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-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личностные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aseline="300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-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предметные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годам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обучения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Личностные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результаты раскрываются на основе обновленного ФГОС ООО с учетом специфики предмета.</a:t>
            </a:r>
          </a:p>
          <a:p>
            <a:pPr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4. Тематическое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планирование (примерные темы и количество часов, отводимое на их изучение; основное программное содержание; основные виды деятельности обучающихся).​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Примерное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тематическое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планирование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/>
              <a:t> </a:t>
            </a:r>
            <a:endParaRPr lang="ru-RU" dirty="0"/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Предложенное в примерной рабочей программе тематическое планирование учебного материала представляет собой полезный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практической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деятельности учителя документ. В нем детализировано содержание каждой конкретной темы, приведено количество часов, отводимых на ее изучение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    Тем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не менее, исходя из имеющихся в Федеральном перечне учебников (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приказ 254 от 20.05.2020), считаем, что такое распределение учебных часов должно носить рекомендательный характер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В тематическом планировании приведены основные виды учебно-познавательной деятельности, которые осваиваются учащимися при изучении каждой темы курса. Так, например, в теме «Опора и движение» приведены следующие виды деятельности: «Оценивание влияния факторов риска на здоровье человека», «Выявление признаков плоскостопия и нарушения осанки, обсуждение полученных результатов», «Наблюдение передвижения в воде инфузории-туфельки и интерпретация данных» и др.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Перечисленные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основные виды деятельности обучающихся учитель может комбинировать по своему усмотрению в зависимости от уровня подготовки школьников и в целях реализации дифференцированного подхода к 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обучению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Правовые нормы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/>
              <a:t>ФЗ «Об образовании в Российской Федерации» №273-ФЗ, ст.3</a:t>
            </a:r>
          </a:p>
          <a:p>
            <a:pPr>
              <a:buNone/>
            </a:pPr>
            <a:r>
              <a:rPr lang="ru-RU" dirty="0"/>
              <a:t> </a:t>
            </a:r>
            <a:r>
              <a:rPr lang="ru-RU" dirty="0" smtClean="0"/>
              <a:t>Государственная </a:t>
            </a:r>
            <a:r>
              <a:rPr lang="ru-RU" dirty="0"/>
              <a:t>политика и правовое регулирование отношений в сфере образования основываются на следующих принципах</a:t>
            </a:r>
            <a:r>
              <a:rPr lang="ru-RU" dirty="0" smtClean="0"/>
              <a:t>:</a:t>
            </a:r>
            <a:r>
              <a:rPr lang="ru-RU" dirty="0"/>
              <a:t> </a:t>
            </a:r>
          </a:p>
          <a:p>
            <a:pPr>
              <a:buNone/>
            </a:pPr>
            <a:r>
              <a:rPr lang="ru-RU" dirty="0"/>
              <a:t>…4. </a:t>
            </a:r>
            <a:r>
              <a:rPr lang="ru-RU" b="1" dirty="0"/>
              <a:t>единство образовательного</a:t>
            </a:r>
            <a:r>
              <a:rPr lang="ru-RU" dirty="0"/>
              <a:t> </a:t>
            </a:r>
            <a:r>
              <a:rPr lang="ru-RU" b="1" dirty="0"/>
              <a:t>пространства на территории Российской Федерации</a:t>
            </a:r>
            <a:r>
              <a:rPr lang="ru-RU" dirty="0"/>
              <a:t>,</a:t>
            </a:r>
            <a:r>
              <a:rPr lang="ru-RU" b="1" dirty="0"/>
              <a:t> </a:t>
            </a:r>
            <a:r>
              <a:rPr lang="ru-RU" dirty="0"/>
              <a:t>защита и </a:t>
            </a:r>
            <a:r>
              <a:rPr lang="ru-RU" dirty="0" smtClean="0"/>
              <a:t>развитие</a:t>
            </a:r>
            <a:r>
              <a:rPr lang="ru-RU" dirty="0"/>
              <a:t> </a:t>
            </a:r>
          </a:p>
          <a:p>
            <a:pPr>
              <a:buNone/>
            </a:pPr>
            <a:r>
              <a:rPr lang="ru-RU" dirty="0"/>
              <a:t>этнокультурных особенностей и традиций народов Российской Федерации в условиях многонационального государства;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Обновленные</a:t>
            </a:r>
            <a:r>
              <a:rPr lang="en-US" dirty="0"/>
              <a:t> ФГОС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Приводят Стандарты в соответствие Федеральному закону «Об образовании в Российской Федерации»;</a:t>
            </a:r>
          </a:p>
          <a:p>
            <a:pPr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Устанавливают вариативность сроков реализации программ (не только в сторону увеличения, но и в сторону сокращения);</a:t>
            </a:r>
          </a:p>
          <a:p>
            <a:pPr>
              <a:buNone/>
            </a:pP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Детализируют условия реализации образовательных программ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Конкретизированные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результаты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систематизированы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Детализация</a:t>
            </a:r>
            <a:r>
              <a:rPr lang="en-US" dirty="0"/>
              <a:t> </a:t>
            </a:r>
            <a:r>
              <a:rPr lang="en-US" dirty="0" err="1"/>
              <a:t>требований</a:t>
            </a:r>
            <a:r>
              <a:rPr lang="en-US" dirty="0"/>
              <a:t> к </a:t>
            </a:r>
            <a:r>
              <a:rPr lang="en-US" dirty="0" err="1"/>
              <a:t>результатам</a:t>
            </a:r>
            <a:r>
              <a:rPr lang="en-US" dirty="0"/>
              <a:t> </a:t>
            </a:r>
            <a:r>
              <a:rPr lang="en-US" dirty="0" err="1"/>
              <a:t>личностным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        </a:t>
            </a:r>
            <a:r>
              <a:rPr lang="en-US" b="1" dirty="0" err="1" smtClean="0"/>
              <a:t>Действующий</a:t>
            </a:r>
            <a:r>
              <a:rPr lang="en-US" b="1" dirty="0" smtClean="0"/>
              <a:t> </a:t>
            </a:r>
            <a:r>
              <a:rPr lang="en-US" b="1" dirty="0"/>
              <a:t>ФГОС:</a:t>
            </a:r>
            <a:endParaRPr lang="ru-RU" dirty="0"/>
          </a:p>
          <a:p>
            <a:pPr>
              <a:buNone/>
            </a:pPr>
            <a:r>
              <a:rPr lang="en-US" dirty="0"/>
              <a:t> </a:t>
            </a:r>
            <a:endParaRPr lang="ru-RU" dirty="0"/>
          </a:p>
          <a:p>
            <a:pPr>
              <a:buNone/>
            </a:pPr>
            <a:r>
              <a:rPr lang="ru-RU" dirty="0" smtClean="0"/>
              <a:t>     </a:t>
            </a:r>
            <a:r>
              <a:rPr lang="en-US" dirty="0" smtClean="0"/>
              <a:t>«</a:t>
            </a:r>
            <a:r>
              <a:rPr lang="en-US" dirty="0" err="1"/>
              <a:t>Личностные</a:t>
            </a:r>
            <a:r>
              <a:rPr lang="en-US" dirty="0"/>
              <a:t> </a:t>
            </a:r>
            <a:r>
              <a:rPr lang="en-US" dirty="0" err="1"/>
              <a:t>результаты</a:t>
            </a:r>
            <a:r>
              <a:rPr lang="en-US" dirty="0"/>
              <a:t> </a:t>
            </a:r>
            <a:r>
              <a:rPr lang="en-US" dirty="0" err="1"/>
              <a:t>должны</a:t>
            </a:r>
            <a:r>
              <a:rPr lang="en-US" dirty="0"/>
              <a:t> </a:t>
            </a:r>
            <a:r>
              <a:rPr lang="en-US" dirty="0" err="1"/>
              <a:t>отражать</a:t>
            </a:r>
            <a:r>
              <a:rPr lang="en-US" dirty="0" smtClean="0"/>
              <a:t>:</a:t>
            </a:r>
            <a:r>
              <a:rPr lang="en-US" dirty="0"/>
              <a:t> </a:t>
            </a:r>
            <a:endParaRPr lang="ru-RU" dirty="0"/>
          </a:p>
          <a:p>
            <a:pPr lvl="0"/>
            <a:r>
              <a:rPr lang="ru-RU" dirty="0"/>
              <a:t>формирование основ российской гражданской идентичности, чувства гордости за свою Родину, российский народ и историю России, осознание своей этнической и национальной принадлежности; формирование ценностей многонационального российского общества; становление гуманистических и демократических ценностных ориентаций</a:t>
            </a:r>
            <a:r>
              <a:rPr lang="ru-RU" dirty="0" smtClean="0"/>
              <a:t>;</a:t>
            </a:r>
            <a:r>
              <a:rPr lang="en-US" dirty="0"/>
              <a:t> </a:t>
            </a:r>
            <a:endParaRPr lang="ru-RU" dirty="0"/>
          </a:p>
          <a:p>
            <a:pPr lvl="0"/>
            <a:r>
              <a:rPr lang="ru-RU" dirty="0"/>
              <a:t>формирование установки на безопасный, здоровый образ жизни, наличие мотивации к творческому труду, работе на результат, бережному отношению к материальным и духовным ценностям.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Обновленный ФГОС: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Группы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личностных результатов (по направлениям воспитательной работы):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1.Патриотическое воспитание (4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2.Гражданское воспитание (8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3.Духовно-нравственное воспитание (3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4.Эстетическое воспитание (3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5.Воспитание ценности научного познания (3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6.Физическое воспитание. Формирование культуры здоровья и эмоционального благополучия (5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7.Трудовое воспитание (5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8.Экологическое воспитание (5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 </a:t>
            </a:r>
          </a:p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Всего = 36 конкретных формулировок личностных результатов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Детализация требований</a:t>
            </a:r>
            <a:br>
              <a:rPr lang="ru-RU" dirty="0"/>
            </a:br>
            <a:r>
              <a:rPr lang="ru-RU" dirty="0"/>
              <a:t>к результатам </a:t>
            </a:r>
            <a:r>
              <a:rPr lang="ru-RU" dirty="0" err="1"/>
              <a:t>метапредметным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Действующий </a:t>
            </a:r>
            <a:r>
              <a:rPr lang="ru-RU" b="1" dirty="0"/>
              <a:t>ФГОС</a:t>
            </a:r>
            <a:r>
              <a:rPr lang="ru-RU" b="1" dirty="0" smtClean="0"/>
              <a:t>:</a:t>
            </a:r>
            <a:r>
              <a:rPr lang="ru-RU" dirty="0"/>
              <a:t> </a:t>
            </a:r>
          </a:p>
          <a:p>
            <a:pPr>
              <a:buNone/>
            </a:pPr>
            <a:r>
              <a:rPr lang="ru-RU" dirty="0" smtClean="0"/>
              <a:t>    «</a:t>
            </a:r>
            <a:r>
              <a:rPr lang="ru-RU" dirty="0" err="1"/>
              <a:t>Метапредметные</a:t>
            </a:r>
            <a:r>
              <a:rPr lang="ru-RU" dirty="0"/>
              <a:t> результаты освоения основной образовательной программы начального общего образования должны отражать: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b="1" dirty="0" smtClean="0"/>
              <a:t>   Всего </a:t>
            </a:r>
            <a:r>
              <a:rPr lang="ru-RU" b="1" dirty="0"/>
              <a:t>= </a:t>
            </a:r>
            <a:r>
              <a:rPr lang="ru-RU" b="1" dirty="0" smtClean="0"/>
              <a:t>16</a:t>
            </a:r>
            <a:r>
              <a:rPr lang="ru-RU" dirty="0"/>
              <a:t> </a:t>
            </a:r>
            <a:r>
              <a:rPr lang="ru-RU" b="1" dirty="0" err="1" smtClean="0"/>
              <a:t>метапредметных</a:t>
            </a:r>
            <a:r>
              <a:rPr lang="ru-RU" dirty="0"/>
              <a:t> </a:t>
            </a:r>
            <a:r>
              <a:rPr lang="ru-RU" b="1" dirty="0" smtClean="0"/>
              <a:t>результатов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Обновленный ФГОС: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Овладение универсальными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учебными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познавательными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действиями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Базовые логические действия (НОО – 5,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ООО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Базовые исследовательские действия 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НОО–6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ООО-4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Работа с информацией (НОО – 6, ООО – 5)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Овладение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универсальными учебными коммуникативными действиями Общение (НОО – 8, ООО - 6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Совместная деятельность (НОО – 4, ООО - 4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Овладение универсальными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регулятивными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действиями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Самоорганизация (НОО – 2, ООО - 2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Самоконтроль (НОО – 2, ООО - 3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Всего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33/30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конкретных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результатов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Детализация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требований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результатам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предметным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пример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биология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7200" b="1" dirty="0" err="1" smtClean="0">
                <a:latin typeface="Times New Roman" pitchFamily="18" charset="0"/>
                <a:cs typeface="Times New Roman" pitchFamily="18" charset="0"/>
              </a:rPr>
              <a:t>Действующий</a:t>
            </a: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> ФГОС</a:t>
            </a:r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7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7200" dirty="0" err="1">
                <a:latin typeface="Times New Roman" pitchFamily="18" charset="0"/>
                <a:cs typeface="Times New Roman" pitchFamily="18" charset="0"/>
              </a:rPr>
              <a:t>формирование</a:t>
            </a:r>
            <a:r>
              <a:rPr lang="en-US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>
                <a:latin typeface="Times New Roman" pitchFamily="18" charset="0"/>
                <a:cs typeface="Times New Roman" pitchFamily="18" charset="0"/>
              </a:rPr>
              <a:t>системы</a:t>
            </a:r>
            <a:r>
              <a:rPr lang="en-US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>
                <a:latin typeface="Times New Roman" pitchFamily="18" charset="0"/>
                <a:cs typeface="Times New Roman" pitchFamily="18" charset="0"/>
              </a:rPr>
              <a:t>научных</a:t>
            </a:r>
            <a:r>
              <a:rPr lang="en-US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>
                <a:latin typeface="Times New Roman" pitchFamily="18" charset="0"/>
                <a:cs typeface="Times New Roman" pitchFamily="18" charset="0"/>
              </a:rPr>
              <a:t>знаний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72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7200" dirty="0" err="1">
                <a:latin typeface="Times New Roman" pitchFamily="18" charset="0"/>
                <a:cs typeface="Times New Roman" pitchFamily="18" charset="0"/>
              </a:rPr>
              <a:t>формирование</a:t>
            </a:r>
            <a:r>
              <a:rPr lang="en-US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>
                <a:latin typeface="Times New Roman" pitchFamily="18" charset="0"/>
                <a:cs typeface="Times New Roman" pitchFamily="18" charset="0"/>
              </a:rPr>
              <a:t>первоначальных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7200" dirty="0" err="1">
                <a:latin typeface="Times New Roman" pitchFamily="18" charset="0"/>
                <a:cs typeface="Times New Roman" pitchFamily="18" charset="0"/>
              </a:rPr>
              <a:t>систематизированных</a:t>
            </a:r>
            <a:r>
              <a:rPr lang="en-US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>
                <a:latin typeface="Times New Roman" pitchFamily="18" charset="0"/>
                <a:cs typeface="Times New Roman" pitchFamily="18" charset="0"/>
              </a:rPr>
              <a:t>представлений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72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приобретение опыта использования методов биологической науки и проведения несложных биологических экспериментов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формирование основ экологической грамотности: способности оценивать</a:t>
            </a:r>
          </a:p>
          <a:p>
            <a:pPr lvl="0"/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последствия деятельности человека в природе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формирование представлений о значении биологических наук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освоение приемов оказания первой помощи, рациональной организации труда и отдыха, выращивания и размножения культурных растений и домашних животных, ухода за ними.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Обновленный</a:t>
            </a:r>
            <a:r>
              <a:rPr lang="en-US" b="1" dirty="0"/>
              <a:t> ФГОС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характеризовать биологию как науку о живой природе; называть признаки живого, сравнивать живое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и неживое;</a:t>
            </a:r>
            <a:r>
              <a:rPr lang="ru-RU" sz="3800" baseline="300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перечислять источники биологических знаний; характеризовать значение биологических знаний для современного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человека</a:t>
            </a:r>
            <a:r>
              <a:rPr lang="ru-RU" sz="3800" baseline="300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применять биологические термины и понятия (в том числе: живые тела, биология, экология, цитология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анатомия, физиология, биологическая систематика, клетка, ткань, орган, система органов, организм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движение, питание, фотосинтез, дыхание, выделение, раздражимость, рост, размножение, развитие, среда обитания, природное сообщество) в соответствии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поставленной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задачей и в контексте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И.т.д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., всего </a:t>
            </a: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15-20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конкретизированных формулировок привязанных к части (году) изучения предмета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A869BE685E7B34BB2B6444EAD66A44B" ma:contentTypeVersion="49" ma:contentTypeDescription="Создание документа." ma:contentTypeScope="" ma:versionID="7e2b5544ef6262b7f4563e88106297b4">
  <xsd:schema xmlns:xsd="http://www.w3.org/2001/XMLSchema" xmlns:xs="http://www.w3.org/2001/XMLSchema" xmlns:p="http://schemas.microsoft.com/office/2006/metadata/properties" xmlns:ns2="ea7448b8-9fac-46e0-8a38-5fc479288cf2" xmlns:ns3="4a252ca3-5a62-4c1c-90a6-29f4710e47f8" targetNamespace="http://schemas.microsoft.com/office/2006/metadata/properties" ma:root="true" ma:fieldsID="5de4e87f436cae4714f09d48fa46fbd4" ns2:_="" ns3:_="">
    <xsd:import namespace="ea7448b8-9fac-46e0-8a38-5fc479288cf2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7448b8-9fac-46e0-8a38-5fc479288cf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7C4A7C-74D9-4EFE-94DB-EB0286C5186A}"/>
</file>

<file path=customXml/itemProps2.xml><?xml version="1.0" encoding="utf-8"?>
<ds:datastoreItem xmlns:ds="http://schemas.openxmlformats.org/officeDocument/2006/customXml" ds:itemID="{7F241B0C-C620-4971-821C-0C886769C185}"/>
</file>

<file path=customXml/itemProps3.xml><?xml version="1.0" encoding="utf-8"?>
<ds:datastoreItem xmlns:ds="http://schemas.openxmlformats.org/officeDocument/2006/customXml" ds:itemID="{D061FDCC-0DB6-4309-9A58-C36AF1B195AA}"/>
</file>

<file path=customXml/itemProps4.xml><?xml version="1.0" encoding="utf-8"?>
<ds:datastoreItem xmlns:ds="http://schemas.openxmlformats.org/officeDocument/2006/customXml" ds:itemID="{8EF4C2FE-563F-43A6-A3FB-6234FD380F6D}"/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41</TotalTime>
  <Words>152</Words>
  <Application>Microsoft Office PowerPoint</Application>
  <PresentationFormat>Экран (4:3)</PresentationFormat>
  <Paragraphs>96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 </vt:lpstr>
      <vt:lpstr>Правовые нормы </vt:lpstr>
      <vt:lpstr>Обновленные ФГОС  </vt:lpstr>
      <vt:lpstr>Детализация требований к результатам личностным </vt:lpstr>
      <vt:lpstr>Обновленный ФГОС:  </vt:lpstr>
      <vt:lpstr>Детализация требований к результатам метапредметным </vt:lpstr>
      <vt:lpstr>Обновленный ФГОС: </vt:lpstr>
      <vt:lpstr>Детализация требований результатам предметным (пример: биология) </vt:lpstr>
      <vt:lpstr>Обновленный ФГОС </vt:lpstr>
      <vt:lpstr>Рабочая программа </vt:lpstr>
      <vt:lpstr>Научно-методическое сопровождение ФГОС: конструктор рабочих программ </vt:lpstr>
      <vt:lpstr>Примерное тематическое планирование 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требований ФГОС основного общего образования к образовательным результатам в примерных рабочих программах  </dc:title>
  <dc:creator>RePack by SPecialiST</dc:creator>
  <cp:lastModifiedBy>RePack by SPecialiST</cp:lastModifiedBy>
  <cp:revision>31</cp:revision>
  <dcterms:created xsi:type="dcterms:W3CDTF">2022-02-25T10:45:29Z</dcterms:created>
  <dcterms:modified xsi:type="dcterms:W3CDTF">2022-02-26T09:24:24Z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0x0101002A869BE685E7B34BB2B6444EAD66A44B</vt:lpwstr>
  </property>
</Properties>
</file>