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62" r:id="rId4"/>
    <p:sldId id="260" r:id="rId5"/>
    <p:sldId id="261" r:id="rId6"/>
    <p:sldId id="263" r:id="rId7"/>
    <p:sldId id="264" r:id="rId8"/>
    <p:sldId id="265" r:id="rId9"/>
    <p:sldId id="257" r:id="rId10"/>
    <p:sldId id="266" r:id="rId11"/>
    <p:sldId id="258" r:id="rId12"/>
    <p:sldId id="267" r:id="rId13"/>
    <p:sldId id="25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2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2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9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2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4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40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7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2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1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6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0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5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5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3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3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B024A1-DF3A-4150-BD37-082AACDD6CB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78D462-92AB-43A6-B4B6-47C1D9077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8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МОУ </a:t>
            </a:r>
            <a:r>
              <a:rPr lang="ru-RU" sz="2400" dirty="0" err="1"/>
              <a:t>Кренёвская</a:t>
            </a:r>
            <a:r>
              <a:rPr lang="ru-RU" sz="2400" dirty="0"/>
              <a:t> </a:t>
            </a:r>
            <a:r>
              <a:rPr lang="ru-RU" sz="2400" dirty="0" err="1"/>
              <a:t>СОШ</a:t>
            </a:r>
            <a:r>
              <a:rPr lang="ru-RU" sz="2400" dirty="0"/>
              <a:t> Буйского муниципального </a:t>
            </a:r>
            <a:r>
              <a:rPr lang="ru-RU" sz="2400" dirty="0" smtClean="0"/>
              <a:t>района</a:t>
            </a:r>
            <a:br>
              <a:rPr lang="ru-RU" sz="2400" dirty="0" smtClean="0"/>
            </a:br>
            <a:r>
              <a:rPr lang="ru-RU" sz="2400" dirty="0" err="1" smtClean="0"/>
              <a:t>Стажировочная</a:t>
            </a:r>
            <a:r>
              <a:rPr lang="ru-RU" sz="2400" dirty="0" smtClean="0"/>
              <a:t> </a:t>
            </a:r>
            <a:r>
              <a:rPr lang="ru-RU" sz="2400" dirty="0"/>
              <a:t>площадка «Школа – школе: учимся вместе»</a:t>
            </a:r>
            <a:br>
              <a:rPr lang="ru-RU" sz="2400" dirty="0"/>
            </a:br>
            <a:r>
              <a:rPr lang="ru-RU" sz="2400" dirty="0"/>
              <a:t>в рамках проекта адресной методической помощи «500+»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Мастер-класс</a:t>
            </a:r>
          </a:p>
          <a:p>
            <a:pPr marL="0" indent="0">
              <a:buNone/>
            </a:pPr>
            <a:r>
              <a:rPr lang="ru-RU" b="1" dirty="0" smtClean="0"/>
              <a:t>Повышение </a:t>
            </a:r>
            <a:r>
              <a:rPr lang="ru-RU" b="1" dirty="0"/>
              <a:t>профессиональной компетентности педагога через внедрение </a:t>
            </a:r>
            <a:r>
              <a:rPr lang="ru-RU" b="1" dirty="0" smtClean="0"/>
              <a:t>подхода </a:t>
            </a:r>
            <a:r>
              <a:rPr lang="en-US" b="1" dirty="0" smtClean="0"/>
              <a:t>Lesson </a:t>
            </a:r>
            <a:r>
              <a:rPr lang="en-US" b="1" dirty="0"/>
              <a:t>Study</a:t>
            </a:r>
            <a:r>
              <a:rPr lang="ru-RU" b="1" dirty="0"/>
              <a:t> (исследование урока)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341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6. Проведение 2 или 3 серии уроков</a:t>
            </a:r>
            <a:br>
              <a:rPr lang="ru-RU" sz="3200" dirty="0" smtClean="0"/>
            </a:br>
            <a:r>
              <a:rPr lang="ru-RU" sz="3200" dirty="0" smtClean="0"/>
              <a:t>7. Анализ полученных результатов и распространение опыты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2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Мотивация-путь к успеху!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Что же такое мотивация?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Мотивация</a:t>
            </a:r>
            <a:r>
              <a:rPr lang="ru-RU" dirty="0"/>
              <a:t> - побуждение, вызывающее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4909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объединяет этих людей?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919593"/>
            <a:ext cx="2910626" cy="23285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7" y="3454156"/>
            <a:ext cx="3624258" cy="2457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948509"/>
            <a:ext cx="3503053" cy="2336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21" y="1488738"/>
            <a:ext cx="2743200" cy="3621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00" y="3299250"/>
            <a:ext cx="4150587" cy="27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словаре  </a:t>
            </a:r>
            <a:r>
              <a:rPr lang="ru-RU" dirty="0" err="1" smtClean="0"/>
              <a:t>С.И.Ожигова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/>
              <a:t>УСПЕХ -</a:t>
            </a:r>
            <a:endParaRPr lang="ru-RU" sz="3200" dirty="0"/>
          </a:p>
          <a:p>
            <a:r>
              <a:rPr lang="ru-RU" sz="3200" dirty="0" smtClean="0"/>
              <a:t> </a:t>
            </a:r>
            <a:r>
              <a:rPr lang="ru-RU" sz="3200" dirty="0"/>
              <a:t>Удача в достижении чего-нибудь.</a:t>
            </a:r>
          </a:p>
          <a:p>
            <a:r>
              <a:rPr lang="ru-RU" sz="3200" dirty="0" smtClean="0"/>
              <a:t>Общественное </a:t>
            </a:r>
            <a:r>
              <a:rPr lang="ru-RU" sz="3200" dirty="0"/>
              <a:t>признание.</a:t>
            </a:r>
          </a:p>
          <a:p>
            <a:r>
              <a:rPr lang="ru-RU" sz="3200" dirty="0" smtClean="0"/>
              <a:t>Хорошие </a:t>
            </a:r>
            <a:r>
              <a:rPr lang="ru-RU" sz="3200" dirty="0"/>
              <a:t>результаты в работе, учебе.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1 группа- три синонима к слову УСПЕХ</a:t>
            </a:r>
            <a:br>
              <a:rPr lang="ru-RU" sz="1600" dirty="0" smtClean="0"/>
            </a:br>
            <a:r>
              <a:rPr lang="ru-RU" sz="1600" dirty="0" smtClean="0"/>
              <a:t>2 группа- три прилагательных к слову УСПЕХ</a:t>
            </a:r>
            <a:br>
              <a:rPr lang="ru-RU" sz="1600" dirty="0" smtClean="0"/>
            </a:br>
            <a:r>
              <a:rPr lang="ru-RU" sz="1600" dirty="0" smtClean="0"/>
              <a:t>3 </a:t>
            </a:r>
            <a:r>
              <a:rPr lang="ru-RU" sz="1600" dirty="0" smtClean="0"/>
              <a:t>группа-</a:t>
            </a:r>
            <a:r>
              <a:rPr lang="ru-RU" sz="1600" dirty="0"/>
              <a:t>Что приносит человеку в жизни УСПЕХ?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Так какие же качества мы должны воспитывать в наших детях, чтобы в будущем они стали успешными людьми?</a:t>
            </a:r>
            <a:r>
              <a:rPr lang="ru-RU" b="1" i="1" dirty="0"/>
              <a:t> </a:t>
            </a:r>
            <a:endParaRPr lang="ru-RU" b="1" i="1" dirty="0" smtClean="0"/>
          </a:p>
          <a:p>
            <a:pPr lvl="0"/>
            <a:r>
              <a:rPr lang="ru-RU" dirty="0"/>
              <a:t>чувство товарищества</a:t>
            </a:r>
            <a:r>
              <a:rPr lang="ru-RU" dirty="0" smtClean="0"/>
              <a:t>,, способность </a:t>
            </a:r>
            <a:r>
              <a:rPr lang="ru-RU" dirty="0"/>
              <a:t>к творчеству</a:t>
            </a:r>
            <a:r>
              <a:rPr lang="ru-RU" dirty="0" smtClean="0"/>
              <a:t>, любознательность, порядочность, честность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доброта</a:t>
            </a:r>
            <a:r>
              <a:rPr lang="ru-RU" dirty="0" smtClean="0"/>
              <a:t>, независимость, интеллектуальная </a:t>
            </a:r>
            <a:r>
              <a:rPr lang="ru-RU" dirty="0"/>
              <a:t>развитость</a:t>
            </a:r>
            <a:r>
              <a:rPr lang="ru-RU" dirty="0" smtClean="0"/>
              <a:t>, послушание, предприимчивость, открытость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наличие собственных убеждений</a:t>
            </a:r>
            <a:r>
              <a:rPr lang="ru-RU" dirty="0" smtClean="0"/>
              <a:t>, уравновешенность, организованность, чувство </a:t>
            </a:r>
            <a:r>
              <a:rPr lang="ru-RU" dirty="0"/>
              <a:t>юмора,</a:t>
            </a:r>
          </a:p>
          <a:p>
            <a:pPr lvl="0"/>
            <a:r>
              <a:rPr lang="ru-RU" dirty="0"/>
              <a:t>эмоциональность</a:t>
            </a:r>
            <a:r>
              <a:rPr lang="ru-RU" dirty="0" smtClean="0"/>
              <a:t>, искренность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9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1" y="1648496"/>
            <a:ext cx="9601196" cy="4227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err="1"/>
              <a:t>К.Д</a:t>
            </a:r>
            <a:r>
              <a:rPr lang="ru-RU" sz="4400" i="1" dirty="0"/>
              <a:t>. Ушинский писал: </a:t>
            </a:r>
            <a:endParaRPr lang="ru-RU" sz="4400" i="1" dirty="0" smtClean="0"/>
          </a:p>
          <a:p>
            <a:pPr marL="0" indent="0">
              <a:buNone/>
            </a:pPr>
            <a:r>
              <a:rPr lang="ru-RU" sz="4400" b="1" i="1" dirty="0" smtClean="0"/>
              <a:t>«</a:t>
            </a:r>
            <a:r>
              <a:rPr lang="ru-RU" sz="4400" b="1" i="1" dirty="0"/>
              <a:t>В деле обучения и воспитания, во всем школьном деле ничего нельзя улучшить, минуя голову учителя».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2143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8" y="621522"/>
            <a:ext cx="10832540" cy="5508821"/>
          </a:xfrm>
        </p:spPr>
      </p:pic>
    </p:spTree>
    <p:extLst>
      <p:ext uri="{BB962C8B-B14F-4D97-AF65-F5344CB8AC3E}">
        <p14:creationId xmlns:p14="http://schemas.microsoft.com/office/powerpoint/2010/main" val="39406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-1905733"/>
            <a:ext cx="9609669" cy="3811466"/>
          </a:xfrm>
        </p:spPr>
        <p:txBody>
          <a:bodyPr>
            <a:normAutofit/>
          </a:bodyPr>
          <a:lstStyle/>
          <a:p>
            <a:r>
              <a:rPr lang="ru-RU" dirty="0" smtClean="0"/>
              <a:t>1. Организационные мероприятия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91673" y="4056845"/>
            <a:ext cx="9913396" cy="1580936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Проблемы требующие решения в классе </a:t>
            </a:r>
            <a:r>
              <a:rPr lang="ru-RU" dirty="0" smtClean="0"/>
              <a:t>:  недостаточное умение слушать других, принимать другие мнения, адекватно себя оценивать, не бояться за свои ответы и принятые решения, неактивность на уроках, нет вовлеченности в учебный процесс</a:t>
            </a:r>
          </a:p>
          <a:p>
            <a:r>
              <a:rPr lang="ru-RU" u="sng" dirty="0" smtClean="0"/>
              <a:t>Используемая технология:  </a:t>
            </a:r>
            <a:r>
              <a:rPr lang="ru-RU" dirty="0" smtClean="0"/>
              <a:t>технология проблемного обучения, технология формирующего оценивания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9815261"/>
              </p:ext>
            </p:extLst>
          </p:nvPr>
        </p:nvGraphicFramePr>
        <p:xfrm>
          <a:off x="1493950" y="1905733"/>
          <a:ext cx="963950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168"/>
                <a:gridCol w="3213168"/>
                <a:gridCol w="3213168"/>
              </a:tblGrid>
              <a:tr h="313838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 команды</a:t>
                      </a:r>
                      <a:endParaRPr lang="ru-RU" dirty="0"/>
                    </a:p>
                  </a:txBody>
                  <a:tcPr marL="89880" marR="898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 marL="89880" marR="898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Роль в группе</a:t>
                      </a:r>
                      <a:endParaRPr lang="ru-RU" dirty="0"/>
                    </a:p>
                  </a:txBody>
                  <a:tcPr marL="89880" marR="89880"/>
                </a:tc>
              </a:tr>
              <a:tr h="549217">
                <a:tc>
                  <a:txBody>
                    <a:bodyPr/>
                    <a:lstStyle/>
                    <a:p>
                      <a:r>
                        <a:rPr lang="ru-RU" dirty="0" smtClean="0"/>
                        <a:t>1 участник</a:t>
                      </a:r>
                      <a:endParaRPr lang="ru-RU" dirty="0"/>
                    </a:p>
                  </a:txBody>
                  <a:tcPr marL="89880" marR="898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marL="89880" marR="898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Модератор</a:t>
                      </a:r>
                    </a:p>
                    <a:p>
                      <a:r>
                        <a:rPr lang="ru-RU" dirty="0" smtClean="0"/>
                        <a:t>наблюдатель</a:t>
                      </a:r>
                      <a:endParaRPr lang="ru-RU" dirty="0"/>
                    </a:p>
                  </a:txBody>
                  <a:tcPr marL="89880" marR="89880"/>
                </a:tc>
              </a:tr>
              <a:tr h="549217">
                <a:tc>
                  <a:txBody>
                    <a:bodyPr/>
                    <a:lstStyle/>
                    <a:p>
                      <a:r>
                        <a:rPr lang="ru-RU" dirty="0" smtClean="0"/>
                        <a:t>2 участник</a:t>
                      </a:r>
                      <a:endParaRPr lang="ru-RU" dirty="0"/>
                    </a:p>
                  </a:txBody>
                  <a:tcPr marL="89880" marR="898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и литература</a:t>
                      </a:r>
                      <a:endParaRPr lang="ru-RU" dirty="0"/>
                    </a:p>
                  </a:txBody>
                  <a:tcPr marL="89880" marR="898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Секретарь </a:t>
                      </a:r>
                    </a:p>
                    <a:p>
                      <a:r>
                        <a:rPr lang="ru-RU" dirty="0" smtClean="0"/>
                        <a:t>Наблюдатель</a:t>
                      </a:r>
                      <a:endParaRPr lang="ru-RU" dirty="0"/>
                    </a:p>
                  </a:txBody>
                  <a:tcPr marL="89880" marR="89880"/>
                </a:tc>
              </a:tr>
              <a:tr h="313838">
                <a:tc>
                  <a:txBody>
                    <a:bodyPr/>
                    <a:lstStyle/>
                    <a:p>
                      <a:r>
                        <a:rPr lang="ru-RU" dirty="0" smtClean="0"/>
                        <a:t>3 участник</a:t>
                      </a:r>
                      <a:endParaRPr lang="ru-RU" dirty="0"/>
                    </a:p>
                  </a:txBody>
                  <a:tcPr marL="89880" marR="898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и обществознание</a:t>
                      </a:r>
                      <a:endParaRPr lang="ru-RU" dirty="0"/>
                    </a:p>
                  </a:txBody>
                  <a:tcPr marL="89880" marR="898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наблюдатель</a:t>
                      </a:r>
                      <a:endParaRPr lang="ru-RU" dirty="0"/>
                    </a:p>
                  </a:txBody>
                  <a:tcPr marL="89880" marR="898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9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371" y="990384"/>
            <a:ext cx="9609668" cy="799779"/>
          </a:xfrm>
        </p:spPr>
        <p:txBody>
          <a:bodyPr/>
          <a:lstStyle/>
          <a:p>
            <a:r>
              <a:rPr lang="ru-RU" dirty="0" smtClean="0"/>
              <a:t>1. Организационные </a:t>
            </a:r>
            <a:r>
              <a:rPr lang="ru-RU" dirty="0"/>
              <a:t>мероприятия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931832"/>
            <a:ext cx="9609668" cy="370595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19394"/>
              </p:ext>
            </p:extLst>
          </p:nvPr>
        </p:nvGraphicFramePr>
        <p:xfrm>
          <a:off x="1478209" y="2033311"/>
          <a:ext cx="9249892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249509"/>
                <a:gridCol w="293638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Наблюдаемый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Наблюдаемый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Наблюдаемый</a:t>
                      </a:r>
                      <a:r>
                        <a:rPr lang="ru-RU" baseline="0" dirty="0" smtClean="0"/>
                        <a:t> 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Матвей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Проблемы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сдержан, не контролирует себя, не дает другим подумать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Неуверенность в себе, неадекватность</a:t>
                      </a:r>
                      <a:r>
                        <a:rPr lang="ru-RU" baseline="0" dirty="0" smtClean="0"/>
                        <a:t> в оценивании себя на уроке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Невнимательный, рассеянный, не регулярное выполнение домашних заданий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Станет консультантом, помощником учителя, научиться занимать любую позицию в группе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 ребенка</a:t>
                      </a:r>
                      <a:r>
                        <a:rPr lang="ru-RU" baseline="0" dirty="0" smtClean="0"/>
                        <a:t> появились критерии для оценки себя, возросла активность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Начнет регулярно выполнять</a:t>
                      </a:r>
                      <a:r>
                        <a:rPr lang="ru-RU" baseline="0" dirty="0" smtClean="0"/>
                        <a:t> домашние задания, повысится средний балл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3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72732"/>
            <a:ext cx="9609668" cy="40046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2" y="5060716"/>
            <a:ext cx="9609668" cy="8604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04521"/>
              </p:ext>
            </p:extLst>
          </p:nvPr>
        </p:nvGraphicFramePr>
        <p:xfrm>
          <a:off x="965914" y="719666"/>
          <a:ext cx="1021294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280"/>
                <a:gridCol w="47136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Конкретные, достижимые, </a:t>
                      </a:r>
                      <a:r>
                        <a:rPr lang="ru-RU" dirty="0" smtClean="0"/>
                        <a:t>понятные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Требуют доработки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569125"/>
            <a:ext cx="10715221" cy="57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88642"/>
            <a:ext cx="9609668" cy="15969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4. Интервьюирование учащихся</a:t>
            </a:r>
            <a:br>
              <a:rPr lang="ru-RU" dirty="0" smtClean="0"/>
            </a:br>
            <a:r>
              <a:rPr lang="ru-RU" sz="2200" dirty="0"/>
              <a:t>Интервьюирование нескольких учащихся класса после проведенного урока поможет учителям выяснить их мнения об эффективности исследовательского урока. Вопросы для интервьюирования должны быть конкретными и направленными на получение обратной связи в виде </a:t>
            </a:r>
            <a:r>
              <a:rPr lang="ru-RU" sz="2200" dirty="0" err="1"/>
              <a:t>деятельностной</a:t>
            </a:r>
            <a:r>
              <a:rPr lang="ru-RU" sz="2200" dirty="0"/>
              <a:t> рефлексии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2678805"/>
            <a:ext cx="9609667" cy="2958975"/>
          </a:xfrm>
        </p:spPr>
        <p:txBody>
          <a:bodyPr/>
          <a:lstStyle/>
          <a:p>
            <a:r>
              <a:rPr lang="ru-RU" dirty="0"/>
              <a:t>Что тебе больше всего понравилось на уроке?  </a:t>
            </a:r>
            <a:r>
              <a:rPr lang="ru-RU" dirty="0" smtClean="0"/>
              <a:t>(</a:t>
            </a:r>
            <a:r>
              <a:rPr lang="ru-RU" i="1" dirty="0" smtClean="0"/>
              <a:t>работать </a:t>
            </a:r>
            <a:r>
              <a:rPr lang="ru-RU" i="1" dirty="0"/>
              <a:t>в </a:t>
            </a:r>
            <a:r>
              <a:rPr lang="ru-RU" i="1" dirty="0" smtClean="0"/>
              <a:t>группе)</a:t>
            </a:r>
            <a:endParaRPr lang="ru-RU" dirty="0"/>
          </a:p>
          <a:p>
            <a:r>
              <a:rPr lang="ru-RU" dirty="0"/>
              <a:t>Чему ты научился? Что ты сейчас можешь делать из того, что не мог делать прежде? </a:t>
            </a:r>
            <a:r>
              <a:rPr lang="ru-RU" dirty="0" smtClean="0"/>
              <a:t>(</a:t>
            </a:r>
            <a:r>
              <a:rPr lang="ru-RU" i="1" dirty="0" smtClean="0"/>
              <a:t>Научился </a:t>
            </a:r>
            <a:r>
              <a:rPr lang="ru-RU" i="1" dirty="0"/>
              <a:t>распознавать </a:t>
            </a:r>
            <a:r>
              <a:rPr lang="ru-RU" i="1" dirty="0" smtClean="0"/>
              <a:t>……..)</a:t>
            </a:r>
            <a:endParaRPr lang="ru-RU" dirty="0"/>
          </a:p>
          <a:p>
            <a:r>
              <a:rPr lang="ru-RU" dirty="0"/>
              <a:t>Что ты можешь сделать лучше? </a:t>
            </a:r>
            <a:r>
              <a:rPr lang="ru-RU" dirty="0" smtClean="0"/>
              <a:t>(</a:t>
            </a:r>
            <a:r>
              <a:rPr lang="ru-RU" i="1" dirty="0" smtClean="0"/>
              <a:t>Лучше </a:t>
            </a:r>
            <a:r>
              <a:rPr lang="ru-RU" i="1" dirty="0"/>
              <a:t>искать </a:t>
            </a:r>
            <a:r>
              <a:rPr lang="ru-RU" i="1" dirty="0" smtClean="0"/>
              <a:t>информацию)</a:t>
            </a:r>
            <a:endParaRPr lang="ru-RU" dirty="0"/>
          </a:p>
          <a:p>
            <a:r>
              <a:rPr lang="ru-RU" dirty="0"/>
              <a:t> Какая часть обучения была для тебя наиболее эффективна? </a:t>
            </a:r>
            <a:r>
              <a:rPr lang="ru-RU" dirty="0" smtClean="0"/>
              <a:t>(</a:t>
            </a:r>
            <a:r>
              <a:rPr lang="ru-RU" i="1" dirty="0" smtClean="0"/>
              <a:t>Когда </a:t>
            </a:r>
            <a:r>
              <a:rPr lang="ru-RU" i="1" dirty="0"/>
              <a:t>работали в </a:t>
            </a:r>
            <a:r>
              <a:rPr lang="ru-RU" i="1" dirty="0" smtClean="0"/>
              <a:t>группе)</a:t>
            </a:r>
            <a:endParaRPr lang="ru-RU" dirty="0"/>
          </a:p>
          <a:p>
            <a:r>
              <a:rPr lang="ru-RU" dirty="0"/>
              <a:t>Если этот же урок будет проводиться в другой группе, что бы ты в нем изменил и почему</a:t>
            </a:r>
          </a:p>
        </p:txBody>
      </p:sp>
    </p:spTree>
    <p:extLst>
      <p:ext uri="{BB962C8B-B14F-4D97-AF65-F5344CB8AC3E}">
        <p14:creationId xmlns:p14="http://schemas.microsoft.com/office/powerpoint/2010/main" val="20754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3944"/>
            <a:ext cx="9601196" cy="180304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5. Анализ урока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Что</a:t>
            </a:r>
            <a:r>
              <a:rPr lang="ru-RU" sz="2400" dirty="0"/>
              <a:t>, по вашему мнению, прошло хорошо на уроке? Почему?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84101"/>
            <a:ext cx="9601195" cy="42917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Чего </a:t>
            </a:r>
            <a:r>
              <a:rPr lang="ru-RU" dirty="0"/>
              <a:t>вы хотели достичь? Чему вы хотели научить учеников? Какого прогресса достиг каждый из учащихся? Был ли он оптимальным?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Насколько </a:t>
            </a:r>
            <a:r>
              <a:rPr lang="ru-RU" dirty="0"/>
              <a:t>вам помог план? Что пошло не по плану? Почему это произошло?</a:t>
            </a:r>
          </a:p>
          <a:p>
            <a:pPr marL="0" indent="0">
              <a:buNone/>
            </a:pPr>
            <a:r>
              <a:rPr lang="ru-RU" dirty="0"/>
              <a:t> 4</a:t>
            </a:r>
            <a:r>
              <a:rPr lang="ru-RU" dirty="0" smtClean="0"/>
              <a:t>. Какие </a:t>
            </a:r>
            <a:r>
              <a:rPr lang="ru-RU" dirty="0"/>
              <a:t>изменения нужно ввести в план?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Каковы </a:t>
            </a:r>
            <a:r>
              <a:rPr lang="ru-RU" dirty="0"/>
              <a:t>ваши дальнейшие шаги? Какие были неожиданности?</a:t>
            </a:r>
          </a:p>
          <a:p>
            <a:pPr marL="0" indent="0">
              <a:buNone/>
            </a:pPr>
            <a:r>
              <a:rPr lang="ru-RU" dirty="0"/>
              <a:t>6. Какой метод обучения нуждается в последующем корректировании для повышения результатов каждого из учащихся?</a:t>
            </a:r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dirty="0"/>
              <a:t>7</a:t>
            </a:r>
            <a:r>
              <a:rPr lang="ru-RU" dirty="0" smtClean="0"/>
              <a:t>. Что </a:t>
            </a:r>
            <a:r>
              <a:rPr lang="ru-RU" dirty="0"/>
              <a:t>мы должны постараться сделать в следующий раз? Чем вам помог </a:t>
            </a:r>
            <a:r>
              <a:rPr lang="ru-RU" dirty="0" err="1"/>
              <a:t>коуч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2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CBECB5E4B0E744860110B4B4079CB6" ma:contentTypeVersion="49" ma:contentTypeDescription="Создание документа." ma:contentTypeScope="" ma:versionID="f64e954c93397c99cd0e6071b443ce17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09DDE0-8F53-4324-8CFE-B4DDD4F77936}"/>
</file>

<file path=customXml/itemProps2.xml><?xml version="1.0" encoding="utf-8"?>
<ds:datastoreItem xmlns:ds="http://schemas.openxmlformats.org/officeDocument/2006/customXml" ds:itemID="{57CAABE4-364C-45C9-AF76-09664D79EAD6}"/>
</file>

<file path=customXml/itemProps3.xml><?xml version="1.0" encoding="utf-8"?>
<ds:datastoreItem xmlns:ds="http://schemas.openxmlformats.org/officeDocument/2006/customXml" ds:itemID="{4B0E8EDC-F780-4E60-B554-39EC4F68AB48}"/>
</file>

<file path=customXml/itemProps4.xml><?xml version="1.0" encoding="utf-8"?>
<ds:datastoreItem xmlns:ds="http://schemas.openxmlformats.org/officeDocument/2006/customXml" ds:itemID="{0872559C-AEED-4875-B277-3B65267E0B29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</TotalTime>
  <Words>332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МОУ Кренёвская СОШ Буйского муниципального района Стажировочная площадка «Школа – школе: учимся вместе» в рамках проекта адресной методической помощи «500+»</vt:lpstr>
      <vt:lpstr>Презентация PowerPoint</vt:lpstr>
      <vt:lpstr>Презентация PowerPoint</vt:lpstr>
      <vt:lpstr>1. Организационные мероприятия</vt:lpstr>
      <vt:lpstr>1. Организационные мероприятия</vt:lpstr>
      <vt:lpstr>Презентация PowerPoint</vt:lpstr>
      <vt:lpstr>Презентация PowerPoint</vt:lpstr>
      <vt:lpstr>  4. Интервьюирование учащихся Интервьюирование нескольких учащихся класса после проведенного урока поможет учителям выяснить их мнения об эффективности исследовательского урока. Вопросы для интервьюирования должны быть конкретными и направленными на получение обратной связи в виде деятельностной рефлексии</vt:lpstr>
      <vt:lpstr>5. Анализ урока  1. Что, по вашему мнению, прошло хорошо на уроке? Почему? </vt:lpstr>
      <vt:lpstr>6. Проведение 2 или 3 серии уроков 7. Анализ полученных результатов и распространение опыты</vt:lpstr>
      <vt:lpstr>Мотивация-путь к успеху! </vt:lpstr>
      <vt:lpstr>Что объединяет этих людей?</vt:lpstr>
      <vt:lpstr>В словаре  С.И.Ожигова</vt:lpstr>
      <vt:lpstr>1 группа- три синонима к слову УСПЕХ 2 группа- три прилагательных к слову УСПЕХ 3 группа-Что приносит человеку в жизни УСПЕХ?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2022-04-26T11:50:34Z</dcterms:created>
  <dcterms:modified xsi:type="dcterms:W3CDTF">2022-05-04T05:42:59Z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0x01010031CBECB5E4B0E744860110B4B4079CB6</vt:lpwstr>
  </property>
</Properties>
</file>