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47" d="100"/>
          <a:sy n="47" d="100"/>
        </p:scale>
        <p:origin x="-68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92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715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878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6286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50380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8557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4000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811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19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534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918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57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395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227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098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337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F544D-86D1-461D-A5EC-771E03D0F6E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82D347-6072-4E00-8C0B-07C5B32BD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164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Тотальный </a:t>
            </a:r>
            <a:r>
              <a:rPr lang="ru-RU" dirty="0" smtClean="0"/>
              <a:t>диктант как новая форма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Учитель русского языка и литературы </a:t>
            </a:r>
          </a:p>
          <a:p>
            <a:r>
              <a:rPr lang="ru-RU" dirty="0" smtClean="0"/>
              <a:t>МОУ </a:t>
            </a:r>
            <a:r>
              <a:rPr lang="ru-RU" dirty="0" err="1" smtClean="0"/>
              <a:t>Кренёвская</a:t>
            </a:r>
            <a:r>
              <a:rPr lang="ru-RU" dirty="0" smtClean="0"/>
              <a:t> СОШ</a:t>
            </a:r>
          </a:p>
          <a:p>
            <a:r>
              <a:rPr lang="ru-RU" dirty="0" err="1" smtClean="0"/>
              <a:t>Кряжова</a:t>
            </a:r>
            <a:r>
              <a:rPr lang="ru-RU" dirty="0" smtClean="0"/>
              <a:t> Наталия Олеговна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47665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93511"/>
            <a:ext cx="9640710" cy="60960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dirty="0"/>
              <a:t>Текст для учеников 9–11-х классов</a:t>
            </a:r>
          </a:p>
          <a:p>
            <a:r>
              <a:rPr lang="ru-RU" b="1" dirty="0"/>
              <a:t>Слова для предварительной работы над текстом:</a:t>
            </a:r>
            <a:endParaRPr lang="ru-RU" dirty="0"/>
          </a:p>
          <a:p>
            <a:r>
              <a:rPr lang="ru-RU" dirty="0"/>
              <a:t>песцовый, книжонка, щеки, желтый, неуклюже, лицо, увлечённо, лишённый, речонка, грошовый, лавчонка, мальчонка, рубашонка, точеный, золоченый, ещё, ночёвка, запечённый, крольчонок, мочёный, переперчённым, харчо, свежо, пальцем, грушевый, алычовый, сбережённый, утечёт, дешёвый, шёпотом.</a:t>
            </a:r>
          </a:p>
          <a:p>
            <a:pPr marL="0" indent="0" algn="just">
              <a:buNone/>
            </a:pPr>
            <a:r>
              <a:rPr lang="ru-RU" dirty="0" smtClean="0"/>
              <a:t>	Барыня </a:t>
            </a:r>
            <a:r>
              <a:rPr lang="ru-RU" dirty="0"/>
              <a:t>в ПЕСЦОВОЙ шубе недовольным жестом отбросила КНИЖОНКУ. ЩЕКИ ее горели. “Как можно читать подобного рода ЖЕЛТУЮ прессу!” – почему-то процедила она, обращаясь к молодому человеку с нежным и добрым ЛИЦОМ, который НЕУКЛЮЖЕ попытался поднять КНИЖОНКУ, но незаметно от маменьки. Потом барыня УВЛЕЧЕННО начала рассматривать пейзаж за окном, ЛИШЕННЫЙ, впрочем, какой-либо привлекательности: небольшая РЕЧОНКА, деревеньки и перелески – всё, как на ГРОШОВЫХ картинках, продающихся в каждой писчебумажной ЛАВЧОНКЕ.</a:t>
            </a:r>
          </a:p>
          <a:p>
            <a:pPr marL="0" indent="0" algn="just">
              <a:buNone/>
            </a:pPr>
            <a:r>
              <a:rPr lang="ru-RU" dirty="0" smtClean="0"/>
              <a:t>	Внезапно </a:t>
            </a:r>
            <a:r>
              <a:rPr lang="ru-RU" dirty="0"/>
              <a:t>ей вспомнилась молодость, ее МАЛЬЧОНКА, одетый в РУБАШОНКУ с кружевами, ТОЧЕНЫЕ ножки ломберного столика, стоявшего в их гостиной, а теперь проданного, как и многие другие вещи, в том числе и ЗОЛОЧЕНАЯ шкатулка – её было почему-то жаль больше всего.</a:t>
            </a:r>
          </a:p>
          <a:p>
            <a:pPr marL="0" indent="0" algn="just">
              <a:buNone/>
            </a:pPr>
            <a:r>
              <a:rPr lang="ru-RU" dirty="0" smtClean="0"/>
              <a:t>	Им </a:t>
            </a:r>
            <a:r>
              <a:rPr lang="ru-RU" dirty="0"/>
              <a:t>предстояла ЕЩЕ НОЧЕВКА в гостинице, а перед этим ужин с ЗАПЕЧЕННЫМ в тесте КРОЛЬЧОНКОМ, МОЧЕНЫМИ яблоками и ПЕРЕПЕРЧЕННЫМ супом ХАРЧО. Стало СВЕЖО, барыня приказала закрыть окно, погрозила зачем-то сыну ПАЛЬЦЕМ. Хотя он спокойно пил ГРУШЕВЫЙ напиток и ел АЛЫЧОВОЕ варенье.</a:t>
            </a:r>
          </a:p>
          <a:p>
            <a:pPr marL="0" indent="0" algn="just">
              <a:buNone/>
            </a:pPr>
            <a:r>
              <a:rPr lang="ru-RU" dirty="0" smtClean="0"/>
              <a:t>	СБЕРЕЖЕННЫЕ </a:t>
            </a:r>
            <a:r>
              <a:rPr lang="ru-RU" dirty="0"/>
              <a:t>после уплаты долгов мужа средства вдова хранила как зеницу ока, поэтому была экономна и очень боялась, что остаток былого богатства УТЕЧЕТ в никуда. И тогда они с сыном-подростком останутся в нищете. Они ехали из Петербурга в свое имение, потому что в провинции, как известно, жизнь ДЕШЕВАЯ, по сравнению со столицами, и женщина ШЕПОТОМ молилась, чтобы всё у них теперь было правильно и хорошо.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065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044"/>
            <a:ext cx="8596668" cy="6265333"/>
          </a:xfrm>
        </p:spPr>
        <p:txBody>
          <a:bodyPr/>
          <a:lstStyle/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Тотальный </a:t>
            </a:r>
            <a:r>
              <a:rPr lang="ru-RU" b="1" dirty="0"/>
              <a:t>диктант</a:t>
            </a:r>
            <a:r>
              <a:rPr lang="ru-RU" dirty="0"/>
              <a:t> — ежегодная образовательная акция в форме добровольного диктанта для всех желающих.</a:t>
            </a:r>
          </a:p>
          <a:p>
            <a:pPr algn="just"/>
            <a:r>
              <a:rPr lang="ru-RU" b="1" dirty="0"/>
              <a:t>Цель акции</a:t>
            </a:r>
            <a:r>
              <a:rPr lang="ru-RU" dirty="0"/>
              <a:t> — показать, что быть грамотным — важно для каждого человека; убедить, что заниматься русским языком нелегко, но увлекательно и полезно; объединить всех, кто умеет или хочет писать и говорить по-русски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r>
              <a:rPr lang="ru-RU" cap="all" dirty="0"/>
              <a:t>ДЕВИЗ ТОТАЛЬНОГО </a:t>
            </a:r>
            <a:r>
              <a:rPr lang="ru-RU" cap="all" dirty="0" smtClean="0"/>
              <a:t>ДИКТАНТА - </a:t>
            </a:r>
            <a:r>
              <a:rPr lang="ru-RU" dirty="0" smtClean="0"/>
              <a:t>Писать </a:t>
            </a:r>
            <a:r>
              <a:rPr lang="ru-RU" dirty="0"/>
              <a:t>грамотно – </a:t>
            </a:r>
            <a:r>
              <a:rPr lang="ru-RU" dirty="0" smtClean="0"/>
              <a:t>модно</a:t>
            </a:r>
          </a:p>
          <a:p>
            <a:endParaRPr lang="ru-RU" dirty="0"/>
          </a:p>
          <a:p>
            <a:r>
              <a:rPr lang="ru-RU" b="1" dirty="0" smtClean="0"/>
              <a:t>Добровольный: </a:t>
            </a:r>
            <a:r>
              <a:rPr lang="ru-RU" dirty="0" smtClean="0"/>
              <a:t>Никто </a:t>
            </a:r>
            <a:r>
              <a:rPr lang="ru-RU" dirty="0"/>
              <a:t>не может быть принужден к участию в Тотальном диктанте или к работе по его организации.</a:t>
            </a:r>
          </a:p>
          <a:p>
            <a:r>
              <a:rPr lang="ru-RU" b="1" dirty="0" smtClean="0"/>
              <a:t>Бесплатный: </a:t>
            </a:r>
            <a:r>
              <a:rPr lang="ru-RU" dirty="0" smtClean="0"/>
              <a:t>Взимать </a:t>
            </a:r>
            <a:r>
              <a:rPr lang="ru-RU" dirty="0"/>
              <a:t>плату за участие в Тотальном диктанте, а также за последующие консультации филологов, категорически запрещено.</a:t>
            </a:r>
          </a:p>
          <a:p>
            <a:r>
              <a:rPr lang="ru-RU" b="1" dirty="0"/>
              <a:t>Доступный </a:t>
            </a:r>
            <a:r>
              <a:rPr lang="ru-RU" b="1" dirty="0" smtClean="0"/>
              <a:t>каждому: </a:t>
            </a:r>
            <a:r>
              <a:rPr lang="ru-RU" dirty="0" smtClean="0"/>
              <a:t>Любой </a:t>
            </a:r>
            <a:r>
              <a:rPr lang="ru-RU" dirty="0"/>
              <a:t>человек, способный записать под диктовку текст на русском языке, может стать участником Тотального диктанта.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259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17689"/>
            <a:ext cx="8596668" cy="581377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Справка: </a:t>
            </a:r>
            <a:r>
              <a:rPr lang="ru-RU" dirty="0"/>
              <a:t>Первый Тотальный диктант состоялся в 2004 году как студенческая акция «Глум-Клуба» – творческого объединения гуманитарного факультета НГУ. Первыми «диктаторами» – с 2004 по 2008 год – были преподаватели НГУ. За 15 лет существования Тотальный диктант превратился в масштабное всемирное событие.</a:t>
            </a:r>
          </a:p>
          <a:p>
            <a:r>
              <a:rPr lang="ru-RU" b="1" dirty="0" smtClean="0"/>
              <a:t>Принципы: </a:t>
            </a:r>
            <a:endParaRPr lang="ru-RU" dirty="0"/>
          </a:p>
          <a:p>
            <a:pPr algn="just"/>
            <a:r>
              <a:rPr lang="ru-RU" b="1" dirty="0"/>
              <a:t>Принцип опциональной анонимности</a:t>
            </a:r>
            <a:r>
              <a:rPr lang="ru-RU" dirty="0"/>
              <a:t>. Никто из участников Тотального диктанта не обязан указывать свое настоящее имя.</a:t>
            </a:r>
          </a:p>
          <a:p>
            <a:pPr algn="just"/>
            <a:r>
              <a:rPr lang="ru-RU" b="1" dirty="0"/>
              <a:t>Принцип профессионального подхода к проверке</a:t>
            </a:r>
            <a:r>
              <a:rPr lang="ru-RU" dirty="0"/>
              <a:t>. В каждом городе, в котором проводится Тотальный диктант, во главе проверочной комиссии стоит профессиональный преподаватель-филолог.</a:t>
            </a:r>
          </a:p>
          <a:p>
            <a:pPr algn="just"/>
            <a:r>
              <a:rPr lang="ru-RU" b="1" dirty="0"/>
              <a:t>Принципы единства времени, текста, порядка проведения, критериев проверки</a:t>
            </a:r>
            <a:r>
              <a:rPr lang="ru-RU" dirty="0"/>
              <a:t>. Тотальный диктант проходит один раз в год, в один и тот же день во всех городах. Во всех городах участники пишут один и тот же текст (или разные части одного и того же текста). Во всех городах мероприятие проходит по одному и тому же, заранее определенному, централизованно разработанному сценарию. Во всех городах проверочные комиссии руководствуются одними и теми же, заранее определенными, централизованно разработанными критериями при проверке и оценке работ.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6262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817" y="372533"/>
            <a:ext cx="9902916" cy="5802489"/>
          </a:xfrm>
        </p:spPr>
      </p:pic>
    </p:spTree>
    <p:extLst>
      <p:ext uri="{BB962C8B-B14F-4D97-AF65-F5344CB8AC3E}">
        <p14:creationId xmlns:p14="http://schemas.microsoft.com/office/powerpoint/2010/main" xmlns="" val="49512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638" y="214488"/>
            <a:ext cx="10260337" cy="5768622"/>
          </a:xfrm>
        </p:spPr>
      </p:pic>
    </p:spTree>
    <p:extLst>
      <p:ext uri="{BB962C8B-B14F-4D97-AF65-F5344CB8AC3E}">
        <p14:creationId xmlns:p14="http://schemas.microsoft.com/office/powerpoint/2010/main" xmlns="" val="3176589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152" y="185897"/>
            <a:ext cx="10933639" cy="6147170"/>
          </a:xfrm>
        </p:spPr>
      </p:pic>
    </p:spTree>
    <p:extLst>
      <p:ext uri="{BB962C8B-B14F-4D97-AF65-F5344CB8AC3E}">
        <p14:creationId xmlns:p14="http://schemas.microsoft.com/office/powerpoint/2010/main" xmlns="" val="263741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37067"/>
            <a:ext cx="8782755" cy="6208889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/>
              <a:t>Тотальный диктант как форма проведения </a:t>
            </a:r>
          </a:p>
          <a:p>
            <a:pPr marL="0" indent="0" algn="ctr">
              <a:buNone/>
            </a:pPr>
            <a:r>
              <a:rPr lang="ru-RU" sz="2000" b="1" dirty="0" smtClean="0"/>
              <a:t>внеклассного мероприятия по русскому языку</a:t>
            </a:r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Текст должен быть живой и интересный, доступный пониманию детей того возраста, для которого предназначена работа.</a:t>
            </a:r>
          </a:p>
          <a:p>
            <a:pPr lvl="0" algn="just"/>
            <a:r>
              <a:rPr lang="ru-RU" dirty="0"/>
              <a:t>Текст не должен быть слишком длинным. Нормы объема известны, их можно найти в нормативных документах, но на всякий случай вот они: в 5 классе — до 100 слов (до зимы — даже до 90), в 6 — до 110, в 7 — 120, в 8 — до 150, в 9 — не более 170 слов. Норму лучше недовыполнить, чем перевыполнить.</a:t>
            </a:r>
          </a:p>
          <a:p>
            <a:pPr lvl="0" algn="just"/>
            <a:r>
              <a:rPr lang="ru-RU" dirty="0"/>
              <a:t>Текст не должен быть слишком насыщен правилами. Для 5 класса довольно 12 различных орфограмм и 3 </a:t>
            </a:r>
            <a:r>
              <a:rPr lang="ru-RU" dirty="0" err="1"/>
              <a:t>пунктограмм</a:t>
            </a:r>
            <a:r>
              <a:rPr lang="ru-RU" dirty="0"/>
              <a:t>, в 6 — соответственно 16 и 4, в 7 — 20 и 5, в 8 — 24 и 10, в 9 классе — 24 и 15. Причем словарных и </a:t>
            </a:r>
            <a:r>
              <a:rPr lang="ru-RU" dirty="0" err="1"/>
              <a:t>труднопроверяемых</a:t>
            </a:r>
            <a:r>
              <a:rPr lang="ru-RU" dirty="0"/>
              <a:t> среди них должно быть максимум 5 в 5 классе, 7 — в 6 и 7 классах, 10 — в диктантах для более взрослых школьников.</a:t>
            </a:r>
          </a:p>
          <a:p>
            <a:r>
              <a:rPr lang="ru-RU" dirty="0" smtClean="0"/>
              <a:t>Результаты тотального диктанта должны быть анонимны, известны только человеку, написавшему диктант, оценки и ошибки не разглашаются.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7854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59645"/>
            <a:ext cx="9290755" cy="607342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Текст для учеников 9–11-х классов</a:t>
            </a:r>
          </a:p>
          <a:p>
            <a:r>
              <a:rPr lang="ru-RU" b="1" dirty="0"/>
              <a:t>Слова для предварительной работы над текстом: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Ростов</a:t>
            </a:r>
            <a:r>
              <a:rPr lang="ru-RU" dirty="0"/>
              <a:t>, ростовщик, Ростислав, утварь, подбирать, запирать, обмирая, прикоснуться, умереть, возрастать, предполагать, причитать, склонять, занимать, предпочитать, рассчитывать, расположение, блестяще.</a:t>
            </a:r>
          </a:p>
          <a:p>
            <a:r>
              <a:rPr lang="ru-RU" dirty="0"/>
              <a:t>Жил-был в городе РОСТОВ известный в определенном кругу РОСТОВЩИК по имени РОСТИСЛАВ. Всю свою УТВАРЬ и накопления он держал в порядке, строго учитывал каждую мелочь, каждую копеечку ПОДБИРАЛ и ЗАПИРАЛ в сундук, ОБМИРАЯ от ужаса при мысли, что кто-нибудь ПРИКОСНЕТСЯ к его сокровищам, после того как он вынужден будет УМЕРЕТЬ. Капитал его ВОЗРАСТАЛ ежегодно, и люди ПРЕДПОЛАГАЛИ, что нажит он далеко не честным путем. Вдовы и сироты, которых он обобрал, ПРИЧИТАЛИ и плакали у него под окнами, СКЛОНЯЯ на каждом шагу его невероятную жадность. Молодые повесы, ЗАНИМАЮЩИЕ у него деньги под неимоверные проценты, ПРЕДПОЧИТАЛИ помалкивать, РАССЧИТЫВАЯ на последующие кредиты. Ни к кому старый РОСТОВЩИК не испытывал РАСПОЛОЖЕНИЯ и сочувствия. И лишь однажды нарушил он привычный ход дел, БЛЕСТЯЩЕ избежав, как потом выяснилось, наказания за свое жестокосердие.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751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3201"/>
            <a:ext cx="9866488" cy="618631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/>
              <a:t>Текст для учеников 7 – 9 классов</a:t>
            </a:r>
          </a:p>
          <a:p>
            <a:r>
              <a:rPr lang="ru-RU" b="1" dirty="0"/>
              <a:t>Слова для предварительной работы над текстом: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снова</a:t>
            </a:r>
            <a:r>
              <a:rPr lang="ru-RU" dirty="0"/>
              <a:t>, сызнова, во-первых, на дом, заново, наизусть, во-вторых, по-иному, на память, по-волчьи, по-заячьи, еле-еле, тотчас, в-третьих, по-настоящему, мало-помалу, впоследствии, сначала, дотемна, справа, слева, спереди, сзади, по-товарищески, в конце концов, по-старому, впустую, втайне, нередко, по-праздничному, по-детски, по-взрослому.</a:t>
            </a:r>
          </a:p>
          <a:p>
            <a:pPr marL="0" indent="0" algn="just">
              <a:buNone/>
            </a:pPr>
            <a:r>
              <a:rPr lang="ru-RU" dirty="0" smtClean="0"/>
              <a:t>	СНОВА </a:t>
            </a:r>
            <a:r>
              <a:rPr lang="ru-RU" dirty="0"/>
              <a:t>и СНОВА семиклассники мечтали начать новую жизнь. Каждый раз после родительского собрания или выставления четвертных оценок они собирались начать СЫЗНОВА свою школьную карьеру. ВО-ПЕРВЫХ, выполнять всё, что задано НА ДОМ: писать упражнения, решать ЗАНОВО задачки, учить НАИЗУСТЬ стихи и т. д. ВО-ВТОРЫХ, они честно намеревались вести себя ПО-ИНОМУ на уроках: рассказывать НА ПАМЯТЬ по три параграфа, не выть ПО-ВОЛЧЬИ, не скакать ПО-ЗАЯЧЬИ, не плестись к доске ЕЛЕ-ЕЛЕ, а выходить бодрым шагом и ТОТЧАС отвечать на вопросы учителя. В-ТРЕТЬИХ, они искренне желали ПО-НАСТОЯЩЕМУ быть прилежными и вежливыми учениками. Но МАЛО-ПОМАЛУ все благие намерения сходили на нет. ВПОСЛЕДСТВИИ выяснялось, что СНАЧАЛА надо повторять весь курс чуть ли не со второго класса, а для этого надо ДОТЕМНА сидеть за книжками. А ведь жизнь-то продолжается! Вон сколько вокруг интересного!</a:t>
            </a:r>
          </a:p>
          <a:p>
            <a:pPr marL="0" indent="0" algn="just">
              <a:buNone/>
            </a:pPr>
            <a:r>
              <a:rPr lang="ru-RU" dirty="0" smtClean="0"/>
              <a:t>	СПРАВА </a:t>
            </a:r>
            <a:r>
              <a:rPr lang="ru-RU" dirty="0"/>
              <a:t>И СЛЕВА, СПЕРЕДИ и СЗАДИ окружают тебя многочисленные соблазны: новый фильм, встречи с друзьями, футбольный матч… Пропустить день рождения друга или не пойти с подругой на дискотеку? Это не ПО-ТОВАРИЩЕСКИ! В КОНЦЕ КОНЦОВ всё оставалось ПО-СТАРОМУ: масса времени тратилась, по мнению взрослых, ВПУСТУЮ, но ведь и взрослые ВТАЙНЕ понимали, что жизнь не ограничивается учебой и уроками, и их чаду НЕРЕДКО так нужно, одевшись ПО-ПРАЗДНИЧНОМУ, отправиться на свидание или на вечеринку, а им, взрослым, только и остается, что вздыхать совсем ПО-ДЕТСКИ и размышлять ПО-ВЗРОСЛОМУ о быстротечности земного существования.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431856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AWJJH2MPE6E2-1875666747-471</_dlc_DocId>
    <_dlc_DocIdUrl xmlns="4a252ca3-5a62-4c1c-90a6-29f4710e47f8">
      <Url>http://edu-sps.koiro.local/BuyR/Kren/School/_layouts/15/DocIdRedir.aspx?ID=AWJJH2MPE6E2-1875666747-471</Url>
      <Description>AWJJH2MPE6E2-1875666747-471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7ACF27CB744DA449D8E9E7854CCD1C7" ma:contentTypeVersion="49" ma:contentTypeDescription="Создание документа." ma:contentTypeScope="" ma:versionID="d23bcfa5f7028677ebce1509dc3edf0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E3E64B-0A46-4C20-892B-C9E32A80415A}"/>
</file>

<file path=customXml/itemProps2.xml><?xml version="1.0" encoding="utf-8"?>
<ds:datastoreItem xmlns:ds="http://schemas.openxmlformats.org/officeDocument/2006/customXml" ds:itemID="{753DE43A-07D5-4F60-8921-4CE4A47897A4}"/>
</file>

<file path=customXml/itemProps3.xml><?xml version="1.0" encoding="utf-8"?>
<ds:datastoreItem xmlns:ds="http://schemas.openxmlformats.org/officeDocument/2006/customXml" ds:itemID="{90C4C6FF-17AA-457E-9829-CE6329663FED}"/>
</file>

<file path=customXml/itemProps4.xml><?xml version="1.0" encoding="utf-8"?>
<ds:datastoreItem xmlns:ds="http://schemas.openxmlformats.org/officeDocument/2006/customXml" ds:itemID="{9044CCDC-FB6B-48D6-88C8-19FAA8BEFC08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320</Words>
  <Application>Microsoft Office PowerPoint</Application>
  <PresentationFormat>Произвольный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Грань</vt:lpstr>
      <vt:lpstr> Тотальный диктант как новая форма образования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Игровая мастерская Тотальный диктант</dc:title>
  <dc:creator>1</dc:creator>
  <cp:lastModifiedBy>User</cp:lastModifiedBy>
  <cp:revision>9</cp:revision>
  <dcterms:created xsi:type="dcterms:W3CDTF">2019-08-26T08:26:29Z</dcterms:created>
  <dcterms:modified xsi:type="dcterms:W3CDTF">2019-08-26T17:51:00Z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0x01010007ACF27CB744DA449D8E9E7854CCD1C7</vt:lpwstr>
  </property>
  <property fmtid="{D5CDD505-2E9C-101B-9397-08002B2CF9AE}" pid="3" name="_dlc_DocIdItemGuid">
    <vt:lpwstr>b1bcb77f-8468-45a4-b3dd-15f520ff344c</vt:lpwstr>
  </property>
</Properties>
</file>