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389" r:id="rId3"/>
    <p:sldId id="390" r:id="rId4"/>
    <p:sldId id="381" r:id="rId5"/>
    <p:sldId id="380" r:id="rId6"/>
    <p:sldId id="339" r:id="rId7"/>
    <p:sldId id="378" r:id="rId8"/>
    <p:sldId id="383" r:id="rId9"/>
    <p:sldId id="384" r:id="rId10"/>
    <p:sldId id="341" r:id="rId11"/>
    <p:sldId id="342" r:id="rId12"/>
    <p:sldId id="344" r:id="rId13"/>
    <p:sldId id="347" r:id="rId14"/>
    <p:sldId id="377" r:id="rId15"/>
    <p:sldId id="382" r:id="rId16"/>
    <p:sldId id="349" r:id="rId17"/>
    <p:sldId id="366" r:id="rId18"/>
    <p:sldId id="355" r:id="rId19"/>
    <p:sldId id="385" r:id="rId20"/>
    <p:sldId id="386" r:id="rId21"/>
    <p:sldId id="374" r:id="rId22"/>
    <p:sldId id="357" r:id="rId23"/>
    <p:sldId id="358" r:id="rId24"/>
    <p:sldId id="359" r:id="rId25"/>
    <p:sldId id="360" r:id="rId26"/>
    <p:sldId id="362" r:id="rId27"/>
    <p:sldId id="363" r:id="rId28"/>
    <p:sldId id="387" r:id="rId29"/>
    <p:sldId id="388" r:id="rId30"/>
  </p:sldIdLst>
  <p:sldSz cx="9144000" cy="6858000" type="screen4x3"/>
  <p:notesSz cx="6797675" cy="9928225"/>
  <p:custDataLst>
    <p:tags r:id="rId3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8000"/>
    <a:srgbClr val="009900"/>
    <a:srgbClr val="0099FF"/>
    <a:srgbClr val="FF0000"/>
    <a:srgbClr val="000099"/>
    <a:srgbClr val="2106C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7" autoAdjust="0"/>
    <p:restoredTop sz="94660"/>
  </p:normalViewPr>
  <p:slideViewPr>
    <p:cSldViewPr>
      <p:cViewPr>
        <p:scale>
          <a:sx n="50" d="100"/>
          <a:sy n="50" d="100"/>
        </p:scale>
        <p:origin x="-19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DE4CD-BA36-410C-AA32-A5E3E0A6C0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1890F8-4EB1-4885-8256-D4B180CE9795}">
      <dgm:prSet phldrT="[Текст]"/>
      <dgm:spPr/>
      <dgm:t>
        <a:bodyPr/>
        <a:lstStyle/>
        <a:p>
          <a:r>
            <a:rPr lang="ru-RU" dirty="0" smtClean="0"/>
            <a:t>Как допуск к ГИА</a:t>
          </a:r>
          <a:endParaRPr lang="ru-RU" dirty="0"/>
        </a:p>
      </dgm:t>
    </dgm:pt>
    <dgm:pt modelId="{65EEDCAB-5935-4E06-AAF8-BE298B55B6FD}" type="parTrans" cxnId="{28FD35F4-9B4D-4798-B5ED-61AB4D5D9BA9}">
      <dgm:prSet/>
      <dgm:spPr/>
      <dgm:t>
        <a:bodyPr/>
        <a:lstStyle/>
        <a:p>
          <a:endParaRPr lang="ru-RU"/>
        </a:p>
      </dgm:t>
    </dgm:pt>
    <dgm:pt modelId="{7A3578E6-B76E-48C4-AB18-5C2861B5A8B0}" type="sibTrans" cxnId="{28FD35F4-9B4D-4798-B5ED-61AB4D5D9BA9}">
      <dgm:prSet/>
      <dgm:spPr/>
      <dgm:t>
        <a:bodyPr/>
        <a:lstStyle/>
        <a:p>
          <a:endParaRPr lang="ru-RU"/>
        </a:p>
      </dgm:t>
    </dgm:pt>
    <dgm:pt modelId="{7C407D37-0E23-423F-94D9-CE9CC93C37C6}">
      <dgm:prSet phldrT="[Текст]"/>
      <dgm:spPr/>
      <dgm:t>
        <a:bodyPr/>
        <a:lstStyle/>
        <a:p>
          <a:r>
            <a:rPr lang="ru-RU" dirty="0" smtClean="0"/>
            <a:t>бессрочный</a:t>
          </a:r>
          <a:endParaRPr lang="ru-RU" dirty="0"/>
        </a:p>
      </dgm:t>
    </dgm:pt>
    <dgm:pt modelId="{3976122F-6610-4B64-B556-8D684A6F067F}" type="parTrans" cxnId="{6FF79E50-B725-4988-933B-55073953F060}">
      <dgm:prSet/>
      <dgm:spPr/>
      <dgm:t>
        <a:bodyPr/>
        <a:lstStyle/>
        <a:p>
          <a:endParaRPr lang="ru-RU"/>
        </a:p>
      </dgm:t>
    </dgm:pt>
    <dgm:pt modelId="{C207AEF5-B4F8-4A6F-91B9-99532350FCB8}" type="sibTrans" cxnId="{6FF79E50-B725-4988-933B-55073953F060}">
      <dgm:prSet/>
      <dgm:spPr/>
      <dgm:t>
        <a:bodyPr/>
        <a:lstStyle/>
        <a:p>
          <a:endParaRPr lang="ru-RU"/>
        </a:p>
      </dgm:t>
    </dgm:pt>
    <dgm:pt modelId="{0455B482-12F9-4A7A-A3E8-ECAF47C2FD6D}">
      <dgm:prSet phldrT="[Текст]"/>
      <dgm:spPr/>
      <dgm:t>
        <a:bodyPr/>
        <a:lstStyle/>
        <a:p>
          <a:r>
            <a:rPr lang="ru-RU" dirty="0" smtClean="0"/>
            <a:t>Предоставление в ВУЗы</a:t>
          </a:r>
          <a:endParaRPr lang="ru-RU" dirty="0"/>
        </a:p>
      </dgm:t>
    </dgm:pt>
    <dgm:pt modelId="{FB653B3A-4ED2-49A9-9D8C-C4440D29118A}" type="parTrans" cxnId="{07EF87D0-DD25-4E0F-8934-B39708D11453}">
      <dgm:prSet/>
      <dgm:spPr/>
      <dgm:t>
        <a:bodyPr/>
        <a:lstStyle/>
        <a:p>
          <a:endParaRPr lang="ru-RU"/>
        </a:p>
      </dgm:t>
    </dgm:pt>
    <dgm:pt modelId="{E1573BB8-27D4-4466-A959-A92A1D325DA0}" type="sibTrans" cxnId="{07EF87D0-DD25-4E0F-8934-B39708D11453}">
      <dgm:prSet/>
      <dgm:spPr/>
      <dgm:t>
        <a:bodyPr/>
        <a:lstStyle/>
        <a:p>
          <a:endParaRPr lang="ru-RU"/>
        </a:p>
      </dgm:t>
    </dgm:pt>
    <dgm:pt modelId="{AF57CB2C-1171-4FA3-AB29-A915C95DC4D3}">
      <dgm:prSet phldrT="[Текст]"/>
      <dgm:spPr/>
      <dgm:t>
        <a:bodyPr/>
        <a:lstStyle/>
        <a:p>
          <a:r>
            <a:rPr lang="ru-RU" dirty="0" smtClean="0"/>
            <a:t>в течение 4-х лет, следующих за годом написания  сочинения.</a:t>
          </a:r>
          <a:endParaRPr lang="ru-RU" dirty="0"/>
        </a:p>
      </dgm:t>
    </dgm:pt>
    <dgm:pt modelId="{80B2F86A-23D2-4B69-B0BA-6C5FFE4C2C0B}" type="parTrans" cxnId="{7E0F9E04-95DD-4401-B87B-757ECD6F5D58}">
      <dgm:prSet/>
      <dgm:spPr/>
      <dgm:t>
        <a:bodyPr/>
        <a:lstStyle/>
        <a:p>
          <a:endParaRPr lang="ru-RU"/>
        </a:p>
      </dgm:t>
    </dgm:pt>
    <dgm:pt modelId="{310193A4-847F-4A84-AA9A-74046B1BA017}" type="sibTrans" cxnId="{7E0F9E04-95DD-4401-B87B-757ECD6F5D58}">
      <dgm:prSet/>
      <dgm:spPr/>
      <dgm:t>
        <a:bodyPr/>
        <a:lstStyle/>
        <a:p>
          <a:endParaRPr lang="ru-RU"/>
        </a:p>
      </dgm:t>
    </dgm:pt>
    <dgm:pt modelId="{55B5C57F-7260-47EB-8FBB-B153DA1D393F}" type="pres">
      <dgm:prSet presAssocID="{D93DE4CD-BA36-410C-AA32-A5E3E0A6C0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83CBBA-8780-460B-8B0F-FBF08DEFFA73}" type="pres">
      <dgm:prSet presAssocID="{2F1890F8-4EB1-4885-8256-D4B180CE9795}" presName="composite" presStyleCnt="0"/>
      <dgm:spPr/>
    </dgm:pt>
    <dgm:pt modelId="{52199403-DD13-4F1B-BAA9-F2A6B0CA6444}" type="pres">
      <dgm:prSet presAssocID="{2F1890F8-4EB1-4885-8256-D4B180CE979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3813A-5FBD-4E38-859E-ECC58D4A00D9}" type="pres">
      <dgm:prSet presAssocID="{2F1890F8-4EB1-4885-8256-D4B180CE979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FEACC-AB06-4CB3-A1DD-E38475726FDA}" type="pres">
      <dgm:prSet presAssocID="{7A3578E6-B76E-48C4-AB18-5C2861B5A8B0}" presName="space" presStyleCnt="0"/>
      <dgm:spPr/>
    </dgm:pt>
    <dgm:pt modelId="{2DD34C8F-6A1E-4D09-84C7-610B0BF26AC2}" type="pres">
      <dgm:prSet presAssocID="{0455B482-12F9-4A7A-A3E8-ECAF47C2FD6D}" presName="composite" presStyleCnt="0"/>
      <dgm:spPr/>
    </dgm:pt>
    <dgm:pt modelId="{2BEAB7C6-0131-40BB-AC3A-30B882B18235}" type="pres">
      <dgm:prSet presAssocID="{0455B482-12F9-4A7A-A3E8-ECAF47C2FD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0045E-E3BE-400D-93DB-023CCB2BC2BA}" type="pres">
      <dgm:prSet presAssocID="{0455B482-12F9-4A7A-A3E8-ECAF47C2FD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79E50-B725-4988-933B-55073953F060}" srcId="{2F1890F8-4EB1-4885-8256-D4B180CE9795}" destId="{7C407D37-0E23-423F-94D9-CE9CC93C37C6}" srcOrd="0" destOrd="0" parTransId="{3976122F-6610-4B64-B556-8D684A6F067F}" sibTransId="{C207AEF5-B4F8-4A6F-91B9-99532350FCB8}"/>
    <dgm:cxn modelId="{2B07FF81-8618-4EB5-A6A9-B8E78BD846B8}" type="presOf" srcId="{7C407D37-0E23-423F-94D9-CE9CC93C37C6}" destId="{FB63813A-5FBD-4E38-859E-ECC58D4A00D9}" srcOrd="0" destOrd="0" presId="urn:microsoft.com/office/officeart/2005/8/layout/hList1"/>
    <dgm:cxn modelId="{07EF87D0-DD25-4E0F-8934-B39708D11453}" srcId="{D93DE4CD-BA36-410C-AA32-A5E3E0A6C0D7}" destId="{0455B482-12F9-4A7A-A3E8-ECAF47C2FD6D}" srcOrd="1" destOrd="0" parTransId="{FB653B3A-4ED2-49A9-9D8C-C4440D29118A}" sibTransId="{E1573BB8-27D4-4466-A959-A92A1D325DA0}"/>
    <dgm:cxn modelId="{2D542377-6BE1-4B90-9422-C0C45254D3BB}" type="presOf" srcId="{0455B482-12F9-4A7A-A3E8-ECAF47C2FD6D}" destId="{2BEAB7C6-0131-40BB-AC3A-30B882B18235}" srcOrd="0" destOrd="0" presId="urn:microsoft.com/office/officeart/2005/8/layout/hList1"/>
    <dgm:cxn modelId="{28FD35F4-9B4D-4798-B5ED-61AB4D5D9BA9}" srcId="{D93DE4CD-BA36-410C-AA32-A5E3E0A6C0D7}" destId="{2F1890F8-4EB1-4885-8256-D4B180CE9795}" srcOrd="0" destOrd="0" parTransId="{65EEDCAB-5935-4E06-AAF8-BE298B55B6FD}" sibTransId="{7A3578E6-B76E-48C4-AB18-5C2861B5A8B0}"/>
    <dgm:cxn modelId="{7E0F9E04-95DD-4401-B87B-757ECD6F5D58}" srcId="{0455B482-12F9-4A7A-A3E8-ECAF47C2FD6D}" destId="{AF57CB2C-1171-4FA3-AB29-A915C95DC4D3}" srcOrd="0" destOrd="0" parTransId="{80B2F86A-23D2-4B69-B0BA-6C5FFE4C2C0B}" sibTransId="{310193A4-847F-4A84-AA9A-74046B1BA017}"/>
    <dgm:cxn modelId="{77CB06F9-692A-47C6-BFA5-C7136767095C}" type="presOf" srcId="{AF57CB2C-1171-4FA3-AB29-A915C95DC4D3}" destId="{86C0045E-E3BE-400D-93DB-023CCB2BC2BA}" srcOrd="0" destOrd="0" presId="urn:microsoft.com/office/officeart/2005/8/layout/hList1"/>
    <dgm:cxn modelId="{D3C512B0-3652-4A29-9706-0F9E3C7968C8}" type="presOf" srcId="{D93DE4CD-BA36-410C-AA32-A5E3E0A6C0D7}" destId="{55B5C57F-7260-47EB-8FBB-B153DA1D393F}" srcOrd="0" destOrd="0" presId="urn:microsoft.com/office/officeart/2005/8/layout/hList1"/>
    <dgm:cxn modelId="{FCF0D257-F2B7-4E37-AFA6-AA188C095B0D}" type="presOf" srcId="{2F1890F8-4EB1-4885-8256-D4B180CE9795}" destId="{52199403-DD13-4F1B-BAA9-F2A6B0CA6444}" srcOrd="0" destOrd="0" presId="urn:microsoft.com/office/officeart/2005/8/layout/hList1"/>
    <dgm:cxn modelId="{63E33ADB-2AB5-45A4-8908-4F9F99E899F9}" type="presParOf" srcId="{55B5C57F-7260-47EB-8FBB-B153DA1D393F}" destId="{8583CBBA-8780-460B-8B0F-FBF08DEFFA73}" srcOrd="0" destOrd="0" presId="urn:microsoft.com/office/officeart/2005/8/layout/hList1"/>
    <dgm:cxn modelId="{1131D3F9-CB3B-40DB-9A9A-834D19738672}" type="presParOf" srcId="{8583CBBA-8780-460B-8B0F-FBF08DEFFA73}" destId="{52199403-DD13-4F1B-BAA9-F2A6B0CA6444}" srcOrd="0" destOrd="0" presId="urn:microsoft.com/office/officeart/2005/8/layout/hList1"/>
    <dgm:cxn modelId="{9701406C-DBD4-424D-8E83-E4D53CF19655}" type="presParOf" srcId="{8583CBBA-8780-460B-8B0F-FBF08DEFFA73}" destId="{FB63813A-5FBD-4E38-859E-ECC58D4A00D9}" srcOrd="1" destOrd="0" presId="urn:microsoft.com/office/officeart/2005/8/layout/hList1"/>
    <dgm:cxn modelId="{3E1935CD-5E95-49F4-9516-B1D1E55FF38C}" type="presParOf" srcId="{55B5C57F-7260-47EB-8FBB-B153DA1D393F}" destId="{33CFEACC-AB06-4CB3-A1DD-E38475726FDA}" srcOrd="1" destOrd="0" presId="urn:microsoft.com/office/officeart/2005/8/layout/hList1"/>
    <dgm:cxn modelId="{E253B8AF-C30E-4A0F-B644-9D00B0A33F97}" type="presParOf" srcId="{55B5C57F-7260-47EB-8FBB-B153DA1D393F}" destId="{2DD34C8F-6A1E-4D09-84C7-610B0BF26AC2}" srcOrd="2" destOrd="0" presId="urn:microsoft.com/office/officeart/2005/8/layout/hList1"/>
    <dgm:cxn modelId="{A8C521CB-8F26-4AD0-9730-A3E344A71A49}" type="presParOf" srcId="{2DD34C8F-6A1E-4D09-84C7-610B0BF26AC2}" destId="{2BEAB7C6-0131-40BB-AC3A-30B882B18235}" srcOrd="0" destOrd="0" presId="urn:microsoft.com/office/officeart/2005/8/layout/hList1"/>
    <dgm:cxn modelId="{4B5DD725-BBB9-44D1-B3F8-B0A18C1EBE93}" type="presParOf" srcId="{2DD34C8F-6A1E-4D09-84C7-610B0BF26AC2}" destId="{86C0045E-E3BE-400D-93DB-023CCB2BC2BA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B1CF17-97F4-4B46-9217-3D658CDFDAAE}" type="datetimeFigureOut">
              <a:rPr lang="ru-RU"/>
              <a:pPr>
                <a:defRPr/>
              </a:pPr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2BA83C-E446-4525-87ED-1C77EEBA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E1F627-9478-4D1F-89D0-D08B568D2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161F3F-4A97-4C40-81E5-EB57B82C9F13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C6BAA-6037-4324-9619-AEAB4AD61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5EEB1-C4AF-4ADA-91FC-471A37D3D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5D9A-6E08-489D-B305-D99D6918D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4596-D62C-4549-B1A4-988AA3415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CB6C-FD02-4327-B956-28B252F54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B3A9E-C763-497C-BF1C-0047B8664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3B95-0660-4710-B7AF-13E19F52B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30093-B30D-4ABE-B820-A413E3FCB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1F60-0F43-44F4-BE38-A118BF2E0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7031-A4D7-408D-B111-714B8A877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2A0A-AAE3-43C2-B144-FB0C70C25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83AC-3A60-4FB2-A38B-8ED122331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083B19-802D-4E8A-9562-062279F08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/>
          <a:lstStyle/>
          <a:p>
            <a:r>
              <a:rPr lang="ru-RU" dirty="0" smtClean="0"/>
              <a:t>ПОРЯДОК  ПРОВЕДЕНИЯ ИТОГОВОГО СОЧИНЕНИЯ. </a:t>
            </a:r>
            <a:br>
              <a:rPr lang="ru-RU" dirty="0" smtClean="0"/>
            </a:br>
            <a:r>
              <a:rPr lang="ru-RU" dirty="0" smtClean="0"/>
              <a:t>Этапы подготовки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7171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6513" y="1773238"/>
            <a:ext cx="9144000" cy="547831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u="sng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привлекаемые к проведению итогового сочинения (изложения):</a:t>
            </a:r>
          </a:p>
          <a:p>
            <a:pPr algn="ctr">
              <a:defRPr/>
            </a:pPr>
            <a:endParaRPr lang="ru-RU" sz="15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ОО или уполномоченное им лицо;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специалисты;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комиссии, участвующие в организации итогового сочинения (изложения);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(эксперты) комиссии, участвующие в проверке итогового сочинения (изложения);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работники, ассистенты;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наблюдатели </a:t>
            </a:r>
            <a:r>
              <a:rPr lang="ru-RU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/>
              <a:t>8. Предусмотрена возможность присутствия в месте проведения итогового сочинения (изложения) общественных наблюдателей.)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ru-RU" sz="27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8195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-6350" y="2060575"/>
            <a:ext cx="91440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0" hangingPunct="0"/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Состав комиссии </a:t>
            </a:r>
            <a:r>
              <a:rPr lang="ru-RU" altLang="ru-RU" sz="3000" b="1" dirty="0" err="1">
                <a:solidFill>
                  <a:schemeClr val="accent4"/>
                </a:solidFill>
                <a:cs typeface="Arial" charset="0"/>
              </a:rPr>
              <a:t>ОО</a:t>
            </a:r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 формируется из школьных учителей-предметников, администрации школы. </a:t>
            </a:r>
          </a:p>
          <a:p>
            <a:pPr algn="ctr" eaLnBrk="0" hangingPunct="0"/>
            <a:endParaRPr lang="ru-RU" altLang="ru-RU" sz="2800" b="1" dirty="0">
              <a:solidFill>
                <a:schemeClr val="accent4"/>
              </a:solidFill>
              <a:cs typeface="Arial" charset="0"/>
            </a:endParaRPr>
          </a:p>
          <a:p>
            <a:pPr algn="ctr" eaLnBrk="0" hangingPunct="0"/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Для получения объективных результатов </a:t>
            </a:r>
            <a:r>
              <a:rPr lang="ru-RU" altLang="ru-RU" sz="3000" b="1" i="1" dirty="0">
                <a:solidFill>
                  <a:schemeClr val="accent4"/>
                </a:solidFill>
                <a:cs typeface="Arial" charset="0"/>
              </a:rPr>
              <a:t>рекомендуется не привлекать учителей, обучающих выпускников данного </a:t>
            </a:r>
          </a:p>
          <a:p>
            <a:pPr algn="ctr" eaLnBrk="0" hangingPunct="0"/>
            <a:r>
              <a:rPr lang="ru-RU" altLang="ru-RU" sz="3000" b="1" i="1" dirty="0">
                <a:solidFill>
                  <a:schemeClr val="accent4"/>
                </a:solidFill>
                <a:cs typeface="Arial" charset="0"/>
              </a:rPr>
              <a:t>учебного года.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921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 l="17984" t="23923" r="50928" b="11208"/>
          <a:stretch>
            <a:fillRect/>
          </a:stretch>
        </p:blipFill>
        <p:spPr bwMode="auto">
          <a:xfrm>
            <a:off x="857224" y="2691781"/>
            <a:ext cx="3551237" cy="4166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5" cstate="print"/>
          <a:srcRect l="20557" t="21896" r="50276" b="8298"/>
          <a:stretch>
            <a:fillRect/>
          </a:stretch>
        </p:blipFill>
        <p:spPr bwMode="auto">
          <a:xfrm>
            <a:off x="5357818" y="2608837"/>
            <a:ext cx="3159126" cy="4249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458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До 22 ноября 2017 года </a:t>
            </a:r>
            <a:r>
              <a:rPr lang="ru-RU" sz="2000" dirty="0" smtClean="0"/>
              <a:t>(за две недели до основной даты сочинения (изложения) включительно необходимо подать </a:t>
            </a:r>
            <a:r>
              <a:rPr lang="ru-RU" sz="2000" u="sng" dirty="0" smtClean="0"/>
              <a:t>заявление</a:t>
            </a:r>
            <a:r>
              <a:rPr lang="ru-RU" sz="2000" dirty="0" smtClean="0"/>
              <a:t> вместе с </a:t>
            </a:r>
            <a:r>
              <a:rPr lang="ru-RU" sz="2000" u="sng" dirty="0" smtClean="0"/>
              <a:t>согласием на обработку персональных данных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921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458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До 22 ноября 2017 года </a:t>
            </a:r>
            <a:r>
              <a:rPr lang="ru-RU" sz="2000" dirty="0" smtClean="0"/>
              <a:t>(за две недели до основной даты сочинения (изложения) включительно провести родительское собрание, на котором необходимо  познакомить родителей со структурой и особенностями организации и проведения </a:t>
            </a:r>
            <a:r>
              <a:rPr lang="ru-RU" sz="2000" dirty="0" err="1" smtClean="0"/>
              <a:t>ГИА</a:t>
            </a:r>
            <a:r>
              <a:rPr lang="ru-RU" sz="2000" dirty="0" smtClean="0"/>
              <a:t> и итогового сочинения. </a:t>
            </a:r>
            <a:endParaRPr lang="ru-RU" sz="2000" dirty="0"/>
          </a:p>
        </p:txBody>
      </p:sp>
      <p:pic>
        <p:nvPicPr>
          <p:cNvPr id="9" name="Рисунок 8" descr="Лист ознакомления с порядком проведения гиа-9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0887" y="2928934"/>
            <a:ext cx="5456093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921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4582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26 октября 2017 г. - апробация </a:t>
            </a:r>
            <a:r>
              <a:rPr lang="ru-RU" sz="2000" dirty="0" smtClean="0">
                <a:solidFill>
                  <a:schemeClr val="accent4"/>
                </a:solidFill>
              </a:rPr>
              <a:t>итогового сочинения.</a:t>
            </a:r>
          </a:p>
          <a:p>
            <a:endParaRPr lang="ru-RU" sz="2000" dirty="0" smtClean="0">
              <a:solidFill>
                <a:schemeClr val="accent4"/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/>
                </a:solidFill>
              </a:rPr>
              <a:t>Темы сочинений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4"/>
                </a:solidFill>
              </a:rPr>
              <a:t>«Верная любовь помогает переносить все тяготы»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4"/>
                </a:solidFill>
              </a:rPr>
              <a:t>«Бойся равнодушных – они не убивают и не предают, но только с их молчаливого согласия существует на земле предательство и убийство»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4"/>
                </a:solidFill>
              </a:rPr>
              <a:t>Благородная цель не должна достигаться безнравственными поступками.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4"/>
                </a:solidFill>
              </a:rPr>
              <a:t>Согласны ли вы с мнением Л.Н.Толстого, утверждавшего, что «трусливый друг страшнее врага, ибо врага опасаешься, а на друга надеешься»?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4"/>
                </a:solidFill>
              </a:rPr>
              <a:t>Насколько крепко связаны судьба страны, народа и гражданина?</a:t>
            </a:r>
          </a:p>
          <a:p>
            <a:endParaRPr lang="ru-RU" sz="2000" dirty="0" smtClean="0">
              <a:solidFill>
                <a:schemeClr val="accent4"/>
              </a:solidFill>
            </a:endParaRPr>
          </a:p>
          <a:p>
            <a:r>
              <a:rPr lang="ru-RU" sz="2000" dirty="0" smtClean="0">
                <a:solidFill>
                  <a:schemeClr val="accent4"/>
                </a:solidFill>
              </a:rPr>
              <a:t>Зачёт - 100% учащихся</a:t>
            </a:r>
          </a:p>
          <a:p>
            <a:r>
              <a:rPr lang="ru-RU" sz="2000" dirty="0" smtClean="0">
                <a:solidFill>
                  <a:schemeClr val="accent4"/>
                </a:solidFill>
              </a:rPr>
              <a:t>Незачёт по критериям: «Качество речи», «Грамотность»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10243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-1588" y="1571612"/>
            <a:ext cx="9144001" cy="440109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сочинения 10.00</a:t>
            </a:r>
          </a:p>
          <a:p>
            <a:pPr algn="ctr"/>
            <a:endParaRPr lang="ru-RU" altLang="ru-RU" sz="2800" b="1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cs typeface="Arial" charset="0"/>
              </a:rPr>
              <a:t>За 15 минут</a:t>
            </a:r>
          </a:p>
          <a:p>
            <a:pPr algn="ctr"/>
            <a:r>
              <a:rPr lang="ru-RU" altLang="ru-RU" sz="2800" b="1" dirty="0" smtClean="0">
                <a:solidFill>
                  <a:schemeClr val="accent4"/>
                </a:solidFill>
                <a:cs typeface="Arial" charset="0"/>
              </a:rPr>
              <a:t> темы итогового сочинения </a:t>
            </a:r>
          </a:p>
          <a:p>
            <a:pPr algn="ctr"/>
            <a:r>
              <a:rPr lang="ru-RU" altLang="ru-RU" sz="2800" b="1" dirty="0" smtClean="0">
                <a:solidFill>
                  <a:schemeClr val="accent4"/>
                </a:solidFill>
                <a:cs typeface="Arial" charset="0"/>
              </a:rPr>
              <a:t>будут опубликованы на открытых информационных ресурсах (http://www.ege.edu.ru/, http://fipi.ru/)</a:t>
            </a:r>
          </a:p>
          <a:p>
            <a:pPr algn="ctr"/>
            <a:endParaRPr lang="ru-RU" sz="2800" b="1" dirty="0" smtClean="0">
              <a:solidFill>
                <a:srgbClr val="000099"/>
              </a:solidFill>
              <a:latin typeface="Arial" panose="020B0604020202020204" pitchFamily="34" charset="0"/>
              <a:cs typeface="Arial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ru-RU" sz="28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12291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557338"/>
            <a:ext cx="9144000" cy="637086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чем за 15 минут:</a:t>
            </a: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организатор</a:t>
            </a: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получает </a:t>
            </a:r>
          </a:p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бланки итогового сочинения (изложения), </a:t>
            </a:r>
          </a:p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сочинения (тексты изложения).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Темы сочинения могут быть распечатаны на каждого участника или размещены на доске.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организатор</a:t>
            </a:r>
          </a:p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 организованный вход участников итогового сочинения (изложения).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занимают места в соответствии с распределением или в произвольном порядке.</a:t>
            </a:r>
          </a:p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 место, где участники могут оставить свои личные вещи.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ru-RU" sz="24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1433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584325"/>
            <a:ext cx="91440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комиссии должен:</a:t>
            </a:r>
          </a:p>
          <a:p>
            <a:pPr algn="ctr">
              <a:defRPr/>
            </a:pPr>
            <a:endParaRPr lang="ru-RU" sz="19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инструктаж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выдать каждому участнику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бланки регистрации и бланки записи;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</a:t>
            </a: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регистрационных полей и бланков</a:t>
            </a:r>
            <a:r>
              <a:rPr 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сочинения (изложения);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 </a:t>
            </a: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темами сочинений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объявить начало </a:t>
            </a: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сочинения (изложения),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окончания </a:t>
            </a: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сочинения (изложения) и</a:t>
            </a:r>
            <a:r>
              <a:rPr lang="ru-RU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зафиксировать на доске </a:t>
            </a:r>
            <a:r>
              <a:rPr lang="ru-RU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начала и окончания итогового сочинения (изложения).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сочинения (изложения) на рабочем столе участников, помимо бланка регистрации и бланков записи (дополнительного бланка записи), находятся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6967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ручка  (</a:t>
            </a:r>
            <a:r>
              <a:rPr lang="ru-RU" dirty="0" err="1"/>
              <a:t>гелевая</a:t>
            </a:r>
            <a:r>
              <a:rPr lang="ru-RU" dirty="0"/>
              <a:t> или капиллярная с чернилами чёрного цвета);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документ, удостоверяющий личность;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лекарства и питание (при необходимости);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орфографический </a:t>
            </a:r>
            <a:r>
              <a:rPr lang="ru-RU" dirty="0" smtClean="0"/>
              <a:t>словарь, </a:t>
            </a:r>
            <a:r>
              <a:rPr lang="ru-RU" dirty="0"/>
              <a:t>выдаваемый членами комиссии образовательной </a:t>
            </a:r>
            <a:r>
              <a:rPr lang="ru-RU" dirty="0" smtClean="0"/>
              <a:t>организации;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инструкция для участника итогового сочинения (изложения);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черновики;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специальные технические средства (для участников с ОВЗ, детей-инвалидов, инвалидов).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70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сочинения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3650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связи, фото, аудио и видеоаппаратуру, справочные материалы, письменные заметки и иные средства хранения и передачи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орфографические и (или) толковые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(художественные произведения, дневники, мемуары, публицистика, другие литературные источники).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dirty="0" smtClean="0"/>
          </a:p>
          <a:p>
            <a:pPr marL="109728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Участники </a:t>
            </a:r>
            <a:r>
              <a:rPr lang="ru-RU" dirty="0">
                <a:solidFill>
                  <a:srgbClr val="FF0000"/>
                </a:solidFill>
              </a:rPr>
              <a:t>итогового сочинения </a:t>
            </a:r>
            <a:r>
              <a:rPr lang="ru-RU" dirty="0" smtClean="0">
                <a:solidFill>
                  <a:srgbClr val="FF0000"/>
                </a:solidFill>
              </a:rPr>
              <a:t>нарушившие </a:t>
            </a:r>
            <a:r>
              <a:rPr lang="ru-RU" dirty="0">
                <a:solidFill>
                  <a:srgbClr val="FF0000"/>
                </a:solidFill>
              </a:rPr>
              <a:t>установленные требования, удаляются с итогового сочинения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руководителем образовательной организации и (или) членом комиссии образовательной организации по проведению итогового </a:t>
            </a:r>
            <a:r>
              <a:rPr lang="ru-RU" dirty="0" smtClean="0">
                <a:solidFill>
                  <a:srgbClr val="FF0000"/>
                </a:solidFill>
              </a:rPr>
              <a:t>сочинения. 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3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.ntv.ru/home/news/20131231/pu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71480"/>
            <a:ext cx="3786214" cy="251251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3286124"/>
            <a:ext cx="821537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 2014/2015 учебного года в число выпускных экзаменов в российские школы вернулось сочинение. Соответствующее поручение президент РФ В. Путин дал правительству в декабре 2013 года. 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esafronov\Desktop\ser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07950" y="6559550"/>
            <a:ext cx="2671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6559550"/>
            <a:ext cx="6264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BA5A95D-FDAE-4FE7-B7EB-7D5C4E45902F}" type="slidenum">
              <a:rPr lang="ru-RU" altLang="ru-RU" b="1" smtClean="0">
                <a:solidFill>
                  <a:schemeClr val="bg1"/>
                </a:solidFill>
              </a:rPr>
              <a:pPr/>
              <a:t>20</a:t>
            </a:fld>
            <a:endParaRPr lang="ru-RU" altLang="ru-RU" b="1" smtClean="0">
              <a:solidFill>
                <a:schemeClr val="bg1"/>
              </a:solidFill>
            </a:endParaRPr>
          </a:p>
        </p:txBody>
      </p:sp>
      <p:pic>
        <p:nvPicPr>
          <p:cNvPr id="15365" name="Picture 3" descr="C:\Users\esafronov\Desktop\p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5256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950" y="44450"/>
            <a:ext cx="5400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100000"/>
              <a:defRPr/>
            </a:pPr>
            <a:r>
              <a:rPr lang="ru-RU" sz="2000" b="1" dirty="0" smtClean="0">
                <a:ln w="635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Новый бланк регистрации итогового </a:t>
            </a:r>
            <a:r>
              <a:rPr lang="ru-RU" sz="2000" b="1" dirty="0">
                <a:ln w="635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сочинения (изложения)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692150"/>
            <a:ext cx="40338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12. Изменен бланк регистрации итогового сочинения (изложения), а именно: </a:t>
            </a:r>
          </a:p>
          <a:p>
            <a:r>
              <a:rPr lang="ru-RU" sz="2200" dirty="0" smtClean="0"/>
              <a:t>расширены поля серии и номера документа, удостоверяющего личность; </a:t>
            </a:r>
          </a:p>
          <a:p>
            <a:r>
              <a:rPr lang="ru-RU" sz="2200" dirty="0" smtClean="0"/>
              <a:t>удалено поле «Пол»; </a:t>
            </a:r>
          </a:p>
          <a:p>
            <a:r>
              <a:rPr lang="ru-RU" sz="2200" dirty="0" smtClean="0"/>
              <a:t>добавлены поля «Удален»,  «Не закончил», «В устной форме», а также поле для подпись члена комиссии образовательной организации для подтверждения внесения отметок в указанные поля.</a:t>
            </a:r>
            <a:endParaRPr lang="ru-RU" sz="2200" dirty="0"/>
          </a:p>
        </p:txBody>
      </p:sp>
      <p:pic>
        <p:nvPicPr>
          <p:cNvPr id="11" name="Рисунок 10" descr="бланк регистрации новый.PNG"/>
          <p:cNvPicPr>
            <a:picLocks noChangeAspect="1"/>
          </p:cNvPicPr>
          <p:nvPr/>
        </p:nvPicPr>
        <p:blipFill>
          <a:blip r:embed="rId5" cstate="print"/>
          <a:srcRect t="7229"/>
          <a:stretch>
            <a:fillRect/>
          </a:stretch>
        </p:blipFill>
        <p:spPr>
          <a:xfrm>
            <a:off x="285720" y="816893"/>
            <a:ext cx="4432490" cy="56839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1945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2349500"/>
            <a:ext cx="91440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0" hangingPunct="0"/>
            <a:r>
              <a:rPr lang="ru-RU" altLang="ru-RU" sz="3000" b="1" dirty="0">
                <a:solidFill>
                  <a:srgbClr val="FF0000"/>
                </a:solidFill>
                <a:cs typeface="Arial" charset="0"/>
              </a:rPr>
              <a:t>За 30 минут и за 5 минут до окончания </a:t>
            </a:r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итогового сочинения (изложения) </a:t>
            </a:r>
          </a:p>
          <a:p>
            <a:pPr algn="ctr" eaLnBrk="0" hangingPunct="0"/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члены комиссии сообщают участникам о завершении итогового сочинения (изложения) и</a:t>
            </a:r>
            <a:r>
              <a:rPr lang="ru-RU" altLang="ru-RU" sz="30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3000" b="1" dirty="0">
                <a:solidFill>
                  <a:srgbClr val="FF0000"/>
                </a:solidFill>
                <a:cs typeface="Arial" charset="0"/>
              </a:rPr>
              <a:t>напоминают о необходимости перенести сочинение (изложение) из черновиков в бланк ответов.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20483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1681163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0" hangingPunct="0"/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По истечении времени члены комиссии</a:t>
            </a:r>
            <a:r>
              <a:rPr lang="ru-RU" altLang="ru-RU" sz="28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объявляют окончание </a:t>
            </a:r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итогового сочинения (изложения).</a:t>
            </a:r>
          </a:p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принимают </a:t>
            </a:r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от участников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бланки регистрации и бланки записи</a:t>
            </a:r>
            <a:r>
              <a:rPr lang="ru-RU" altLang="ru-RU" sz="28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итогового сочинения (изложения),</a:t>
            </a:r>
          </a:p>
          <a:p>
            <a:pPr algn="ctr" eaLnBrk="0" hangingPunct="0"/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 заполняя соответствующие сопроводительные документы (ведомости проведения). </a:t>
            </a:r>
          </a:p>
          <a:p>
            <a:pPr algn="ctr" eaLnBrk="0" hangingPunct="0"/>
            <a:endParaRPr lang="ru-RU" altLang="ru-RU" sz="2800" b="1" dirty="0">
              <a:solidFill>
                <a:srgbClr val="000099"/>
              </a:solidFill>
              <a:cs typeface="Arial" charset="0"/>
            </a:endParaRPr>
          </a:p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участник</a:t>
            </a:r>
            <a:r>
              <a:rPr lang="ru-RU" altLang="ru-RU" sz="28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проверяет данные</a:t>
            </a:r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, занесенные в ведомость,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подтверждая их личной подписью</a:t>
            </a:r>
            <a:r>
              <a:rPr lang="ru-RU" altLang="ru-RU" sz="2800" b="1" dirty="0">
                <a:solidFill>
                  <a:srgbClr val="000099"/>
                </a:solidFill>
                <a:cs typeface="Arial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21507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588" y="2276475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0" hangingPunct="0"/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Собранные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бланки регистрации и бланки записи</a:t>
            </a:r>
            <a:r>
              <a:rPr lang="ru-RU" altLang="ru-RU" sz="28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итогового сочинения (изложения) члены комиссии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передают руководителю </a:t>
            </a:r>
            <a:r>
              <a:rPr lang="ru-RU" altLang="ru-RU" sz="2800" b="1" dirty="0" err="1">
                <a:solidFill>
                  <a:srgbClr val="FF0000"/>
                </a:solidFill>
                <a:cs typeface="Arial" charset="0"/>
              </a:rPr>
              <a:t>ОО</a:t>
            </a:r>
            <a:r>
              <a:rPr lang="ru-RU" altLang="ru-RU" sz="2800" b="1" dirty="0">
                <a:solidFill>
                  <a:srgbClr val="000099"/>
                </a:solidFill>
                <a:cs typeface="Arial" charset="0"/>
              </a:rPr>
              <a:t>.</a:t>
            </a:r>
          </a:p>
          <a:p>
            <a:pPr algn="ctr" eaLnBrk="0" hangingPunct="0"/>
            <a:endParaRPr lang="ru-RU" altLang="ru-RU" sz="2800" b="1" dirty="0">
              <a:solidFill>
                <a:srgbClr val="000099"/>
              </a:solidFill>
              <a:cs typeface="Arial" charset="0"/>
            </a:endParaRPr>
          </a:p>
          <a:p>
            <a:pPr algn="ctr" eaLnBrk="0" hangingPunct="0"/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Участники, досрочно завершившие выполнение итогового сочинения (изложения), сдают бланки и покидают учебный кабинет.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22531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288" y="1484313"/>
            <a:ext cx="914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итогового сочинения (изложения)</a:t>
            </a:r>
            <a:r>
              <a:rPr lang="ru-RU" sz="27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технический специалист</a:t>
            </a:r>
            <a:r>
              <a:rPr lang="ru-RU" sz="27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ru-RU" sz="15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</a:t>
            </a:r>
            <a:r>
              <a:rPr lang="ru-RU" sz="2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руководителя</a:t>
            </a:r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бланки регистрации и бланки записи</a:t>
            </a:r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 копирование последовательно</a:t>
            </a:r>
            <a:r>
              <a:rPr lang="ru-RU" sz="2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бланк регистрации и бланк записи, дополнительные бланки должны идти друг за другом.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передает оригиналы </a:t>
            </a:r>
            <a:r>
              <a:rPr lang="ru-RU" sz="2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бланков регистрации и бланки ответов</a:t>
            </a:r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руководителю</a:t>
            </a:r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передает копии бланков </a:t>
            </a:r>
            <a:r>
              <a:rPr lang="ru-RU" sz="2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сочинения (изложения)</a:t>
            </a:r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членам комиссии</a:t>
            </a:r>
            <a:r>
              <a:rPr lang="ru-RU" sz="2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дальнейшей проверки.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23555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700" y="2349500"/>
            <a:ext cx="9144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оценки «зачет» необходимо:</a:t>
            </a:r>
          </a:p>
          <a:p>
            <a:pPr algn="ctr">
              <a:defRPr/>
            </a:pPr>
            <a:endParaRPr lang="ru-RU" sz="15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29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</a:t>
            </a: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положительный результат по трем критериям</a:t>
            </a:r>
            <a:r>
              <a:rPr lang="ru-RU" sz="29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 </a:t>
            </a: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критериям №1 и №2 </a:t>
            </a:r>
            <a:r>
              <a:rPr lang="ru-RU" sz="29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обязательном порядке);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29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выдержать объем (сочинение – </a:t>
            </a: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250 слов</a:t>
            </a:r>
            <a:r>
              <a:rPr lang="ru-RU" sz="29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изложение – не менее 150 слов);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29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работу самостоятельно.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2457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2420938"/>
            <a:ext cx="91440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Проверка каждого сочинения (изложения) проводится однократно.</a:t>
            </a:r>
          </a:p>
          <a:p>
            <a:pPr algn="ctr" eaLnBrk="0" hangingPunct="0"/>
            <a:endParaRPr lang="ru-RU" altLang="ru-RU" sz="2800" b="1" dirty="0">
              <a:solidFill>
                <a:srgbClr val="FF0000"/>
              </a:solidFill>
              <a:cs typeface="Arial" charset="0"/>
            </a:endParaRPr>
          </a:p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Результаты проверки </a:t>
            </a:r>
            <a:r>
              <a:rPr lang="ru-RU" altLang="ru-RU" sz="2800" b="1" dirty="0">
                <a:solidFill>
                  <a:schemeClr val="accent4"/>
                </a:solidFill>
                <a:cs typeface="Arial" charset="0"/>
              </a:rPr>
              <a:t>итоговых сочинений (изложений)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вносятся в копию бланка регистрации</a:t>
            </a:r>
            <a:r>
              <a:rPr lang="ru-RU" altLang="ru-RU" sz="2800" b="1" dirty="0">
                <a:solidFill>
                  <a:srgbClr val="000099"/>
                </a:solidFill>
                <a:cs typeface="Arial" charset="0"/>
              </a:rPr>
              <a:t>.</a:t>
            </a:r>
          </a:p>
          <a:p>
            <a:pPr algn="ctr" eaLnBrk="0" hangingPunct="0"/>
            <a:endParaRPr lang="ru-RU" altLang="ru-RU" sz="2800" b="1" dirty="0">
              <a:solidFill>
                <a:srgbClr val="000099"/>
              </a:solidFill>
              <a:cs typeface="Arial" charset="0"/>
            </a:endParaRPr>
          </a:p>
          <a:p>
            <a:pPr algn="ctr" eaLnBrk="0" hangingPunct="0"/>
            <a:endParaRPr lang="ru-RU" altLang="ru-RU" sz="28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Срок действия итогового сочинения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848045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175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0100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поступлении в вузы, сочинение (изложение) рассматривается в ряду индивидуальных достижений и  может принести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абитуриенту до 10 дополнительных баллов к ЕГЭ (в случае представления поступающим указанного сочинения).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за сочинение на данном этапе выставляется вузом по утвержденным им критериям.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Учет результатов сочинения по литературе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поступлении в вузы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tudikam.ru/wp-content/uploads/2014/05/ea36be7c766928fdd18fa237d3ff7d6eb5e6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57298"/>
            <a:ext cx="2960580" cy="222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68760"/>
            <a:ext cx="85353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проверка способности человека самостоятельно мыслить, аргументировать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 выводы с опорой на литературные произведения как русской, так и мировой литературы, как входящих в школьную программу,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и выходящих за ее рамки…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8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введения сочинения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литературе в 11 классе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2051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17463" y="1844675"/>
            <a:ext cx="9144001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0" hangingPunct="0"/>
            <a:r>
              <a:rPr lang="ru-RU" altLang="ru-RU" sz="3000" b="1" dirty="0">
                <a:solidFill>
                  <a:srgbClr val="FF0000"/>
                </a:solidFill>
                <a:cs typeface="Arial" charset="0"/>
              </a:rPr>
              <a:t>Итоговое сочинение (изложение) </a:t>
            </a:r>
          </a:p>
          <a:p>
            <a:pPr algn="ctr" eaLnBrk="0" hangingPunct="0"/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является допуском к </a:t>
            </a:r>
            <a:r>
              <a:rPr lang="ru-RU" altLang="ru-RU" sz="3000" b="1" dirty="0" err="1">
                <a:solidFill>
                  <a:schemeClr val="accent4"/>
                </a:solidFill>
                <a:cs typeface="Arial" charset="0"/>
              </a:rPr>
              <a:t>ГИА</a:t>
            </a:r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 </a:t>
            </a:r>
          </a:p>
          <a:p>
            <a:pPr algn="ctr" eaLnBrk="0" hangingPunct="0"/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по образовательным программам </a:t>
            </a:r>
          </a:p>
          <a:p>
            <a:pPr algn="ctr" eaLnBrk="0" hangingPunct="0"/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среднего общего образования.</a:t>
            </a:r>
          </a:p>
          <a:p>
            <a:pPr algn="ctr" eaLnBrk="0" hangingPunct="0"/>
            <a:endParaRPr lang="ru-RU" altLang="ru-RU" sz="2800" b="1" dirty="0">
              <a:solidFill>
                <a:srgbClr val="000099"/>
              </a:solidFill>
              <a:cs typeface="Arial" charset="0"/>
            </a:endParaRPr>
          </a:p>
          <a:p>
            <a:pPr algn="ctr" eaLnBrk="0" hangingPunct="0"/>
            <a:endParaRPr lang="ru-RU" altLang="ru-RU" sz="2800" b="1" dirty="0">
              <a:solidFill>
                <a:srgbClr val="000099"/>
              </a:solidFill>
              <a:cs typeface="Arial" charset="0"/>
            </a:endParaRPr>
          </a:p>
          <a:p>
            <a:pPr algn="ctr" eaLnBrk="0" hangingPunct="0"/>
            <a:endParaRPr lang="ru-RU" altLang="ru-RU" sz="2800" b="1" dirty="0">
              <a:solidFill>
                <a:srgbClr val="000099"/>
              </a:solidFill>
              <a:cs typeface="Arial" charset="0"/>
            </a:endParaRPr>
          </a:p>
          <a:p>
            <a:pPr algn="ctr" eaLnBrk="0" hangingPunct="0"/>
            <a:r>
              <a:rPr lang="ru-RU" altLang="ru-RU" sz="3000" b="1" dirty="0">
                <a:solidFill>
                  <a:srgbClr val="FF0000"/>
                </a:solidFill>
                <a:cs typeface="Arial" charset="0"/>
              </a:rPr>
              <a:t>Результатом</a:t>
            </a:r>
            <a:r>
              <a:rPr lang="ru-RU" altLang="ru-RU" sz="3000" b="1" dirty="0">
                <a:solidFill>
                  <a:srgbClr val="000099"/>
                </a:solidFill>
                <a:cs typeface="Arial" charset="0"/>
              </a:rPr>
              <a:t> </a:t>
            </a:r>
          </a:p>
          <a:p>
            <a:pPr algn="ctr" eaLnBrk="0" hangingPunct="0"/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итогового сочинения (изложения) является</a:t>
            </a:r>
            <a:r>
              <a:rPr lang="ru-RU" altLang="ru-RU" sz="3000" b="1" dirty="0">
                <a:solidFill>
                  <a:srgbClr val="FF0000"/>
                </a:solidFill>
                <a:cs typeface="Arial" charset="0"/>
              </a:rPr>
              <a:t> «зачет» или «незачёт».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159250" y="3876675"/>
            <a:ext cx="792163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3075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1571612"/>
            <a:ext cx="9144001" cy="48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0" hangingPunct="0"/>
            <a:r>
              <a:rPr lang="ru-RU" altLang="ru-RU" sz="3000" b="1" dirty="0">
                <a:solidFill>
                  <a:schemeClr val="accent4"/>
                </a:solidFill>
                <a:cs typeface="Arial" charset="0"/>
              </a:rPr>
              <a:t>Итоговое сочинение (изложение) </a:t>
            </a:r>
          </a:p>
          <a:p>
            <a:pPr algn="ctr" eaLnBrk="0" hangingPunct="0"/>
            <a:r>
              <a:rPr lang="ru-RU" altLang="ru-RU" sz="3000" b="1" dirty="0" smtClean="0">
                <a:solidFill>
                  <a:schemeClr val="accent4"/>
                </a:solidFill>
                <a:cs typeface="Arial" charset="0"/>
              </a:rPr>
              <a:t>проводится в образовательных организациях</a:t>
            </a:r>
          </a:p>
          <a:p>
            <a:pPr algn="ctr" eaLnBrk="0" hangingPunct="0"/>
            <a:r>
              <a:rPr lang="ru-RU" altLang="ru-RU" sz="3000" b="1" dirty="0" smtClean="0">
                <a:solidFill>
                  <a:srgbClr val="FF0000"/>
                </a:solidFill>
                <a:cs typeface="Arial" charset="0"/>
              </a:rPr>
              <a:t>6 декабря 2017 г. (среда)</a:t>
            </a:r>
          </a:p>
          <a:p>
            <a:pPr algn="ctr" eaLnBrk="0" hangingPunct="0"/>
            <a:endParaRPr lang="ru-RU" altLang="ru-RU" sz="3000" b="1" dirty="0" smtClean="0">
              <a:solidFill>
                <a:srgbClr val="FF000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февраля 2018 года и 16 мая 2018 года: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выпускников прошлых лет;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ru-RU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у них уважительных причин подтвержденных документально;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 в дополнительные сроки.</a:t>
            </a:r>
            <a:endParaRPr lang="ru-RU" altLang="ru-RU" sz="3000" b="1" dirty="0">
              <a:solidFill>
                <a:schemeClr val="accent4"/>
              </a:solidFill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921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 descr="itog_sochin_2017.png"/>
          <p:cNvPicPr>
            <a:picLocks noChangeAspect="1"/>
          </p:cNvPicPr>
          <p:nvPr/>
        </p:nvPicPr>
        <p:blipFill>
          <a:blip r:embed="rId4" cstate="print"/>
          <a:srcRect t="25000"/>
          <a:stretch>
            <a:fillRect/>
          </a:stretch>
        </p:blipFill>
        <p:spPr>
          <a:xfrm>
            <a:off x="1357290" y="1643050"/>
            <a:ext cx="6581775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921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 проверке по критериям оценивания, разработанным </a:t>
            </a:r>
            <a:r>
              <a:rPr lang="ru-RU" b="1" dirty="0" err="1" smtClean="0"/>
              <a:t>Рособрнадзором</a:t>
            </a:r>
            <a:r>
              <a:rPr lang="ru-RU" b="1" dirty="0" smtClean="0"/>
              <a:t>, допускаются итоговые сочинения (изложения), </a:t>
            </a:r>
            <a:r>
              <a:rPr lang="ru-RU" b="1" u="sng" dirty="0" smtClean="0">
                <a:solidFill>
                  <a:srgbClr val="C00000"/>
                </a:solidFill>
              </a:rPr>
              <a:t>соответствующие установленным требованиям</a:t>
            </a:r>
            <a:endParaRPr lang="ru-RU" u="sng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Требование № 1.	«Объем итогового сочинения (изложения)»</a:t>
            </a:r>
          </a:p>
          <a:p>
            <a:pPr algn="just"/>
            <a:r>
              <a:rPr lang="ru-RU" b="1" u="sng" dirty="0" smtClean="0">
                <a:solidFill>
                  <a:schemeClr val="accent4"/>
                </a:solidFill>
              </a:rPr>
              <a:t>Рекомендуемое количество слов – от 350. </a:t>
            </a:r>
          </a:p>
          <a:p>
            <a:pPr algn="just"/>
            <a:r>
              <a:rPr lang="ru-RU" dirty="0" smtClean="0">
                <a:solidFill>
                  <a:schemeClr val="accent4"/>
                </a:solidFill>
              </a:rPr>
              <a:t>Максимальное количество слов в сочинении не устанавливается</a:t>
            </a:r>
            <a:r>
              <a:rPr lang="ru-RU" u="sng" dirty="0" smtClean="0">
                <a:solidFill>
                  <a:schemeClr val="accent4"/>
                </a:solidFill>
              </a:rPr>
              <a:t>. </a:t>
            </a:r>
            <a:r>
              <a:rPr lang="ru-RU" b="1" u="sng" dirty="0" smtClean="0">
                <a:solidFill>
                  <a:schemeClr val="accent4"/>
                </a:solidFill>
              </a:rPr>
              <a:t>Если в сочинении менее 250 слов (в подсчёт включаются все слова, в том числе и служебные), то выставляется «незачет» за невыполнение требования № 1 и «незачет» за работу в целом</a:t>
            </a:r>
            <a:r>
              <a:rPr lang="ru-RU" b="1" dirty="0" smtClean="0">
                <a:solidFill>
                  <a:schemeClr val="accent4"/>
                </a:solidFill>
              </a:rPr>
              <a:t> </a:t>
            </a:r>
            <a:r>
              <a:rPr lang="ru-RU" dirty="0" smtClean="0">
                <a:solidFill>
                  <a:schemeClr val="accent4"/>
                </a:solidFill>
              </a:rPr>
              <a:t>(такое сочинение не проверяется по критериям оценивания).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Требование № 2.	 «Самостоятельность написания итогового сочинения (изложения)»</a:t>
            </a:r>
          </a:p>
          <a:p>
            <a:pPr algn="just"/>
            <a:r>
              <a:rPr lang="ru-RU" u="sng" dirty="0" smtClean="0">
                <a:solidFill>
                  <a:schemeClr val="accent4"/>
                </a:solidFill>
              </a:rPr>
              <a:t>Итоговое сочинение выполняется самостоятельно</a:t>
            </a:r>
            <a:r>
              <a:rPr lang="ru-RU" dirty="0" smtClean="0">
                <a:solidFill>
                  <a:schemeClr val="accent4"/>
                </a:solidFill>
              </a:rPr>
              <a:t>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</a:t>
            </a:r>
          </a:p>
          <a:p>
            <a:pPr algn="just"/>
            <a:r>
              <a:rPr lang="ru-RU" dirty="0" smtClean="0">
                <a:solidFill>
                  <a:schemeClr val="accent4"/>
                </a:solidFill>
              </a:rPr>
              <a:t>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9219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643050"/>
            <a:ext cx="85725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Если сочинение (изложение) не соответствует требованию № 1 и (или) требованию № 2, то выставляется «незачет» за соответствующее требование и «незачет» за всю работу в целом (такие итоговые сочинения (изложения) не проверяются по критериям оценивания).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Итоговое сочинение (изложение), соответствующее установленным требованиям, оценивается по критериям.</a:t>
            </a:r>
          </a:p>
          <a:p>
            <a:pPr algn="ctr"/>
            <a:endParaRPr lang="ru-RU" sz="2400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/>
              <a:t>1. </a:t>
            </a:r>
            <a:r>
              <a:rPr lang="ru-RU" sz="2400" b="1" dirty="0" smtClean="0"/>
              <a:t>Соответствие теме</a:t>
            </a:r>
          </a:p>
          <a:p>
            <a:pPr>
              <a:buNone/>
            </a:pPr>
            <a:r>
              <a:rPr lang="ru-RU" sz="2400" b="1" dirty="0" smtClean="0"/>
              <a:t>2. Аргументация. Привлечение литературного материала</a:t>
            </a:r>
          </a:p>
          <a:p>
            <a:pPr>
              <a:buNone/>
            </a:pPr>
            <a:r>
              <a:rPr lang="ru-RU" sz="2400" b="1" dirty="0" smtClean="0"/>
              <a:t>3. Композиция и логика рассуждения</a:t>
            </a:r>
          </a:p>
          <a:p>
            <a:pPr>
              <a:buNone/>
            </a:pPr>
            <a:r>
              <a:rPr lang="ru-RU" sz="2400" b="1" dirty="0" smtClean="0"/>
              <a:t>4. Качество письменной речи</a:t>
            </a:r>
          </a:p>
          <a:p>
            <a:pPr>
              <a:buNone/>
            </a:pPr>
            <a:r>
              <a:rPr lang="ru-RU" sz="2400" b="1" dirty="0" smtClean="0"/>
              <a:t>5. Грамотность</a:t>
            </a:r>
          </a:p>
          <a:p>
            <a:endParaRPr lang="ru-RU" b="1" dirty="0" smtClean="0"/>
          </a:p>
          <a:p>
            <a:pPr algn="ctr"/>
            <a:endParaRPr lang="ru-RU" b="1" u="sng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\Мероприятия\Флаг Кубани_800x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417638"/>
          </a:xfrm>
          <a:noFill/>
        </p:spPr>
      </p:pic>
      <p:pic>
        <p:nvPicPr>
          <p:cNvPr id="6147" name="Picture 7" descr="Логотип Края и РФ с кар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763" y="22050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3" tIns="45667" rIns="91333" bIns="45667">
            <a:spAutoFit/>
          </a:bodyPr>
          <a:lstStyle/>
          <a:p>
            <a:pPr algn="ctr" eaLnBrk="0" hangingPunct="0"/>
            <a:r>
              <a:rPr lang="ru-RU" altLang="ru-RU" sz="3200" b="1" dirty="0">
                <a:solidFill>
                  <a:srgbClr val="FF0000"/>
                </a:solidFill>
                <a:cs typeface="Arial" charset="0"/>
              </a:rPr>
              <a:t>Продолжительность </a:t>
            </a:r>
            <a:r>
              <a:rPr lang="ru-RU" altLang="ru-RU" sz="3200" b="1" dirty="0">
                <a:solidFill>
                  <a:schemeClr val="accent4"/>
                </a:solidFill>
                <a:cs typeface="Arial" charset="0"/>
              </a:rPr>
              <a:t>проведения итогового сочинения (изложения) составляет</a:t>
            </a:r>
          </a:p>
          <a:p>
            <a:pPr algn="ctr" eaLnBrk="0" hangingPunct="0"/>
            <a:r>
              <a:rPr lang="ru-RU" altLang="ru-RU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  <a:cs typeface="Arial" charset="0"/>
              </a:rPr>
              <a:t>235 минут</a:t>
            </a:r>
            <a:r>
              <a:rPr lang="ru-RU" altLang="ru-RU" sz="3200" b="1" dirty="0">
                <a:solidFill>
                  <a:srgbClr val="000099"/>
                </a:solidFill>
                <a:cs typeface="Arial" charset="0"/>
              </a:rPr>
              <a:t>.</a:t>
            </a:r>
          </a:p>
          <a:p>
            <a:pPr algn="ctr" eaLnBrk="0" hangingPunct="0"/>
            <a:endParaRPr lang="ru-RU" altLang="ru-RU" sz="3200" b="1" dirty="0">
              <a:solidFill>
                <a:srgbClr val="000099"/>
              </a:solidFill>
              <a:cs typeface="Arial" charset="0"/>
            </a:endParaRPr>
          </a:p>
          <a:p>
            <a:pPr algn="ctr" eaLnBrk="0" hangingPunct="0"/>
            <a:r>
              <a:rPr lang="ru-RU" altLang="ru-RU" sz="3200" b="1" dirty="0">
                <a:solidFill>
                  <a:schemeClr val="accent4"/>
                </a:solidFill>
                <a:cs typeface="Arial" charset="0"/>
              </a:rPr>
              <a:t>Для лиц с ограниченными возможностями здоровья, детей-инвалидов и инвалидов продолжительность проведения</a:t>
            </a:r>
          </a:p>
          <a:p>
            <a:pPr algn="ctr" eaLnBrk="0" hangingPunct="0"/>
            <a:r>
              <a:rPr lang="ru-RU" altLang="ru-RU" sz="3200" b="1" dirty="0">
                <a:solidFill>
                  <a:schemeClr val="accent4"/>
                </a:solidFill>
                <a:cs typeface="Arial" charset="0"/>
              </a:rPr>
              <a:t> итогового сочинения (изложения) </a:t>
            </a:r>
          </a:p>
          <a:p>
            <a:pPr algn="ctr" eaLnBrk="0" hangingPunct="0"/>
            <a:r>
              <a:rPr lang="ru-RU" altLang="ru-RU" sz="3200" b="1" dirty="0">
                <a:solidFill>
                  <a:srgbClr val="FF0000"/>
                </a:solidFill>
                <a:cs typeface="Arial" charset="0"/>
              </a:rPr>
              <a:t>увеличивается на 1,5 часа.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81250" y="209550"/>
            <a:ext cx="6443663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33" tIns="45667" rIns="91333" bIns="4566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/>
                <a:ea typeface="Times New Roman"/>
              </a:rPr>
              <a:t>Порядок проведения итогового сочинения. Этапы подготовки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2ea88142bb63ab8e5cabeca542fda5189ca28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ACF27CB744DA449D8E9E7854CCD1C7" ma:contentTypeVersion="49" ma:contentTypeDescription="Создание документа." ma:contentTypeScope="" ma:versionID="d23bcfa5f7028677ebce1509dc3edf0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AWJJH2MPE6E2-1875666747-378</_dlc_DocId>
    <_dlc_DocIdUrl xmlns="4a252ca3-5a62-4c1c-90a6-29f4710e47f8">
      <Url>http://xn--44-6kcadhwnl3cfdx.xn--p1ai/BuyR/Kren/School/_layouts/15/DocIdRedir.aspx?ID=AWJJH2MPE6E2-1875666747-378</Url>
      <Description>AWJJH2MPE6E2-1875666747-378</Description>
    </_dlc_DocIdUrl>
  </documentManagement>
</p:properties>
</file>

<file path=customXml/itemProps1.xml><?xml version="1.0" encoding="utf-8"?>
<ds:datastoreItem xmlns:ds="http://schemas.openxmlformats.org/officeDocument/2006/customXml" ds:itemID="{D3A7D1D2-2F3B-41FB-900A-7C1951154E15}"/>
</file>

<file path=customXml/itemProps2.xml><?xml version="1.0" encoding="utf-8"?>
<ds:datastoreItem xmlns:ds="http://schemas.openxmlformats.org/officeDocument/2006/customXml" ds:itemID="{F3D490E8-25D3-4D7B-90CE-3DB8AD4978C8}"/>
</file>

<file path=customXml/itemProps3.xml><?xml version="1.0" encoding="utf-8"?>
<ds:datastoreItem xmlns:ds="http://schemas.openxmlformats.org/officeDocument/2006/customXml" ds:itemID="{AD4EE7F6-FF66-4B5D-8E73-D3897E158571}"/>
</file>

<file path=customXml/itemProps4.xml><?xml version="1.0" encoding="utf-8"?>
<ds:datastoreItem xmlns:ds="http://schemas.openxmlformats.org/officeDocument/2006/customXml" ds:itemID="{99FAFA0D-D72B-47C5-80AC-D1A812522C16}"/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1394</Words>
  <Application>Microsoft Office PowerPoint</Application>
  <PresentationFormat>Экран (4:3)</PresentationFormat>
  <Paragraphs>179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Городская</vt:lpstr>
      <vt:lpstr>ПОРЯДОК  ПРОВЕДЕНИЯ ИТОГОВОГО СОЧИНЕНИЯ.  Этапы подготовки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 время проведения итогового сочинения (изложения) на рабочем столе участников, помимо бланка регистрации и бланков записи (дополнительного бланка записи), находятся: </vt:lpstr>
      <vt:lpstr>Во время проведения итогового сочинения участникам итогового сочинения запрещено: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Срок действия итогового сочинения</vt:lpstr>
      <vt:lpstr>Слайд 28</vt:lpstr>
    </vt:vector>
  </TitlesOfParts>
  <Company>ГУ ГАС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Бондаренко Н.Д.</dc:creator>
  <cp:lastModifiedBy>User</cp:lastModifiedBy>
  <cp:revision>290</cp:revision>
  <cp:lastPrinted>2014-09-23T12:27:08Z</cp:lastPrinted>
  <dcterms:created xsi:type="dcterms:W3CDTF">2013-09-10T07:46:45Z</dcterms:created>
  <dcterms:modified xsi:type="dcterms:W3CDTF">2017-11-24T13:29:54Z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0x01010007ACF27CB744DA449D8E9E7854CCD1C7</vt:lpwstr>
  </property>
  <property fmtid="{D5CDD505-2E9C-101B-9397-08002B2CF9AE}" pid="3" name="_dlc_DocIdItemGuid">
    <vt:lpwstr>6d1d4434-08f4-4dda-bc88-17f89cb42f17</vt:lpwstr>
  </property>
</Properties>
</file>