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17"/>
  </p:notesMasterIdLst>
  <p:sldIdLst>
    <p:sldId id="272" r:id="rId2"/>
    <p:sldId id="257" r:id="rId3"/>
    <p:sldId id="256" r:id="rId4"/>
    <p:sldId id="258" r:id="rId5"/>
    <p:sldId id="259" r:id="rId6"/>
    <p:sldId id="260" r:id="rId7"/>
    <p:sldId id="275" r:id="rId8"/>
    <p:sldId id="273" r:id="rId9"/>
    <p:sldId id="266" r:id="rId10"/>
    <p:sldId id="264" r:id="rId11"/>
    <p:sldId id="265" r:id="rId12"/>
    <p:sldId id="261" r:id="rId13"/>
    <p:sldId id="274" r:id="rId14"/>
    <p:sldId id="276" r:id="rId15"/>
    <p:sldId id="277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9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3A7D45-28FF-4DF5-BA81-33A5FAEE501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2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33123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33124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133125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33126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33127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33128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33129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33130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33131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33132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33133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33134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33135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33136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3137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Электронный портфолио учителя Понохно Е.А. Уртам 2014</a:t>
            </a:r>
          </a:p>
        </p:txBody>
      </p:sp>
      <p:sp>
        <p:nvSpPr>
          <p:cNvPr id="133138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7F4C7AC-EE1A-402D-9F4A-5E4617B9094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331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31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Электронный портфолио учителя Понохно Е.А. Уртам 2014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AB2C388-8B51-4EF5-8AE6-028B1562BE9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Электронный портфолио учителя Понохно Е.А. Уртам 2014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8D2148-A6E1-4972-8F0D-FEB859F3B9D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Электронный портфолио учителя Понохно Е.А. Уртам 2014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8A37681-A99C-4DCC-8DC9-3A13396CFEE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Электронный портфолио учителя Понохно Е.А. Уртам 2014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A1D6ACC-3AB9-49FE-BADD-48BB765ACEE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Электронный портфолио учителя Понохно Е.А. Уртам 2014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C6A7A5-AEE0-4BDA-9CC5-09FB3468666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Электронный портфолио учителя Понохно Е.А. Уртам 2014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41BB6F-8D8C-4CDC-A1E6-27267824083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Электронный портфолио учителя Понохно Е.А. Уртам 2014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2BB044-E09B-416F-9543-DA2AEA40BAB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Электронный портфолио учителя Понохно Е.А. Уртам 2014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C5DDE4F-8097-4C40-93FC-149DA2DF564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Электронный портфолио учителя Понохно Е.А. Уртам 2014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1B5F76-8652-49A1-B168-20608B78AB8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Электронный портфолио учителя Понохно Е.А. Уртам 2014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6A20E3F-E54B-4BB8-85CD-024CB6C4168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r>
              <a:rPr lang="ru-RU"/>
              <a:t>Электронный портфолио учителя Понохно Е.А. Уртам 2014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B1CDD1B4-C070-4032-AE90-75882BE7F609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32100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3210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3210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3210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3210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3210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13210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hlink"/>
                </a:solidFill>
              </a:endParaRPr>
            </a:p>
          </p:txBody>
        </p:sp>
        <p:sp>
          <p:nvSpPr>
            <p:cNvPr id="13210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3210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  <p:sp>
          <p:nvSpPr>
            <p:cNvPr id="13210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accent2"/>
                </a:solidFill>
              </a:endParaRPr>
            </a:p>
          </p:txBody>
        </p:sp>
      </p:grpSp>
      <p:sp>
        <p:nvSpPr>
          <p:cNvPr id="13211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2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21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10AEB0-E3CD-4242-A0A0-123040BFC541}" type="slidenum">
              <a:rPr lang="ru-RU"/>
              <a:pPr/>
              <a:t>1</a:t>
            </a:fld>
            <a:endParaRPr lang="ru-RU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38862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 sz="3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Электронный портфолио учителя – требование времени</a:t>
            </a:r>
            <a:br>
              <a:rPr lang="ru-RU" sz="3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3600" b="1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05478" name="Picture 6" descr="3538_html_m60346cf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2209800"/>
            <a:ext cx="5035550" cy="377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347E7B-2DBC-4753-9901-C228079B3686}" type="slidenum">
              <a:rPr lang="ru-RU"/>
              <a:pPr/>
              <a:t>10</a:t>
            </a:fld>
            <a:endParaRPr lang="ru-RU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/>
          <a:lstStyle/>
          <a:p>
            <a:pPr algn="ctr"/>
            <a:r>
              <a:rPr lang="ru-RU" sz="3600" b="1">
                <a:solidFill>
                  <a:schemeClr val="bg2"/>
                </a:solidFill>
              </a:rPr>
              <a:t>Структура портфолио учителя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49530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>
                <a:solidFill>
                  <a:schemeClr val="hlink"/>
                </a:solidFill>
              </a:rPr>
              <a:t>Научно-методическая деятельность: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>
                <a:solidFill>
                  <a:schemeClr val="hlink"/>
                </a:solidFill>
                <a:cs typeface="Arial" charset="0"/>
              </a:rPr>
              <a:t>■</a:t>
            </a:r>
            <a:r>
              <a:rPr lang="ru-RU" sz="2400" b="1"/>
              <a:t> </a:t>
            </a:r>
            <a:r>
              <a:rPr lang="ru-RU" sz="2000" b="1"/>
              <a:t>методические    материалы, свидетельствующие о профессионализме учителя: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>
                <a:solidFill>
                  <a:schemeClr val="hlink"/>
                </a:solidFill>
                <a:cs typeface="Arial" charset="0"/>
              </a:rPr>
              <a:t>■</a:t>
            </a:r>
            <a:r>
              <a:rPr lang="ru-RU" sz="2000" b="1"/>
              <a:t> обоснование выбора образовательной программы, образовательных технологий, средств педагогической диагностики для оценки образовательных результатов;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>
                <a:solidFill>
                  <a:schemeClr val="hlink"/>
                </a:solidFill>
                <a:cs typeface="Arial" charset="0"/>
              </a:rPr>
              <a:t>■</a:t>
            </a:r>
            <a:r>
              <a:rPr lang="ru-RU" sz="2000" b="1"/>
              <a:t> использование информационно-коммуникативных технологий;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>
                <a:solidFill>
                  <a:schemeClr val="hlink"/>
                </a:solidFill>
                <a:cs typeface="Arial" charset="0"/>
              </a:rPr>
              <a:t>■</a:t>
            </a:r>
            <a:r>
              <a:rPr lang="ru-RU" sz="2000" b="1"/>
              <a:t> работа в методическом объединении, участие в профессиональных конкурсах;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>
                <a:solidFill>
                  <a:schemeClr val="hlink"/>
                </a:solidFill>
                <a:cs typeface="Arial" charset="0"/>
              </a:rPr>
              <a:t>■</a:t>
            </a:r>
            <a:r>
              <a:rPr lang="ru-RU" sz="2000" b="1"/>
              <a:t> участие в методических и предметных неделях;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/>
              <a:t>    организация и проведение семинаров, «круглых столов»,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/>
              <a:t>    мастер-классов;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>
                <a:solidFill>
                  <a:schemeClr val="hlink"/>
                </a:solidFill>
                <a:cs typeface="Arial" charset="0"/>
              </a:rPr>
              <a:t>■</a:t>
            </a:r>
            <a:r>
              <a:rPr lang="ru-RU" sz="2000" b="1"/>
              <a:t> разработка авторских программ,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/>
              <a:t>   написание рефератов, доклада, статьи </a:t>
            </a:r>
          </a:p>
        </p:txBody>
      </p:sp>
      <p:pic>
        <p:nvPicPr>
          <p:cNvPr id="81924" name="Picture 4" descr="знания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4876800"/>
            <a:ext cx="1652588" cy="16525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0C1240-FFE9-414A-A0BF-62CB61EA25E0}" type="slidenum">
              <a:rPr lang="ru-RU"/>
              <a:pPr/>
              <a:t>11</a:t>
            </a:fld>
            <a:endParaRPr lang="ru-RU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81000"/>
            <a:ext cx="8077200" cy="2057400"/>
          </a:xfrm>
        </p:spPr>
        <p:txBody>
          <a:bodyPr/>
          <a:lstStyle/>
          <a:p>
            <a:pPr algn="ctr"/>
            <a:r>
              <a:rPr lang="ru-RU"/>
              <a:t> </a:t>
            </a:r>
            <a:r>
              <a:rPr lang="ru-RU" sz="3600" b="1">
                <a:solidFill>
                  <a:schemeClr val="bg2"/>
                </a:solidFill>
              </a:rPr>
              <a:t>Структура портфолио учителя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267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>
                <a:solidFill>
                  <a:schemeClr val="hlink"/>
                </a:solidFill>
                <a:cs typeface="Arial" charset="0"/>
              </a:rPr>
              <a:t>■</a:t>
            </a:r>
            <a:r>
              <a:rPr lang="ru-RU" sz="2800"/>
              <a:t>  </a:t>
            </a:r>
            <a:r>
              <a:rPr lang="ru-RU" sz="2400" b="1"/>
              <a:t>список творческих работ, учебно-исследовательских работ, проектов, сетевых проектов, выполненных обучающимися под вашим руководством;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/>
              <a:t> </a:t>
            </a:r>
            <a:r>
              <a:rPr lang="ru-RU" sz="2800">
                <a:solidFill>
                  <a:schemeClr val="hlink"/>
                </a:solidFill>
                <a:cs typeface="Arial" charset="0"/>
              </a:rPr>
              <a:t>■</a:t>
            </a:r>
            <a:r>
              <a:rPr lang="ru-RU" sz="2400" b="1"/>
              <a:t> список победителей олимпиад, конкурсов, соревнований, интеллектуальных марафонов; сценарии внеклассных мероприятий, фотографии, видеокассеты с записью проведенных мероприятий (выставки, предметные экскурсии 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800">
                <a:solidFill>
                  <a:schemeClr val="hlink"/>
                </a:solidFill>
                <a:cs typeface="Arial" charset="0"/>
              </a:rPr>
              <a:t>■</a:t>
            </a:r>
            <a:r>
              <a:rPr lang="ru-RU" sz="2400" b="1"/>
              <a:t> программы работы кружков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/>
              <a:t>    и факультативов.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400" b="1"/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1219200" y="1066800"/>
            <a:ext cx="68056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>
                <a:solidFill>
                  <a:schemeClr val="hlink"/>
                </a:solidFill>
              </a:rPr>
              <a:t>Внеурочная деятельность по предмету:</a:t>
            </a:r>
          </a:p>
        </p:txBody>
      </p:sp>
      <p:pic>
        <p:nvPicPr>
          <p:cNvPr id="82949" name="Picture 5" descr="знан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4343400"/>
            <a:ext cx="1781175" cy="20399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AA3F79-5A57-47E7-9E22-05D4C07D1D2D}" type="slidenum">
              <a:rPr lang="ru-RU"/>
              <a:pPr/>
              <a:t>12</a:t>
            </a:fld>
            <a:endParaRPr lang="ru-RU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304800"/>
            <a:ext cx="8305800" cy="1828800"/>
          </a:xfrm>
        </p:spPr>
        <p:txBody>
          <a:bodyPr/>
          <a:lstStyle/>
          <a:p>
            <a:pPr algn="ctr"/>
            <a:r>
              <a:rPr lang="ru-RU" sz="3600" b="1">
                <a:solidFill>
                  <a:schemeClr val="bg2"/>
                </a:solidFill>
              </a:rPr>
              <a:t>Структура портфолио учителя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8763000" cy="4876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/>
              <a:t> </a:t>
            </a:r>
            <a:r>
              <a:rPr lang="ru-RU" sz="2800" b="1">
                <a:solidFill>
                  <a:schemeClr val="hlink"/>
                </a:solidFill>
              </a:rPr>
              <a:t>Учебно-материальная база:</a:t>
            </a:r>
          </a:p>
          <a:p>
            <a:pPr>
              <a:buFont typeface="Wingdings" pitchFamily="2" charset="2"/>
              <a:buNone/>
            </a:pPr>
            <a:r>
              <a:rPr lang="ru-RU"/>
              <a:t> </a:t>
            </a:r>
            <a:r>
              <a:rPr lang="ru-RU">
                <a:solidFill>
                  <a:schemeClr val="hlink"/>
                </a:solidFill>
                <a:cs typeface="Arial" charset="0"/>
              </a:rPr>
              <a:t>■</a:t>
            </a:r>
            <a:r>
              <a:rPr lang="ru-RU"/>
              <a:t> </a:t>
            </a:r>
            <a:r>
              <a:rPr lang="ru-RU" sz="2400" b="1"/>
              <a:t>паспорт кабинета (список справочной литературы по предмету, макеты, таблицы, схемы, иллюстрации, портреты;</a:t>
            </a:r>
          </a:p>
          <a:p>
            <a:pPr>
              <a:buFont typeface="Wingdings" pitchFamily="2" charset="2"/>
              <a:buNone/>
            </a:pPr>
            <a:r>
              <a:rPr lang="ru-RU" sz="2400" b="1"/>
              <a:t>  </a:t>
            </a:r>
            <a:r>
              <a:rPr lang="ru-RU" sz="2400">
                <a:solidFill>
                  <a:schemeClr val="hlink"/>
                </a:solidFill>
                <a:cs typeface="Arial" charset="0"/>
              </a:rPr>
              <a:t>■</a:t>
            </a:r>
            <a:r>
              <a:rPr lang="ru-RU" sz="2400" b="1"/>
              <a:t> технические средства обучения, компьютерные средства обучения, аудио- и видеопособия, дидактический материал, сборники</a:t>
            </a:r>
          </a:p>
          <a:p>
            <a:pPr>
              <a:buFont typeface="Wingdings" pitchFamily="2" charset="2"/>
              <a:buNone/>
            </a:pPr>
            <a:r>
              <a:rPr lang="ru-RU" sz="2400" b="1"/>
              <a:t>    задач и упражнений, </a:t>
            </a:r>
          </a:p>
          <a:p>
            <a:pPr>
              <a:buFont typeface="Wingdings" pitchFamily="2" charset="2"/>
              <a:buNone/>
            </a:pPr>
            <a:r>
              <a:rPr lang="ru-RU" sz="2400" b="1"/>
              <a:t>    измерители качества </a:t>
            </a:r>
          </a:p>
          <a:p>
            <a:pPr>
              <a:buFont typeface="Wingdings" pitchFamily="2" charset="2"/>
              <a:buNone/>
            </a:pPr>
            <a:r>
              <a:rPr lang="ru-RU" sz="2400" b="1"/>
              <a:t>    обученности детей </a:t>
            </a:r>
          </a:p>
        </p:txBody>
      </p:sp>
      <p:pic>
        <p:nvPicPr>
          <p:cNvPr id="78854" name="Picture 6" descr="idocume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3733800"/>
            <a:ext cx="2724150" cy="254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919ABA-58BA-4E5E-AD7F-2A3F7641F4C0}" type="slidenum">
              <a:rPr lang="ru-RU"/>
              <a:pPr/>
              <a:t>13</a:t>
            </a:fld>
            <a:endParaRPr lang="ru-RU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371600"/>
          </a:xfrm>
        </p:spPr>
        <p:txBody>
          <a:bodyPr/>
          <a:lstStyle/>
          <a:p>
            <a:pPr algn="ctr"/>
            <a:r>
              <a:rPr lang="ru-RU" sz="3600" b="1">
                <a:solidFill>
                  <a:schemeClr val="bg2"/>
                </a:solidFill>
              </a:rPr>
              <a:t>Резюме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3886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/>
              <a:t>   </a:t>
            </a:r>
            <a:r>
              <a:rPr lang="ru-RU" sz="2400" b="1"/>
              <a:t>Электронный портфолио педагога  - это веб-ресурс, который отражает его индивидуальность и профессиональные достижения.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/>
              <a:t>    Общепринятой модели портфолио, исчерпывающего перечня материалов, входящих в него, не существует. Портфолио учителя очень индивидуально. В современных условиях этот ресурс является важным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/>
              <a:t>    условием профессионального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/>
              <a:t>    роста педагога.</a:t>
            </a:r>
          </a:p>
        </p:txBody>
      </p:sp>
      <p:pic>
        <p:nvPicPr>
          <p:cNvPr id="135172" name="Picture 4" descr="сетевой проект-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3276600"/>
            <a:ext cx="2925763" cy="29257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A37681-A99C-4DCC-8DC9-3A13396CFEE5}" type="slidenum">
              <a:rPr lang="ru-RU" smtClean="0"/>
              <a:pPr/>
              <a:t>14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95301"/>
            <a:ext cx="9144000" cy="6286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A37681-A99C-4DCC-8DC9-3A13396CFEE5}" type="slidenum">
              <a:rPr lang="ru-RU" smtClean="0"/>
              <a:pPr/>
              <a:t>15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28687"/>
            <a:ext cx="9144000" cy="535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615DCA-E97D-4974-9615-098E4FF4EAC9}" type="slidenum">
              <a:rPr lang="ru-RU"/>
              <a:pPr/>
              <a:t>2</a:t>
            </a:fld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382000" cy="46482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ru-RU" sz="2400" b="1"/>
              <a:t>Портфолио в переводе с французского означает  «собрание достижений»; в переводе с итальянского - «папка специалиста».</a:t>
            </a:r>
          </a:p>
          <a:p>
            <a:pPr>
              <a:lnSpc>
                <a:spcPct val="85000"/>
              </a:lnSpc>
            </a:pPr>
            <a:r>
              <a:rPr lang="ru-RU" sz="2400" b="1"/>
              <a:t>Портфолио учителя - это способ</a:t>
            </a:r>
          </a:p>
          <a:p>
            <a:pPr>
              <a:lnSpc>
                <a:spcPct val="85000"/>
              </a:lnSpc>
              <a:buFont typeface="Wingdings" pitchFamily="2" charset="2"/>
              <a:buNone/>
            </a:pPr>
            <a:r>
              <a:rPr lang="ru-RU" sz="2400" b="1"/>
              <a:t>    фиксирования, накопления материалов, демонстрирующих уровень</a:t>
            </a:r>
          </a:p>
          <a:p>
            <a:pPr>
              <a:lnSpc>
                <a:spcPct val="85000"/>
              </a:lnSpc>
              <a:buFont typeface="Wingdings" pitchFamily="2" charset="2"/>
              <a:buNone/>
            </a:pPr>
            <a:r>
              <a:rPr lang="ru-RU" sz="2400" b="1"/>
              <a:t>    профессионализма учителя,</a:t>
            </a:r>
          </a:p>
          <a:p>
            <a:pPr>
              <a:lnSpc>
                <a:spcPct val="85000"/>
              </a:lnSpc>
              <a:buFont typeface="Wingdings" pitchFamily="2" charset="2"/>
              <a:buNone/>
            </a:pPr>
            <a:r>
              <a:rPr lang="ru-RU" sz="2400" b="1"/>
              <a:t>    умения решать задачи своей </a:t>
            </a:r>
          </a:p>
          <a:p>
            <a:pPr>
              <a:lnSpc>
                <a:spcPct val="85000"/>
              </a:lnSpc>
              <a:buFont typeface="Wingdings" pitchFamily="2" charset="2"/>
              <a:buNone/>
            </a:pPr>
            <a:r>
              <a:rPr lang="ru-RU" sz="2400" b="1"/>
              <a:t>    профессиональной </a:t>
            </a:r>
          </a:p>
          <a:p>
            <a:pPr>
              <a:lnSpc>
                <a:spcPct val="85000"/>
              </a:lnSpc>
              <a:buFont typeface="Wingdings" pitchFamily="2" charset="2"/>
              <a:buNone/>
            </a:pPr>
            <a:r>
              <a:rPr lang="ru-RU" sz="2400" b="1"/>
              <a:t>    деятельности; своеобразное</a:t>
            </a:r>
          </a:p>
          <a:p>
            <a:pPr>
              <a:lnSpc>
                <a:spcPct val="85000"/>
              </a:lnSpc>
              <a:buFont typeface="Wingdings" pitchFamily="2" charset="2"/>
              <a:buNone/>
            </a:pPr>
            <a:r>
              <a:rPr lang="ru-RU" sz="2400" b="1"/>
              <a:t>    досье.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04800" y="533400"/>
            <a:ext cx="96662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600" b="1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Что такое «портфолио»?</a:t>
            </a:r>
          </a:p>
        </p:txBody>
      </p:sp>
      <p:pic>
        <p:nvPicPr>
          <p:cNvPr id="6149" name="Picture 5" descr="picture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3048000"/>
            <a:ext cx="2652713" cy="317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A2B2C7-61D9-4D5F-85A5-FCE09E23D5D5}" type="slidenum">
              <a:rPr lang="ru-RU"/>
              <a:pPr/>
              <a:t>3</a:t>
            </a:fld>
            <a:endParaRPr lang="ru-RU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2057400"/>
          </a:xfrm>
        </p:spPr>
        <p:txBody>
          <a:bodyPr/>
          <a:lstStyle/>
          <a:p>
            <a:pPr algn="ctr"/>
            <a:r>
              <a:rPr lang="ru-RU" sz="3600" b="1">
                <a:solidFill>
                  <a:schemeClr val="bg2"/>
                </a:solidFill>
              </a:rPr>
              <a:t>Цель создания портфолио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229600" cy="3733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b="1"/>
              <a:t>Портфолио позволяет педагогу проанализировать и систематизировать результаты своей работы, объективно оценить свои возможности. </a:t>
            </a:r>
          </a:p>
          <a:p>
            <a:pPr>
              <a:lnSpc>
                <a:spcPct val="90000"/>
              </a:lnSpc>
            </a:pPr>
            <a:r>
              <a:rPr lang="ru-RU" sz="2400" b="1"/>
              <a:t>Портфолио учителя – альтернативная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/>
              <a:t>    форма оценки профессионализма и результативности работы педагога при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/>
              <a:t>    проведении экспертизы </a:t>
            </a:r>
          </a:p>
          <a:p>
            <a:pPr>
              <a:lnSpc>
                <a:spcPct val="65000"/>
              </a:lnSpc>
              <a:buFont typeface="Wingdings" pitchFamily="2" charset="2"/>
              <a:buNone/>
            </a:pPr>
            <a:r>
              <a:rPr lang="ru-RU" sz="2400" b="1"/>
              <a:t>    на соответствие заявленной</a:t>
            </a:r>
          </a:p>
          <a:p>
            <a:pPr>
              <a:lnSpc>
                <a:spcPct val="65000"/>
              </a:lnSpc>
              <a:buFont typeface="Wingdings" pitchFamily="2" charset="2"/>
              <a:buNone/>
            </a:pPr>
            <a:r>
              <a:rPr lang="ru-RU" sz="2400" b="1"/>
              <a:t>    квалификационной категории</a:t>
            </a:r>
            <a:r>
              <a:rPr lang="ru-RU"/>
              <a:t>                                              </a:t>
            </a:r>
          </a:p>
        </p:txBody>
      </p:sp>
      <p:pic>
        <p:nvPicPr>
          <p:cNvPr id="5124" name="Picture 4" descr="new09009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3810000"/>
            <a:ext cx="3411538" cy="246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3FECCF-8787-479C-A4DA-886C5F794AA6}" type="slidenum">
              <a:rPr lang="ru-RU"/>
              <a:pPr/>
              <a:t>4</a:t>
            </a:fld>
            <a:endParaRPr lang="ru-RU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pPr algn="ctr">
              <a:lnSpc>
                <a:spcPct val="65000"/>
              </a:lnSpc>
            </a:pPr>
            <a:r>
              <a:rPr lang="ru-RU" sz="3600" b="1">
                <a:solidFill>
                  <a:schemeClr val="bg2"/>
                </a:solidFill>
              </a:rPr>
              <a:t>Портфолио – необходимая информация для</a:t>
            </a:r>
            <a:r>
              <a:rPr lang="ru-RU" sz="3600"/>
              <a:t> </a:t>
            </a:r>
            <a:r>
              <a:rPr lang="ru-RU" sz="3600">
                <a:solidFill>
                  <a:schemeClr val="bg2"/>
                </a:solidFill>
              </a:rPr>
              <a:t>: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b="1"/>
              <a:t>аттестации учителя  на квалификационные категории;</a:t>
            </a:r>
          </a:p>
          <a:p>
            <a:pPr>
              <a:lnSpc>
                <a:spcPct val="90000"/>
              </a:lnSpc>
            </a:pPr>
            <a:r>
              <a:rPr lang="ru-RU" sz="2400" b="1"/>
              <a:t>объявления ему поощрений и представления к наградам и денежным премиям по итогам учебного года; </a:t>
            </a:r>
          </a:p>
          <a:p>
            <a:pPr>
              <a:lnSpc>
                <a:spcPct val="90000"/>
              </a:lnSpc>
            </a:pPr>
            <a:r>
              <a:rPr lang="ru-RU" sz="2400" b="1"/>
              <a:t>участия в конкурсе для получения премии Президента  РФ (вклад педагога в развитие системы образования за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 b="1"/>
              <a:t>     последние 3 года)</a:t>
            </a:r>
          </a:p>
        </p:txBody>
      </p:sp>
      <p:pic>
        <p:nvPicPr>
          <p:cNvPr id="74756" name="Picture 4" descr="6591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3962400"/>
            <a:ext cx="3365500" cy="219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1BBAD87-4961-4515-A207-B7CD745F5A12}" type="slidenum">
              <a:rPr lang="ru-RU"/>
              <a:pPr/>
              <a:t>5</a:t>
            </a:fld>
            <a:endParaRPr lang="ru-RU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524000"/>
          </a:xfrm>
        </p:spPr>
        <p:txBody>
          <a:bodyPr/>
          <a:lstStyle/>
          <a:p>
            <a:pPr algn="ctr">
              <a:lnSpc>
                <a:spcPct val="75000"/>
              </a:lnSpc>
            </a:pPr>
            <a:r>
              <a:rPr lang="ru-RU" sz="3600" b="1" dirty="0">
                <a:solidFill>
                  <a:schemeClr val="bg2"/>
                </a:solidFill>
              </a:rPr>
              <a:t>Как составить полноценный </a:t>
            </a:r>
            <a:r>
              <a:rPr lang="ru-RU" sz="3600" b="1" dirty="0" err="1">
                <a:solidFill>
                  <a:schemeClr val="bg2"/>
                </a:solidFill>
              </a:rPr>
              <a:t>портфолио</a:t>
            </a:r>
            <a:r>
              <a:rPr lang="ru-RU" sz="3600" b="1" dirty="0">
                <a:solidFill>
                  <a:schemeClr val="bg2"/>
                </a:solidFill>
              </a:rPr>
              <a:t> учителя и сделать сайт учителя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05800" cy="4343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 dirty="0"/>
              <a:t>электронный </a:t>
            </a:r>
            <a:r>
              <a:rPr lang="ru-RU" sz="2400" b="1" dirty="0" err="1"/>
              <a:t>портфолио</a:t>
            </a:r>
            <a:r>
              <a:rPr lang="ru-RU" sz="2400" b="1" dirty="0"/>
              <a:t> учителя – это </a:t>
            </a:r>
            <a:r>
              <a:rPr lang="ru-RU" sz="2400" b="1" dirty="0" err="1"/>
              <a:t>веб-базированный</a:t>
            </a:r>
            <a:r>
              <a:rPr lang="ru-RU" sz="2400" b="1" dirty="0"/>
              <a:t> ресурс, сайт учителя, который отражает индивидуальность и профессиональные достижения владельца</a:t>
            </a:r>
          </a:p>
          <a:p>
            <a:pPr>
              <a:lnSpc>
                <a:spcPct val="80000"/>
              </a:lnSpc>
            </a:pPr>
            <a:r>
              <a:rPr lang="ru-RU" sz="2400" b="1" dirty="0" err="1"/>
              <a:t>портфолио</a:t>
            </a:r>
            <a:r>
              <a:rPr lang="ru-RU" sz="2400" b="1" dirty="0"/>
              <a:t>, </a:t>
            </a:r>
            <a:r>
              <a:rPr lang="ru-RU" sz="2400" b="1" dirty="0" smtClean="0"/>
              <a:t>не опубликованное </a:t>
            </a:r>
            <a:r>
              <a:rPr lang="ru-RU" sz="2400" b="1" dirty="0"/>
              <a:t>в интернете в виде сайта учителя , можно считать несостоявшимся</a:t>
            </a:r>
          </a:p>
          <a:p>
            <a:pPr>
              <a:lnSpc>
                <a:spcPct val="80000"/>
              </a:lnSpc>
            </a:pPr>
            <a:r>
              <a:rPr lang="ru-RU" sz="2400" b="1" dirty="0" err="1"/>
              <a:t>портфолио</a:t>
            </a:r>
            <a:r>
              <a:rPr lang="ru-RU" sz="2400" b="1" dirty="0"/>
              <a:t>, лежащий в папке на компьютере, не представляет из себя никакой ценности ни для кого</a:t>
            </a:r>
          </a:p>
          <a:p>
            <a:pPr>
              <a:lnSpc>
                <a:spcPct val="80000"/>
              </a:lnSpc>
            </a:pPr>
            <a:r>
              <a:rPr lang="ru-RU" sz="2400" b="1" dirty="0"/>
              <a:t>публикация в сети </a:t>
            </a:r>
            <a:r>
              <a:rPr lang="ru-RU" sz="2400" b="1" dirty="0" err="1"/>
              <a:t>портфолио</a:t>
            </a:r>
            <a:r>
              <a:rPr lang="ru-RU" sz="2400" b="1" dirty="0"/>
              <a:t> в виде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/>
              <a:t>     сайта учителя необходима !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800" dirty="0"/>
          </a:p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800" dirty="0"/>
          </a:p>
        </p:txBody>
      </p:sp>
      <p:pic>
        <p:nvPicPr>
          <p:cNvPr id="76805" name="Picture 5" descr="big_ic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4495800"/>
            <a:ext cx="17621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DC1E47-E969-499E-B334-1A111774A760}" type="slidenum">
              <a:rPr lang="ru-RU"/>
              <a:pPr/>
              <a:t>6</a:t>
            </a:fld>
            <a:endParaRPr lang="ru-RU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u-RU" sz="3600" b="1" dirty="0">
                <a:solidFill>
                  <a:schemeClr val="bg2"/>
                </a:solidFill>
              </a:rPr>
              <a:t>Виды электронного </a:t>
            </a:r>
            <a:r>
              <a:rPr lang="ru-RU" sz="3600" b="1" dirty="0" err="1">
                <a:solidFill>
                  <a:schemeClr val="bg2"/>
                </a:solidFill>
              </a:rPr>
              <a:t>портфолио</a:t>
            </a:r>
            <a:endParaRPr lang="ru-RU" sz="3600" b="1" dirty="0">
              <a:solidFill>
                <a:schemeClr val="bg2"/>
              </a:solidFill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144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 dirty="0" err="1"/>
              <a:t>портфолио</a:t>
            </a:r>
            <a:r>
              <a:rPr lang="ru-RU" sz="2400" b="1" dirty="0"/>
              <a:t> достижений  - акцент на документы, подтверждающие успехи вашей деятельности  </a:t>
            </a:r>
          </a:p>
          <a:p>
            <a:pPr>
              <a:lnSpc>
                <a:spcPct val="80000"/>
              </a:lnSpc>
            </a:pPr>
            <a:r>
              <a:rPr lang="ru-RU" sz="2400" b="1" dirty="0" err="1"/>
              <a:t>портфолио</a:t>
            </a:r>
            <a:r>
              <a:rPr lang="ru-RU" sz="2400" b="1" dirty="0"/>
              <a:t> комплексный – объединивший в себе вышеперечисленные виды </a:t>
            </a:r>
            <a:r>
              <a:rPr lang="ru-RU" sz="2400" b="1" dirty="0" err="1"/>
              <a:t>портфолио</a:t>
            </a:r>
            <a:r>
              <a:rPr lang="ru-RU" sz="2400" b="1" dirty="0"/>
              <a:t> и пригодный для презентации </a:t>
            </a:r>
            <a:r>
              <a:rPr lang="ru-RU" sz="2400" b="1" dirty="0" err="1"/>
              <a:t>портфолио</a:t>
            </a:r>
            <a:r>
              <a:rPr lang="ru-RU" sz="2400" b="1" dirty="0"/>
              <a:t> учителя школы</a:t>
            </a:r>
          </a:p>
          <a:p>
            <a:pPr>
              <a:lnSpc>
                <a:spcPct val="80000"/>
              </a:lnSpc>
            </a:pPr>
            <a:r>
              <a:rPr lang="ru-RU" sz="2400" b="1" dirty="0" err="1"/>
              <a:t>портфолио</a:t>
            </a:r>
            <a:r>
              <a:rPr lang="ru-RU" sz="2400" b="1" dirty="0"/>
              <a:t> тематический - акценты расставляются на тематически обособленные творческие работы в  разных сферах деятельности</a:t>
            </a:r>
          </a:p>
          <a:p>
            <a:pPr>
              <a:lnSpc>
                <a:spcPct val="80000"/>
              </a:lnSpc>
            </a:pPr>
            <a:r>
              <a:rPr lang="ru-RU" sz="2400" b="1" dirty="0" err="1"/>
              <a:t>портфолио</a:t>
            </a:r>
            <a:r>
              <a:rPr lang="ru-RU" sz="2400" b="1" dirty="0"/>
              <a:t> презентационный – необходим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/>
              <a:t>    при поступлении на новое место работы , особенно в тех случаях, когда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/>
              <a:t>    заработная плата назначается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/>
              <a:t>    по итогам собеседования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800" dirty="0"/>
          </a:p>
        </p:txBody>
      </p:sp>
      <p:pic>
        <p:nvPicPr>
          <p:cNvPr id="77830" name="Picture 6" descr="электрон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4876800"/>
            <a:ext cx="2274888" cy="16462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solidFill>
                  <a:schemeClr val="bg2"/>
                </a:solidFill>
              </a:rPr>
              <a:t>Программные  средства, используемые при формировании </a:t>
            </a:r>
            <a:r>
              <a:rPr lang="ru-RU" sz="4000" dirty="0" err="1" smtClean="0">
                <a:solidFill>
                  <a:schemeClr val="bg2"/>
                </a:solidFill>
              </a:rPr>
              <a:t>портфолио</a:t>
            </a:r>
            <a:endParaRPr lang="ru-RU" sz="4000" dirty="0">
              <a:solidFill>
                <a:schemeClr val="bg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114800"/>
          </a:xfrm>
        </p:spPr>
        <p:txBody>
          <a:bodyPr/>
          <a:lstStyle/>
          <a:p>
            <a:r>
              <a:rPr lang="en-US" dirty="0" smtClean="0"/>
              <a:t>PowerPoint</a:t>
            </a:r>
          </a:p>
          <a:p>
            <a:r>
              <a:rPr lang="en-US" dirty="0" smtClean="0"/>
              <a:t>Word</a:t>
            </a:r>
          </a:p>
          <a:p>
            <a:r>
              <a:rPr lang="en-US" dirty="0" smtClean="0"/>
              <a:t>Excel</a:t>
            </a:r>
          </a:p>
          <a:p>
            <a:r>
              <a:rPr lang="ru-RU" dirty="0" smtClean="0"/>
              <a:t>Инструментальные системы создания сайтов</a:t>
            </a:r>
          </a:p>
          <a:p>
            <a:r>
              <a:rPr lang="ru-RU" dirty="0" smtClean="0"/>
              <a:t>Графические пакеты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A37681-A99C-4DCC-8DC9-3A13396CFEE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48834A-DD63-4D33-9C17-15DE04312620}" type="slidenum">
              <a:rPr lang="ru-RU"/>
              <a:pPr/>
              <a:t>8</a:t>
            </a:fld>
            <a:endParaRPr lang="ru-RU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371600"/>
          </a:xfrm>
        </p:spPr>
        <p:txBody>
          <a:bodyPr/>
          <a:lstStyle/>
          <a:p>
            <a:pPr algn="ctr"/>
            <a:r>
              <a:rPr lang="ru-RU" sz="3600" b="1">
                <a:solidFill>
                  <a:schemeClr val="bg2"/>
                </a:solidFill>
              </a:rPr>
              <a:t>Структура портфолио учителя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305800" cy="45720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/>
              <a:t> </a:t>
            </a:r>
            <a:r>
              <a:rPr lang="ru-RU" sz="2800" b="1">
                <a:solidFill>
                  <a:schemeClr val="hlink"/>
                </a:solidFill>
              </a:rPr>
              <a:t>Общие сведения об учителе:</a:t>
            </a:r>
          </a:p>
          <a:p>
            <a:pPr>
              <a:buFont typeface="Wingdings" pitchFamily="2" charset="2"/>
              <a:buNone/>
            </a:pPr>
            <a:r>
              <a:rPr lang="ru-RU" sz="2400" b="1">
                <a:solidFill>
                  <a:schemeClr val="hlink"/>
                </a:solidFill>
                <a:cs typeface="Arial" charset="0"/>
              </a:rPr>
              <a:t>■</a:t>
            </a:r>
            <a:r>
              <a:rPr lang="ru-RU" sz="2400" b="1">
                <a:cs typeface="Arial" charset="0"/>
              </a:rPr>
              <a:t> </a:t>
            </a:r>
            <a:r>
              <a:rPr lang="ru-RU" sz="2400" b="1"/>
              <a:t>ФИО, год рождения, образование</a:t>
            </a:r>
          </a:p>
          <a:p>
            <a:pPr>
              <a:buFont typeface="Wingdings" pitchFamily="2" charset="2"/>
              <a:buNone/>
            </a:pPr>
            <a:r>
              <a:rPr lang="ru-RU" sz="2400" b="1">
                <a:solidFill>
                  <a:schemeClr val="hlink"/>
                </a:solidFill>
                <a:cs typeface="Arial" charset="0"/>
              </a:rPr>
              <a:t>■</a:t>
            </a:r>
            <a:r>
              <a:rPr lang="ru-RU" sz="2400" b="1"/>
              <a:t> трудовой и педагогический стаж работы</a:t>
            </a:r>
          </a:p>
          <a:p>
            <a:pPr>
              <a:buFont typeface="Wingdings" pitchFamily="2" charset="2"/>
              <a:buNone/>
            </a:pPr>
            <a:r>
              <a:rPr lang="ru-RU" sz="2400" b="1">
                <a:solidFill>
                  <a:schemeClr val="hlink"/>
                </a:solidFill>
                <a:cs typeface="Arial" charset="0"/>
              </a:rPr>
              <a:t>■</a:t>
            </a:r>
            <a:r>
              <a:rPr lang="ru-RU" sz="2400" b="1"/>
              <a:t> повышение квалификации, звания, награды</a:t>
            </a:r>
          </a:p>
          <a:p>
            <a:pPr>
              <a:buFont typeface="Wingdings" pitchFamily="2" charset="2"/>
              <a:buNone/>
            </a:pPr>
            <a:r>
              <a:rPr lang="ru-RU" sz="2400" b="1">
                <a:solidFill>
                  <a:schemeClr val="hlink"/>
                </a:solidFill>
                <a:cs typeface="Arial" charset="0"/>
              </a:rPr>
              <a:t>■</a:t>
            </a:r>
            <a:r>
              <a:rPr lang="ru-RU" sz="2400" b="1"/>
              <a:t> копии документов</a:t>
            </a:r>
          </a:p>
        </p:txBody>
      </p:sp>
      <p:pic>
        <p:nvPicPr>
          <p:cNvPr id="134149" name="Picture 5" descr="1366554642_ideal2_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2895600"/>
            <a:ext cx="2447925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A24A3C-022F-4AE8-956B-EF0FBBC27BA4}" type="slidenum">
              <a:rPr lang="ru-RU"/>
              <a:pPr/>
              <a:t>9</a:t>
            </a:fld>
            <a:endParaRPr lang="ru-RU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pPr algn="ctr"/>
            <a:r>
              <a:rPr lang="ru-RU" sz="3600" b="1">
                <a:solidFill>
                  <a:schemeClr val="bg2"/>
                </a:solidFill>
              </a:rPr>
              <a:t>Структура портфолио учителя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762000"/>
            <a:ext cx="8305800" cy="51054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>
                <a:solidFill>
                  <a:schemeClr val="hlink"/>
                </a:solidFill>
              </a:rPr>
              <a:t>  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>
                <a:solidFill>
                  <a:schemeClr val="hlink"/>
                </a:solidFill>
              </a:rPr>
              <a:t>Результаты педагогической деятельности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endParaRPr lang="ru-RU" sz="2800" b="1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>
                <a:solidFill>
                  <a:schemeClr val="hlink"/>
                </a:solidFill>
                <a:cs typeface="Arial" charset="0"/>
              </a:rPr>
              <a:t>■</a:t>
            </a:r>
            <a:r>
              <a:rPr lang="ru-RU" sz="2400" b="1"/>
              <a:t> сравнительный анализ деятельности педагога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/>
              <a:t>    за 3 года;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>
                <a:solidFill>
                  <a:schemeClr val="hlink"/>
                </a:solidFill>
                <a:cs typeface="Arial" charset="0"/>
              </a:rPr>
              <a:t>■</a:t>
            </a:r>
            <a:r>
              <a:rPr lang="ru-RU" sz="2400" b="1"/>
              <a:t> результаты промежуточной и итоговой аттестации обучающихся;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>
                <a:solidFill>
                  <a:schemeClr val="hlink"/>
                </a:solidFill>
                <a:cs typeface="Arial" charset="0"/>
              </a:rPr>
              <a:t>■</a:t>
            </a:r>
            <a:r>
              <a:rPr lang="ru-RU" sz="2400" b="1"/>
              <a:t> сведения о наличии медалистов;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>
                <a:solidFill>
                  <a:schemeClr val="hlink"/>
                </a:solidFill>
                <a:cs typeface="Arial" charset="0"/>
              </a:rPr>
              <a:t>■</a:t>
            </a:r>
            <a:r>
              <a:rPr lang="ru-RU" sz="2400" b="1"/>
              <a:t> сведения о поступлении в вузы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/>
              <a:t>    по специальности</a:t>
            </a:r>
          </a:p>
        </p:txBody>
      </p:sp>
      <p:pic>
        <p:nvPicPr>
          <p:cNvPr id="83973" name="Picture 5" descr="mathiti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3124200"/>
            <a:ext cx="2757488" cy="292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07ACF27CB744DA449D8E9E7854CCD1C7" ma:contentTypeVersion="49" ma:contentTypeDescription="Создание документа." ma:contentTypeScope="" ma:versionID="d23bcfa5f7028677ebce1509dc3edf03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5d92a831f630846e920fd49d9864d72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AWJJH2MPE6E2-1875666747-377</_dlc_DocId>
    <_dlc_DocIdUrl xmlns="4a252ca3-5a62-4c1c-90a6-29f4710e47f8">
      <Url>http://edu-sps.koiro.local/BuyR/Kren/School/_layouts/15/DocIdRedir.aspx?ID=AWJJH2MPE6E2-1875666747-377</Url>
      <Description>AWJJH2MPE6E2-1875666747-377</Description>
    </_dlc_DocIdUrl>
  </documentManagement>
</p:properties>
</file>

<file path=customXml/itemProps1.xml><?xml version="1.0" encoding="utf-8"?>
<ds:datastoreItem xmlns:ds="http://schemas.openxmlformats.org/officeDocument/2006/customXml" ds:itemID="{15A60941-B858-4C7C-8C7F-477270DF76F3}"/>
</file>

<file path=customXml/itemProps2.xml><?xml version="1.0" encoding="utf-8"?>
<ds:datastoreItem xmlns:ds="http://schemas.openxmlformats.org/officeDocument/2006/customXml" ds:itemID="{9E191823-FAB2-4874-8C41-2C110427A353}"/>
</file>

<file path=customXml/itemProps3.xml><?xml version="1.0" encoding="utf-8"?>
<ds:datastoreItem xmlns:ds="http://schemas.openxmlformats.org/officeDocument/2006/customXml" ds:itemID="{ABB50DFB-8E67-409C-AE9A-1893883FFF46}"/>
</file>

<file path=customXml/itemProps4.xml><?xml version="1.0" encoding="utf-8"?>
<ds:datastoreItem xmlns:ds="http://schemas.openxmlformats.org/officeDocument/2006/customXml" ds:itemID="{4410A492-E98F-4FB4-8559-68AEFE7620BA}"/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747</TotalTime>
  <Words>648</Words>
  <Application>Microsoft PowerPoint</Application>
  <PresentationFormat>Экран (4:3)</PresentationFormat>
  <Paragraphs>103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Пиксел</vt:lpstr>
      <vt:lpstr>Слайд 1</vt:lpstr>
      <vt:lpstr>Слайд 2</vt:lpstr>
      <vt:lpstr>Цель создания портфолио</vt:lpstr>
      <vt:lpstr>Портфолио – необходимая информация для :</vt:lpstr>
      <vt:lpstr>Как составить полноценный портфолио учителя и сделать сайт учителя</vt:lpstr>
      <vt:lpstr>Виды электронного портфолио</vt:lpstr>
      <vt:lpstr>Программные  средства, используемые при формировании портфолио</vt:lpstr>
      <vt:lpstr>Структура портфолио учителя</vt:lpstr>
      <vt:lpstr>Структура портфолио учителя</vt:lpstr>
      <vt:lpstr>Структура портфолио учителя</vt:lpstr>
      <vt:lpstr> Структура портфолио учителя</vt:lpstr>
      <vt:lpstr>Структура портфолио учителя</vt:lpstr>
      <vt:lpstr>Резюме</vt:lpstr>
      <vt:lpstr>Слайд 14</vt:lpstr>
      <vt:lpstr>Слайд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User</cp:lastModifiedBy>
  <cp:revision>23</cp:revision>
  <cp:lastPrinted>1601-01-01T00:00:00Z</cp:lastPrinted>
  <dcterms:created xsi:type="dcterms:W3CDTF">1601-01-01T00:00:00Z</dcterms:created>
  <dcterms:modified xsi:type="dcterms:W3CDTF">2016-10-06T19:22:37Z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0x01010007ACF27CB744DA449D8E9E7854CCD1C7</vt:lpwstr>
  </property>
  <property fmtid="{D5CDD505-2E9C-101B-9397-08002B2CF9AE}" pid="4" name="_dlc_DocIdItemGuid">
    <vt:lpwstr>aad2c39d-f8d9-4199-9534-817cbd594af0</vt:lpwstr>
  </property>
</Properties>
</file>