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sldIdLst>
    <p:sldId id="272" r:id="rId2"/>
    <p:sldId id="257" r:id="rId3"/>
    <p:sldId id="256" r:id="rId4"/>
    <p:sldId id="258" r:id="rId5"/>
    <p:sldId id="259" r:id="rId6"/>
    <p:sldId id="260" r:id="rId7"/>
    <p:sldId id="275" r:id="rId8"/>
    <p:sldId id="273" r:id="rId9"/>
    <p:sldId id="266" r:id="rId10"/>
    <p:sldId id="264" r:id="rId11"/>
    <p:sldId id="265" r:id="rId12"/>
    <p:sldId id="261" r:id="rId13"/>
    <p:sldId id="274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3A7D45-28FF-4DF5-BA81-33A5FAEE50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33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3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133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F4C7AC-EE1A-402D-9F4A-5E4617B9094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B2C388-8B51-4EF5-8AE6-028B1562BE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D2148-A6E1-4972-8F0D-FEB859F3B9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37681-A99C-4DCC-8DC9-3A13396CFE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D6ACC-3AB9-49FE-BADD-48BB765ACE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C6A7A5-AEE0-4BDA-9CC5-09FB346866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41BB6F-8D8C-4CDC-A1E6-2726782408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2BB044-E09B-416F-9543-DA2AEA40BA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5DDE4F-8097-4C40-93FC-149DA2DF564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B5F76-8652-49A1-B168-20608B78AB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A20E3F-E54B-4BB8-85CD-024CB6C416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Электронный портфолио учителя Понохно Е.А. Уртам 2014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1CDD1B4-C070-4032-AE90-75882BE7F60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2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32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32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2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32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32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10AEB0-E3CD-4242-A0A0-123040BFC541}" type="slidenum">
              <a:rPr lang="ru-RU"/>
              <a:pPr/>
              <a:t>1</a:t>
            </a:fld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Электронный портфолио учителя – требование времени</a:t>
            </a:r>
            <a:br>
              <a:rPr lang="ru-RU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5478" name="Picture 6" descr="3538_html_m60346c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50355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347E7B-2DBC-4753-9901-C228079B3686}" type="slidenum">
              <a:rPr lang="ru-RU"/>
              <a:pPr/>
              <a:t>10</a:t>
            </a:fld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Структура портфолио учителя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Научно-методическая деятельность: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</a:t>
            </a:r>
            <a:r>
              <a:rPr lang="ru-RU" sz="2000" b="1"/>
              <a:t>методические    материалы, свидетельствующие о профессионализме учителя: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000" b="1"/>
              <a:t> обоснование выбора образовательной программы, образовательных технологий, средств педагогической диагностики для оценки образовательных результатов;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000" b="1"/>
              <a:t> использование информационно-коммуникативных технологий;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000" b="1"/>
              <a:t> работа в методическом объединении, участие в профессиональных конкурсах;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000" b="1"/>
              <a:t> участие в методических и предметных неделях;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организация и проведение семинаров, «круглых столов»,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 мастер-классов;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000" b="1"/>
              <a:t> разработка авторских программ,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  написание рефератов, доклада, статьи </a:t>
            </a:r>
          </a:p>
        </p:txBody>
      </p:sp>
      <p:pic>
        <p:nvPicPr>
          <p:cNvPr id="81924" name="Picture 4" descr="знания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876800"/>
            <a:ext cx="1652588" cy="165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0C1240-FFE9-414A-A0BF-62CB61EA25E0}" type="slidenum">
              <a:rPr lang="ru-RU"/>
              <a:pPr/>
              <a:t>11</a:t>
            </a:fld>
            <a:endParaRPr lang="ru-RU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077200" cy="2057400"/>
          </a:xfrm>
        </p:spPr>
        <p:txBody>
          <a:bodyPr/>
          <a:lstStyle/>
          <a:p>
            <a:pPr algn="ctr"/>
            <a:r>
              <a:rPr lang="ru-RU"/>
              <a:t> </a:t>
            </a:r>
            <a:r>
              <a:rPr lang="ru-RU" sz="3600" b="1">
                <a:solidFill>
                  <a:schemeClr val="bg2"/>
                </a:solidFill>
              </a:rPr>
              <a:t>Структура портфолио учителя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800"/>
              <a:t>  </a:t>
            </a:r>
            <a:r>
              <a:rPr lang="ru-RU" sz="2400" b="1"/>
              <a:t>список творческих работ, учебно-исследовательских работ, проектов, сетевых проектов, выполненных обучающимися под вашим руководством;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</a:t>
            </a:r>
            <a:r>
              <a:rPr lang="ru-RU" sz="2800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список победителей олимпиад, конкурсов, соревнований, интеллектуальных марафонов; сценарии внеклассных мероприятий, фотографии, видеокассеты с записью проведенных мероприятий (выставки, предметные экскурсии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программы работы кружков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и факультативов.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219200" y="1066800"/>
            <a:ext cx="680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Внеурочная деятельность по предмету:</a:t>
            </a:r>
          </a:p>
        </p:txBody>
      </p:sp>
      <p:pic>
        <p:nvPicPr>
          <p:cNvPr id="82949" name="Picture 5" descr="зн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343400"/>
            <a:ext cx="1781175" cy="2039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A3F79-5A57-47E7-9E22-05D4C07D1D2D}" type="slidenum">
              <a:rPr lang="ru-RU"/>
              <a:pPr/>
              <a:t>12</a:t>
            </a:fld>
            <a:endParaRPr lang="ru-RU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305800" cy="18288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Структура портфолио учителя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7630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2800" b="1">
                <a:solidFill>
                  <a:schemeClr val="hlink"/>
                </a:solidFill>
              </a:rPr>
              <a:t>Учебно-материальная база:</a:t>
            </a:r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ru-RU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/>
              <a:t> </a:t>
            </a:r>
            <a:r>
              <a:rPr lang="ru-RU" sz="2400" b="1"/>
              <a:t>паспорт кабинета (список справочной литературы по предмету, макеты, таблицы, схемы, иллюстрации, портреты;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</a:t>
            </a:r>
            <a:r>
              <a:rPr lang="ru-RU" sz="2400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технические средства обучения, компьютерные средства обучения, аудио- и видеопособия, дидактический материал, сборники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 задач и упражнений, 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 измерители качества 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 обученности детей </a:t>
            </a:r>
          </a:p>
        </p:txBody>
      </p:sp>
      <p:pic>
        <p:nvPicPr>
          <p:cNvPr id="78854" name="Picture 6" descr="idocu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33800"/>
            <a:ext cx="272415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19ABA-58BA-4E5E-AD7F-2A3F7641F4C0}" type="slidenum">
              <a:rPr lang="ru-RU"/>
              <a:pPr/>
              <a:t>13</a:t>
            </a:fld>
            <a:endParaRPr lang="ru-RU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Резюме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2400" b="1"/>
              <a:t>Электронный портфолио педагога  - это веб-ресурс, который отражает его индивидуальность и профессиональные достижения.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Общепринятой модели портфолио, исчерпывающего перечня материалов, входящих в него, не существует. Портфолио учителя очень индивидуально. В современных условиях этот ресурс является важным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условием профессионального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роста педагога.</a:t>
            </a:r>
          </a:p>
        </p:txBody>
      </p:sp>
      <p:pic>
        <p:nvPicPr>
          <p:cNvPr id="135172" name="Picture 4" descr="сетевой проект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276600"/>
            <a:ext cx="2925763" cy="292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37681-A99C-4DCC-8DC9-3A13396CFEE5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1"/>
            <a:ext cx="9144000" cy="62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37681-A99C-4DCC-8DC9-3A13396CFEE5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87"/>
            <a:ext cx="91440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615DCA-E97D-4974-9615-098E4FF4EAC9}" type="slidenum">
              <a:rPr lang="ru-RU"/>
              <a:pPr/>
              <a:t>2</a:t>
            </a:fld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464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400" b="1"/>
              <a:t>Портфолио в переводе с французского означает  «собрание достижений»; в переводе с итальянского - «папка специалиста».</a:t>
            </a:r>
          </a:p>
          <a:p>
            <a:pPr>
              <a:lnSpc>
                <a:spcPct val="85000"/>
              </a:lnSpc>
            </a:pPr>
            <a:r>
              <a:rPr lang="ru-RU" sz="2400" b="1"/>
              <a:t>Портфолио учителя - это способ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фиксирования, накопления материалов, демонстрирующих уровень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профессионализма учителя,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умения решать задачи своей 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профессиональной 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деятельности; своеобразное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ru-RU" sz="2400" b="1"/>
              <a:t>    досье.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533400"/>
            <a:ext cx="9666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такое «портфолио»?</a:t>
            </a:r>
          </a:p>
        </p:txBody>
      </p:sp>
      <p:pic>
        <p:nvPicPr>
          <p:cNvPr id="6149" name="Picture 5" descr="picture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0"/>
            <a:ext cx="2652713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A2B2C7-61D9-4D5F-85A5-FCE09E23D5D5}" type="slidenum">
              <a:rPr lang="ru-RU"/>
              <a:pPr/>
              <a:t>3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20574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Цель создания портфолио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Портфолио позволяет педагогу проанализировать и систематизировать результаты своей работы, объективно оценить свои возможности.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Портфолио учителя – альтернативная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   форма оценки профессионализма и результативности работы педагога при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   проведении экспертизы 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ru-RU" sz="2400" b="1"/>
              <a:t>    на соответствие заявленной</a:t>
            </a:r>
          </a:p>
          <a:p>
            <a:pPr>
              <a:lnSpc>
                <a:spcPct val="65000"/>
              </a:lnSpc>
              <a:buFont typeface="Wingdings" pitchFamily="2" charset="2"/>
              <a:buNone/>
            </a:pPr>
            <a:r>
              <a:rPr lang="ru-RU" sz="2400" b="1"/>
              <a:t>    квалификационной категории</a:t>
            </a:r>
            <a:r>
              <a:rPr lang="ru-RU"/>
              <a:t>                                              </a:t>
            </a:r>
          </a:p>
        </p:txBody>
      </p:sp>
      <p:pic>
        <p:nvPicPr>
          <p:cNvPr id="5124" name="Picture 4" descr="new0900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810000"/>
            <a:ext cx="3411538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3FECCF-8787-479C-A4DA-886C5F794AA6}" type="slidenum">
              <a:rPr lang="ru-RU"/>
              <a:pPr/>
              <a:t>4</a:t>
            </a:fld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ru-RU" sz="3600" b="1">
                <a:solidFill>
                  <a:schemeClr val="bg2"/>
                </a:solidFill>
              </a:rPr>
              <a:t>Портфолио – необходимая информация для</a:t>
            </a:r>
            <a:r>
              <a:rPr lang="ru-RU" sz="3600"/>
              <a:t> </a:t>
            </a:r>
            <a:r>
              <a:rPr lang="ru-RU" sz="360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аттестации учителя  на квалификационные категории;</a:t>
            </a:r>
          </a:p>
          <a:p>
            <a:pPr>
              <a:lnSpc>
                <a:spcPct val="90000"/>
              </a:lnSpc>
            </a:pPr>
            <a:r>
              <a:rPr lang="ru-RU" sz="2400" b="1"/>
              <a:t>объявления ему поощрений и представления к наградам и денежным премиям по итогам учебного года; </a:t>
            </a:r>
          </a:p>
          <a:p>
            <a:pPr>
              <a:lnSpc>
                <a:spcPct val="90000"/>
              </a:lnSpc>
            </a:pPr>
            <a:r>
              <a:rPr lang="ru-RU" sz="2400" b="1"/>
              <a:t>участия в конкурсе для получения премии Президента  РФ (вклад педагога в развитие системы образования за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    последние 3 года)</a:t>
            </a:r>
          </a:p>
        </p:txBody>
      </p:sp>
      <p:pic>
        <p:nvPicPr>
          <p:cNvPr id="74756" name="Picture 4" descr="659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962400"/>
            <a:ext cx="33655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BAD87-4961-4515-A207-B7CD745F5A12}" type="slidenum">
              <a:rPr lang="ru-RU"/>
              <a:pPr/>
              <a:t>5</a:t>
            </a:fld>
            <a:endParaRPr lang="ru-RU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sz="3600" b="1" dirty="0">
                <a:solidFill>
                  <a:schemeClr val="bg2"/>
                </a:solidFill>
              </a:rPr>
              <a:t>Как составить полноценный </a:t>
            </a:r>
            <a:r>
              <a:rPr lang="ru-RU" sz="3600" b="1" dirty="0" err="1">
                <a:solidFill>
                  <a:schemeClr val="bg2"/>
                </a:solidFill>
              </a:rPr>
              <a:t>портфолио</a:t>
            </a:r>
            <a:r>
              <a:rPr lang="ru-RU" sz="3600" b="1" dirty="0">
                <a:solidFill>
                  <a:schemeClr val="bg2"/>
                </a:solidFill>
              </a:rPr>
              <a:t> учителя и сделать сайт учителя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электронный </a:t>
            </a:r>
            <a:r>
              <a:rPr lang="ru-RU" sz="2400" b="1" dirty="0" err="1"/>
              <a:t>портфолио</a:t>
            </a:r>
            <a:r>
              <a:rPr lang="ru-RU" sz="2400" b="1" dirty="0"/>
              <a:t> учителя – это </a:t>
            </a:r>
            <a:r>
              <a:rPr lang="ru-RU" sz="2400" b="1" dirty="0" err="1"/>
              <a:t>веб-базированный</a:t>
            </a:r>
            <a:r>
              <a:rPr lang="ru-RU" sz="2400" b="1" dirty="0"/>
              <a:t> ресурс, сайт учителя, который отражает индивидуальность и профессиональные достижения владельца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, </a:t>
            </a:r>
            <a:r>
              <a:rPr lang="ru-RU" sz="2400" b="1" dirty="0" smtClean="0"/>
              <a:t>не опубликованное </a:t>
            </a:r>
            <a:r>
              <a:rPr lang="ru-RU" sz="2400" b="1" dirty="0"/>
              <a:t>в интернете в виде сайта учителя , можно считать несостоявшимся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, лежащий в папке на компьютере, не представляет из себя никакой ценности ни для кого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публикация в сети </a:t>
            </a:r>
            <a:r>
              <a:rPr lang="ru-RU" sz="2400" b="1" dirty="0" err="1"/>
              <a:t>портфолио</a:t>
            </a:r>
            <a:r>
              <a:rPr lang="ru-RU" sz="2400" b="1" dirty="0"/>
              <a:t> в виде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    сайта учителя необходима 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76805" name="Picture 5" descr="big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495800"/>
            <a:ext cx="1762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C1E47-E969-499E-B334-1A111774A760}" type="slidenum">
              <a:rPr lang="ru-RU"/>
              <a:pPr/>
              <a:t>6</a:t>
            </a:fld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chemeClr val="bg2"/>
                </a:solidFill>
              </a:rPr>
              <a:t>Виды электронного </a:t>
            </a:r>
            <a:r>
              <a:rPr lang="ru-RU" sz="3600" b="1" dirty="0" err="1">
                <a:solidFill>
                  <a:schemeClr val="bg2"/>
                </a:solidFill>
              </a:rPr>
              <a:t>портфолио</a:t>
            </a:r>
            <a:endParaRPr lang="ru-RU" sz="3600" b="1" dirty="0">
              <a:solidFill>
                <a:schemeClr val="bg2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 достижений  - акцент на документы, подтверждающие успехи вашей деятельности  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 комплексный – объединивший в себе вышеперечисленные виды </a:t>
            </a:r>
            <a:r>
              <a:rPr lang="ru-RU" sz="2400" b="1" dirty="0" err="1"/>
              <a:t>портфолио</a:t>
            </a:r>
            <a:r>
              <a:rPr lang="ru-RU" sz="2400" b="1" dirty="0"/>
              <a:t> и пригодный для презентации </a:t>
            </a:r>
            <a:r>
              <a:rPr lang="ru-RU" sz="2400" b="1" dirty="0" err="1"/>
              <a:t>портфолио</a:t>
            </a:r>
            <a:r>
              <a:rPr lang="ru-RU" sz="2400" b="1" dirty="0"/>
              <a:t> учителя школы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 тематический - акценты расставляются на тематически обособленные творческие работы в  разных сферах деятельности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портфолио</a:t>
            </a:r>
            <a:r>
              <a:rPr lang="ru-RU" sz="2400" b="1" dirty="0"/>
              <a:t> презентационный – необходим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   при поступлении на новое место работы , особенно в тех случаях, когда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   заработная плата назначается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   по итогам собеседования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800" dirty="0"/>
          </a:p>
        </p:txBody>
      </p:sp>
      <p:pic>
        <p:nvPicPr>
          <p:cNvPr id="77830" name="Picture 6" descr="электро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876800"/>
            <a:ext cx="2274888" cy="164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bg2"/>
                </a:solidFill>
              </a:rPr>
              <a:t>Программные  средства, используемые при формировании </a:t>
            </a:r>
            <a:r>
              <a:rPr lang="ru-RU" sz="4000" dirty="0" err="1" smtClean="0">
                <a:solidFill>
                  <a:schemeClr val="bg2"/>
                </a:solidFill>
              </a:rPr>
              <a:t>портфолио</a:t>
            </a: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r>
              <a:rPr lang="en-US" dirty="0" smtClean="0"/>
              <a:t>PowerPoint</a:t>
            </a:r>
          </a:p>
          <a:p>
            <a:r>
              <a:rPr lang="en-US" dirty="0" smtClean="0"/>
              <a:t>Word</a:t>
            </a:r>
          </a:p>
          <a:p>
            <a:r>
              <a:rPr lang="en-US" dirty="0" smtClean="0"/>
              <a:t>Excel</a:t>
            </a:r>
          </a:p>
          <a:p>
            <a:r>
              <a:rPr lang="ru-RU" dirty="0" smtClean="0"/>
              <a:t>Инструментальные системы создания сайтов</a:t>
            </a:r>
          </a:p>
          <a:p>
            <a:r>
              <a:rPr lang="ru-RU" dirty="0" smtClean="0"/>
              <a:t>Графические пакеты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37681-A99C-4DCC-8DC9-3A13396CFE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8834A-DD63-4D33-9C17-15DE04312620}" type="slidenum">
              <a:rPr lang="ru-RU"/>
              <a:pPr/>
              <a:t>8</a:t>
            </a:fld>
            <a:endParaRPr lang="ru-RU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Структура портфолио учителя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457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2800" b="1">
                <a:solidFill>
                  <a:schemeClr val="hlink"/>
                </a:solidFill>
              </a:rPr>
              <a:t>Общие сведения об учителе: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>
                <a:cs typeface="Arial" charset="0"/>
              </a:rPr>
              <a:t> </a:t>
            </a:r>
            <a:r>
              <a:rPr lang="ru-RU" sz="2400" b="1"/>
              <a:t>ФИО, год рождения,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трудовой и педагогический стаж работы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повышение квалификации, звания, награды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копии документов</a:t>
            </a:r>
          </a:p>
        </p:txBody>
      </p:sp>
      <p:pic>
        <p:nvPicPr>
          <p:cNvPr id="134149" name="Picture 5" descr="1366554642_ideal2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895600"/>
            <a:ext cx="24479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24A3C-022F-4AE8-956B-EF0FBBC27BA4}" type="slidenum">
              <a:rPr lang="ru-RU"/>
              <a:pPr/>
              <a:t>9</a:t>
            </a:fld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Структура портфолио учителя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Результаты педагогической деятельности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800" b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сравнительный анализ деятельности педагога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за 3 года;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результаты промежуточной и итоговой аттестации обучающихся;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сведения о наличии медалистов;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cs typeface="Arial" charset="0"/>
              </a:rPr>
              <a:t>■</a:t>
            </a:r>
            <a:r>
              <a:rPr lang="ru-RU" sz="2400" b="1"/>
              <a:t> сведения о поступлении в вузы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по специальности</a:t>
            </a:r>
          </a:p>
        </p:txBody>
      </p:sp>
      <p:pic>
        <p:nvPicPr>
          <p:cNvPr id="83973" name="Picture 5" descr="mathi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124200"/>
            <a:ext cx="275748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7ACF27CB744DA449D8E9E7854CCD1C7" ma:contentTypeVersion="49" ma:contentTypeDescription="Создание документа." ma:contentTypeScope="" ma:versionID="d23bcfa5f7028677ebce1509dc3edf0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AWJJH2MPE6E2-1875666747-377</_dlc_DocId>
    <_dlc_DocIdUrl xmlns="4a252ca3-5a62-4c1c-90a6-29f4710e47f8">
      <Url>http://edu-sps.koiro.local/BuyR/Kren/School/_layouts/15/DocIdRedir.aspx?ID=AWJJH2MPE6E2-1875666747-377</Url>
      <Description>AWJJH2MPE6E2-1875666747-377</Description>
    </_dlc_DocIdUrl>
  </documentManagement>
</p:properties>
</file>

<file path=customXml/itemProps1.xml><?xml version="1.0" encoding="utf-8"?>
<ds:datastoreItem xmlns:ds="http://schemas.openxmlformats.org/officeDocument/2006/customXml" ds:itemID="{15A60941-B858-4C7C-8C7F-477270DF76F3}"/>
</file>

<file path=customXml/itemProps2.xml><?xml version="1.0" encoding="utf-8"?>
<ds:datastoreItem xmlns:ds="http://schemas.openxmlformats.org/officeDocument/2006/customXml" ds:itemID="{9E191823-FAB2-4874-8C41-2C110427A353}"/>
</file>

<file path=customXml/itemProps3.xml><?xml version="1.0" encoding="utf-8"?>
<ds:datastoreItem xmlns:ds="http://schemas.openxmlformats.org/officeDocument/2006/customXml" ds:itemID="{ABB50DFB-8E67-409C-AE9A-1893883FFF46}"/>
</file>

<file path=customXml/itemProps4.xml><?xml version="1.0" encoding="utf-8"?>
<ds:datastoreItem xmlns:ds="http://schemas.openxmlformats.org/officeDocument/2006/customXml" ds:itemID="{4410A492-E98F-4FB4-8559-68AEFE7620BA}"/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747</TotalTime>
  <Words>648</Words>
  <Application>Microsoft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Пиксел</vt:lpstr>
      <vt:lpstr>Слайд 1</vt:lpstr>
      <vt:lpstr>Слайд 2</vt:lpstr>
      <vt:lpstr>Цель создания портфолио</vt:lpstr>
      <vt:lpstr>Портфолио – необходимая информация для :</vt:lpstr>
      <vt:lpstr>Как составить полноценный портфолио учителя и сделать сайт учителя</vt:lpstr>
      <vt:lpstr>Виды электронного портфолио</vt:lpstr>
      <vt:lpstr>Программные  средства, используемые при формировании портфолио</vt:lpstr>
      <vt:lpstr>Структура портфолио учителя</vt:lpstr>
      <vt:lpstr>Структура портфолио учителя</vt:lpstr>
      <vt:lpstr>Структура портфолио учителя</vt:lpstr>
      <vt:lpstr> Структура портфолио учителя</vt:lpstr>
      <vt:lpstr>Структура портфолио учителя</vt:lpstr>
      <vt:lpstr>Резюме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23</cp:revision>
  <cp:lastPrinted>1601-01-01T00:00:00Z</cp:lastPrinted>
  <dcterms:created xsi:type="dcterms:W3CDTF">1601-01-01T00:00:00Z</dcterms:created>
  <dcterms:modified xsi:type="dcterms:W3CDTF">2016-10-06T19:22:37Z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0x01010007ACF27CB744DA449D8E9E7854CCD1C7</vt:lpwstr>
  </property>
  <property fmtid="{D5CDD505-2E9C-101B-9397-08002B2CF9AE}" pid="4" name="_dlc_DocIdItemGuid">
    <vt:lpwstr>aad2c39d-f8d9-4199-9534-817cbd594af0</vt:lpwstr>
  </property>
</Properties>
</file>