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3" r:id="rId6"/>
    <p:sldId id="265" r:id="rId7"/>
    <p:sldId id="262" r:id="rId8"/>
    <p:sldId id="261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DEBE7-7519-4D61-8CD7-2A772E9A4CFC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F436F-F135-4ACF-8B3D-2E0A48C3D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F436F-F135-4ACF-8B3D-2E0A48C3D09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B8F3-D549-491E-91CE-0C7A02D713E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96B337C-3E4D-44E2-B027-9D109CA34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B8F3-D549-491E-91CE-0C7A02D713E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337C-3E4D-44E2-B027-9D109CA34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B8F3-D549-491E-91CE-0C7A02D713E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337C-3E4D-44E2-B027-9D109CA34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B8F3-D549-491E-91CE-0C7A02D713E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96B337C-3E4D-44E2-B027-9D109CA34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B8F3-D549-491E-91CE-0C7A02D713E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337C-3E4D-44E2-B027-9D109CA34D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B8F3-D549-491E-91CE-0C7A02D713E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337C-3E4D-44E2-B027-9D109CA34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B8F3-D549-491E-91CE-0C7A02D713E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96B337C-3E4D-44E2-B027-9D109CA34D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B8F3-D549-491E-91CE-0C7A02D713E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337C-3E4D-44E2-B027-9D109CA34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B8F3-D549-491E-91CE-0C7A02D713E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337C-3E4D-44E2-B027-9D109CA34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B8F3-D549-491E-91CE-0C7A02D713E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337C-3E4D-44E2-B027-9D109CA34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B8F3-D549-491E-91CE-0C7A02D713E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337C-3E4D-44E2-B027-9D109CA34D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38B8F3-D549-491E-91CE-0C7A02D713E0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6B337C-3E4D-44E2-B027-9D109CA34D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44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Организация работы с одарёнными учащимися</a:t>
            </a:r>
            <a:r>
              <a:rPr lang="en-US" sz="1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«В каждом человеке – солнце, только дайте ему светить»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Сократ</a:t>
            </a:r>
            <a:endParaRPr lang="ru-RU" sz="1600" dirty="0"/>
          </a:p>
        </p:txBody>
      </p:sp>
      <p:pic>
        <p:nvPicPr>
          <p:cNvPr id="28675" name="Рисунок 2" descr="i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3429001"/>
            <a:ext cx="5096111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Некоторые приёмы, формы и методы работы для развития творческих способностей учащихся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Создание проблемных ситуаций</a:t>
            </a:r>
          </a:p>
          <a:p>
            <a:r>
              <a:rPr lang="ru-RU" dirty="0" smtClean="0"/>
              <a:t>Задания повышенной трудности</a:t>
            </a:r>
          </a:p>
          <a:p>
            <a:r>
              <a:rPr lang="ru-RU" dirty="0" smtClean="0"/>
              <a:t>Творческие задания</a:t>
            </a:r>
          </a:p>
          <a:p>
            <a:r>
              <a:rPr lang="ru-RU" dirty="0" smtClean="0"/>
              <a:t>Расширение кругозора</a:t>
            </a:r>
          </a:p>
          <a:p>
            <a:r>
              <a:rPr lang="ru-RU" dirty="0" smtClean="0"/>
              <a:t>Игровые технологии</a:t>
            </a:r>
          </a:p>
          <a:p>
            <a:r>
              <a:rPr lang="ru-RU" dirty="0" smtClean="0"/>
              <a:t>Проектная деятельность</a:t>
            </a:r>
          </a:p>
          <a:p>
            <a:r>
              <a:rPr lang="ru-RU" dirty="0" smtClean="0"/>
              <a:t>Научно-практические конференции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11895" t="10453" r="39957" b="14735"/>
          <a:stretch>
            <a:fillRect/>
          </a:stretch>
        </p:blipFill>
        <p:spPr bwMode="auto">
          <a:xfrm>
            <a:off x="0" y="692696"/>
            <a:ext cx="4320480" cy="377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1895" r="9518"/>
          <a:stretch>
            <a:fillRect/>
          </a:stretch>
        </p:blipFill>
        <p:spPr bwMode="auto">
          <a:xfrm>
            <a:off x="3563888" y="2780928"/>
            <a:ext cx="5400600" cy="38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Интерактивные игры по русскому языку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G:\ДОКУМЕНТЫ 2017\Работа с одарёнными учащимися\image (3).jpg"/>
          <p:cNvPicPr>
            <a:picLocks noChangeAspect="1" noChangeArrowheads="1"/>
          </p:cNvPicPr>
          <p:nvPr/>
        </p:nvPicPr>
        <p:blipFill>
          <a:blip r:embed="rId2"/>
          <a:srcRect l="9678" t="8603"/>
          <a:stretch>
            <a:fillRect/>
          </a:stretch>
        </p:blipFill>
        <p:spPr bwMode="auto">
          <a:xfrm>
            <a:off x="5572132" y="785794"/>
            <a:ext cx="3214678" cy="48794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41248"/>
          </a:xfrm>
        </p:spPr>
        <p:txBody>
          <a:bodyPr/>
          <a:lstStyle/>
          <a:p>
            <a:pPr algn="ctr"/>
            <a:r>
              <a:rPr lang="ru-RU" dirty="0" smtClean="0"/>
              <a:t>Умники и умницы</a:t>
            </a:r>
            <a:endParaRPr lang="ru-RU" dirty="0"/>
          </a:p>
        </p:txBody>
      </p:sp>
      <p:pic>
        <p:nvPicPr>
          <p:cNvPr id="1026" name="Picture 2" descr="G:\ДОКУМЕНТЫ 2017\Работа с одарёнными учащимися\image.jpg"/>
          <p:cNvPicPr>
            <a:picLocks noChangeAspect="1" noChangeArrowheads="1"/>
          </p:cNvPicPr>
          <p:nvPr/>
        </p:nvPicPr>
        <p:blipFill>
          <a:blip r:embed="rId3"/>
          <a:srcRect t="10447" r="8955"/>
          <a:stretch>
            <a:fillRect/>
          </a:stretch>
        </p:blipFill>
        <p:spPr bwMode="auto">
          <a:xfrm>
            <a:off x="4786306" y="4000504"/>
            <a:ext cx="4357694" cy="2857496"/>
          </a:xfrm>
          <a:prstGeom prst="rect">
            <a:avLst/>
          </a:prstGeom>
          <a:noFill/>
        </p:spPr>
      </p:pic>
      <p:pic>
        <p:nvPicPr>
          <p:cNvPr id="1027" name="Picture 3" descr="G:\ДОКУМЕНТЫ 2017\Работа с одарёнными учащимися\image (1).jpg"/>
          <p:cNvPicPr>
            <a:picLocks noChangeAspect="1" noChangeArrowheads="1"/>
          </p:cNvPicPr>
          <p:nvPr/>
        </p:nvPicPr>
        <p:blipFill>
          <a:blip r:embed="rId4"/>
          <a:srcRect r="12346" b="9259"/>
          <a:stretch>
            <a:fillRect/>
          </a:stretch>
        </p:blipFill>
        <p:spPr bwMode="auto">
          <a:xfrm>
            <a:off x="0" y="857232"/>
            <a:ext cx="5072062" cy="3500462"/>
          </a:xfrm>
          <a:prstGeom prst="rect">
            <a:avLst/>
          </a:prstGeom>
          <a:noFill/>
        </p:spPr>
      </p:pic>
      <p:pic>
        <p:nvPicPr>
          <p:cNvPr id="1028" name="Picture 4" descr="G:\ДОКУМЕНТЫ 2017\Работа с одарёнными учащимися\image (2).jpg"/>
          <p:cNvPicPr>
            <a:picLocks noChangeAspect="1" noChangeArrowheads="1"/>
          </p:cNvPicPr>
          <p:nvPr/>
        </p:nvPicPr>
        <p:blipFill>
          <a:blip r:embed="rId5"/>
          <a:srcRect l="16050" t="16667" r="7406"/>
          <a:stretch>
            <a:fillRect/>
          </a:stretch>
        </p:blipFill>
        <p:spPr bwMode="auto">
          <a:xfrm>
            <a:off x="214282" y="3643351"/>
            <a:ext cx="4429156" cy="3214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Результативность работы с одарёнными учащимися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Олимпиады</a:t>
            </a:r>
            <a:br>
              <a:rPr lang="ru-RU" sz="2800" dirty="0" smtClean="0"/>
            </a:br>
            <a:r>
              <a:rPr lang="ru-RU" sz="2200" dirty="0" smtClean="0"/>
              <a:t>(школьный уровень)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772816"/>
            <a:ext cx="4191000" cy="4551784"/>
          </a:xfrm>
        </p:spPr>
        <p:txBody>
          <a:bodyPr/>
          <a:lstStyle/>
          <a:p>
            <a:pPr algn="ctr">
              <a:buNone/>
            </a:pPr>
            <a:r>
              <a:rPr lang="ru-RU" u="sng" dirty="0" smtClean="0"/>
              <a:t>Русский язык</a:t>
            </a:r>
          </a:p>
          <a:p>
            <a:pPr algn="ctr">
              <a:buNone/>
            </a:pPr>
            <a:r>
              <a:rPr lang="ru-RU" sz="2000" b="1" dirty="0" smtClean="0"/>
              <a:t>2015 – 2016 </a:t>
            </a:r>
            <a:r>
              <a:rPr lang="ru-RU" sz="2000" b="1" dirty="0" err="1" smtClean="0"/>
              <a:t>уч</a:t>
            </a:r>
            <a:r>
              <a:rPr lang="ru-RU" sz="2000" b="1" dirty="0" smtClean="0"/>
              <a:t>. год</a:t>
            </a:r>
          </a:p>
          <a:p>
            <a:pPr algn="just">
              <a:buNone/>
            </a:pPr>
            <a:r>
              <a:rPr lang="ru-RU" sz="2000" dirty="0" smtClean="0"/>
              <a:t>Участники – 4 чел.</a:t>
            </a:r>
          </a:p>
          <a:p>
            <a:pPr algn="just">
              <a:buNone/>
            </a:pPr>
            <a:r>
              <a:rPr lang="ru-RU" sz="2000" dirty="0" smtClean="0"/>
              <a:t>Призёры – 2 чел.</a:t>
            </a:r>
          </a:p>
          <a:p>
            <a:pPr algn="ctr">
              <a:buNone/>
            </a:pPr>
            <a:r>
              <a:rPr lang="ru-RU" sz="2000" b="1" dirty="0" smtClean="0"/>
              <a:t>2016 – 2017 </a:t>
            </a:r>
            <a:r>
              <a:rPr lang="ru-RU" sz="2000" b="1" dirty="0" err="1" smtClean="0"/>
              <a:t>уч</a:t>
            </a:r>
            <a:r>
              <a:rPr lang="ru-RU" sz="2000" b="1" dirty="0" smtClean="0"/>
              <a:t>. год</a:t>
            </a:r>
          </a:p>
          <a:p>
            <a:pPr algn="just">
              <a:buNone/>
            </a:pPr>
            <a:r>
              <a:rPr lang="ru-RU" sz="2000" dirty="0" smtClean="0"/>
              <a:t>Участники –  2 чел.</a:t>
            </a:r>
          </a:p>
          <a:p>
            <a:pPr algn="just">
              <a:buNone/>
            </a:pPr>
            <a:r>
              <a:rPr lang="ru-RU" sz="2000" dirty="0" smtClean="0"/>
              <a:t>Призёры – 2 чел.</a:t>
            </a:r>
          </a:p>
          <a:p>
            <a:pPr algn="ctr">
              <a:buNone/>
            </a:pPr>
            <a:r>
              <a:rPr lang="ru-RU" sz="2000" b="1" dirty="0" smtClean="0"/>
              <a:t>2017 – 2018 </a:t>
            </a:r>
            <a:r>
              <a:rPr lang="ru-RU" sz="2000" b="1" dirty="0" err="1" smtClean="0"/>
              <a:t>уч</a:t>
            </a:r>
            <a:r>
              <a:rPr lang="ru-RU" sz="2000" b="1" dirty="0" smtClean="0"/>
              <a:t>. год</a:t>
            </a:r>
          </a:p>
          <a:p>
            <a:pPr algn="just">
              <a:buNone/>
            </a:pPr>
            <a:r>
              <a:rPr lang="ru-RU" sz="2000" dirty="0" smtClean="0"/>
              <a:t>Участники – 10 чел.</a:t>
            </a:r>
          </a:p>
          <a:p>
            <a:pPr algn="just">
              <a:buNone/>
            </a:pPr>
            <a:r>
              <a:rPr lang="ru-RU" sz="2000" dirty="0" smtClean="0"/>
              <a:t>Призёры – 1 чел.</a:t>
            </a:r>
          </a:p>
          <a:p>
            <a:pPr algn="just">
              <a:buNone/>
            </a:pPr>
            <a:r>
              <a:rPr lang="ru-RU" sz="2000" dirty="0" smtClean="0"/>
              <a:t>Победители – 2 чел.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343400" cy="4551784"/>
          </a:xfrm>
        </p:spPr>
        <p:txBody>
          <a:bodyPr/>
          <a:lstStyle/>
          <a:p>
            <a:pPr algn="ctr">
              <a:buNone/>
            </a:pPr>
            <a:r>
              <a:rPr lang="ru-RU" u="sng" dirty="0" smtClean="0"/>
              <a:t>Литература</a:t>
            </a:r>
          </a:p>
          <a:p>
            <a:pPr algn="ctr">
              <a:buNone/>
            </a:pPr>
            <a:r>
              <a:rPr lang="ru-RU" sz="2000" b="1" dirty="0" smtClean="0"/>
              <a:t>2015 – 2016 </a:t>
            </a:r>
            <a:r>
              <a:rPr lang="ru-RU" sz="2000" b="1" dirty="0" err="1" smtClean="0"/>
              <a:t>уч</a:t>
            </a:r>
            <a:r>
              <a:rPr lang="ru-RU" sz="2000" b="1" dirty="0" smtClean="0"/>
              <a:t>. год</a:t>
            </a:r>
          </a:p>
          <a:p>
            <a:pPr algn="just">
              <a:buNone/>
            </a:pPr>
            <a:r>
              <a:rPr lang="ru-RU" sz="2000" dirty="0" smtClean="0"/>
              <a:t>Участники – 6 чел.</a:t>
            </a:r>
          </a:p>
          <a:p>
            <a:pPr algn="just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b="1" dirty="0" smtClean="0"/>
              <a:t>2016 – 2017 </a:t>
            </a:r>
            <a:r>
              <a:rPr lang="ru-RU" sz="2000" b="1" dirty="0" err="1" smtClean="0"/>
              <a:t>уч</a:t>
            </a:r>
            <a:r>
              <a:rPr lang="ru-RU" sz="2000" b="1" dirty="0" smtClean="0"/>
              <a:t>. год</a:t>
            </a:r>
          </a:p>
          <a:p>
            <a:pPr algn="just">
              <a:buNone/>
            </a:pPr>
            <a:r>
              <a:rPr lang="ru-RU" sz="2000" dirty="0" smtClean="0"/>
              <a:t>Участники – 5 чел.</a:t>
            </a:r>
          </a:p>
          <a:p>
            <a:pPr algn="just">
              <a:buNone/>
            </a:pPr>
            <a:r>
              <a:rPr lang="ru-RU" sz="2000" dirty="0" smtClean="0"/>
              <a:t>Призёры – 1 чел.</a:t>
            </a:r>
          </a:p>
          <a:p>
            <a:pPr algn="ctr">
              <a:buNone/>
            </a:pPr>
            <a:r>
              <a:rPr lang="ru-RU" sz="2000" b="1" dirty="0" smtClean="0"/>
              <a:t>2017 – 2018 </a:t>
            </a:r>
            <a:r>
              <a:rPr lang="ru-RU" sz="2000" b="1" dirty="0" err="1" smtClean="0"/>
              <a:t>уч</a:t>
            </a:r>
            <a:r>
              <a:rPr lang="ru-RU" sz="2000" b="1" dirty="0" smtClean="0"/>
              <a:t>. год</a:t>
            </a:r>
          </a:p>
          <a:p>
            <a:pPr algn="just">
              <a:buNone/>
            </a:pPr>
            <a:r>
              <a:rPr lang="ru-RU" sz="2000" dirty="0" smtClean="0"/>
              <a:t>Участники – 8 чел.</a:t>
            </a:r>
          </a:p>
          <a:p>
            <a:pPr algn="just">
              <a:buNone/>
            </a:pPr>
            <a:r>
              <a:rPr lang="ru-RU" sz="2000" dirty="0" smtClean="0"/>
              <a:t>Призёры – 2 чел.</a:t>
            </a:r>
          </a:p>
          <a:p>
            <a:pPr algn="just">
              <a:buNone/>
            </a:pPr>
            <a:r>
              <a:rPr lang="ru-RU" sz="2000" dirty="0" smtClean="0"/>
              <a:t>Победители – 1 чел.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Результативность работы с одарёнными учащимися</a:t>
            </a:r>
            <a:br>
              <a:rPr lang="ru-RU" sz="2800" dirty="0" smtClean="0"/>
            </a:br>
            <a:r>
              <a:rPr lang="ru-RU" sz="2800" dirty="0" smtClean="0"/>
              <a:t>(</a:t>
            </a:r>
            <a:r>
              <a:rPr lang="ru-RU" sz="2400" dirty="0" smtClean="0"/>
              <a:t>конкурсы)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000" b="1" dirty="0" smtClean="0"/>
              <a:t>2015 – 2016 </a:t>
            </a:r>
            <a:r>
              <a:rPr lang="ru-RU" sz="2000" b="1" dirty="0" err="1" smtClean="0"/>
              <a:t>уч</a:t>
            </a:r>
            <a:r>
              <a:rPr lang="ru-RU" sz="2000" b="1" dirty="0" smtClean="0"/>
              <a:t>. год</a:t>
            </a:r>
          </a:p>
          <a:p>
            <a:pPr algn="just">
              <a:buNone/>
            </a:pPr>
            <a:r>
              <a:rPr lang="ru-RU" sz="1800" b="1" dirty="0" smtClean="0"/>
              <a:t>Всероссийский конкурс сочинений</a:t>
            </a:r>
            <a:r>
              <a:rPr lang="ru-RU" sz="1800" dirty="0" smtClean="0"/>
              <a:t>, муниципальный этап – </a:t>
            </a:r>
            <a:r>
              <a:rPr lang="ru-RU" sz="1800" b="1" dirty="0" smtClean="0"/>
              <a:t>1</a:t>
            </a:r>
            <a:r>
              <a:rPr lang="ru-RU" sz="1800" dirty="0" smtClean="0"/>
              <a:t> призёр</a:t>
            </a:r>
          </a:p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r>
              <a:rPr lang="ru-RU" sz="2000" b="1" dirty="0" smtClean="0"/>
              <a:t>2016 – 2017 </a:t>
            </a:r>
            <a:r>
              <a:rPr lang="ru-RU" sz="2000" b="1" dirty="0" err="1" smtClean="0"/>
              <a:t>уч</a:t>
            </a:r>
            <a:r>
              <a:rPr lang="ru-RU" sz="2000" b="1" dirty="0" smtClean="0"/>
              <a:t>. год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4E3B30"/>
                </a:solidFill>
              </a:rPr>
              <a:t>Всероссийский конкурс сочинений</a:t>
            </a:r>
            <a:r>
              <a:rPr lang="ru-RU" sz="1800" dirty="0" smtClean="0">
                <a:solidFill>
                  <a:srgbClr val="4E3B30"/>
                </a:solidFill>
              </a:rPr>
              <a:t>, муниципальный этап – </a:t>
            </a:r>
            <a:r>
              <a:rPr lang="ru-RU" sz="1800" b="1" dirty="0" smtClean="0">
                <a:solidFill>
                  <a:srgbClr val="4E3B30"/>
                </a:solidFill>
              </a:rPr>
              <a:t>1</a:t>
            </a:r>
            <a:r>
              <a:rPr lang="ru-RU" sz="1800" dirty="0" smtClean="0">
                <a:solidFill>
                  <a:srgbClr val="4E3B30"/>
                </a:solidFill>
              </a:rPr>
              <a:t> победитель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4E3B30"/>
                </a:solidFill>
              </a:rPr>
              <a:t>Конкурс чтецов «Живая классика»</a:t>
            </a:r>
            <a:r>
              <a:rPr lang="ru-RU" sz="1800" dirty="0" smtClean="0">
                <a:solidFill>
                  <a:srgbClr val="4E3B30"/>
                </a:solidFill>
              </a:rPr>
              <a:t>, муниципальный этап – </a:t>
            </a:r>
            <a:r>
              <a:rPr lang="ru-RU" sz="1800" b="1" dirty="0" smtClean="0">
                <a:solidFill>
                  <a:srgbClr val="4E3B30"/>
                </a:solidFill>
              </a:rPr>
              <a:t>1</a:t>
            </a:r>
            <a:r>
              <a:rPr lang="ru-RU" sz="1800" dirty="0" smtClean="0">
                <a:solidFill>
                  <a:srgbClr val="4E3B30"/>
                </a:solidFill>
              </a:rPr>
              <a:t> призёр</a:t>
            </a:r>
            <a:endParaRPr lang="ru-RU" sz="2400" dirty="0" smtClean="0"/>
          </a:p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r>
              <a:rPr lang="ru-RU" sz="2000" b="1" dirty="0" smtClean="0"/>
              <a:t>2017 – 2018 </a:t>
            </a:r>
            <a:r>
              <a:rPr lang="ru-RU" sz="2000" b="1" dirty="0" err="1" smtClean="0"/>
              <a:t>уч</a:t>
            </a:r>
            <a:r>
              <a:rPr lang="ru-RU" sz="2000" b="1" dirty="0" smtClean="0"/>
              <a:t>. год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4E3B30"/>
                </a:solidFill>
              </a:rPr>
              <a:t>Всероссийский конкурс сочинений</a:t>
            </a:r>
            <a:r>
              <a:rPr lang="ru-RU" sz="1800" dirty="0" smtClean="0">
                <a:solidFill>
                  <a:srgbClr val="4E3B30"/>
                </a:solidFill>
              </a:rPr>
              <a:t>, муниципальный этап – </a:t>
            </a:r>
            <a:r>
              <a:rPr lang="ru-RU" sz="1800" b="1" dirty="0" smtClean="0">
                <a:solidFill>
                  <a:srgbClr val="4E3B30"/>
                </a:solidFill>
              </a:rPr>
              <a:t>3</a:t>
            </a:r>
            <a:r>
              <a:rPr lang="ru-RU" sz="1800" dirty="0" smtClean="0">
                <a:solidFill>
                  <a:srgbClr val="4E3B30"/>
                </a:solidFill>
              </a:rPr>
              <a:t> призёра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4E3B30"/>
                </a:solidFill>
              </a:rPr>
              <a:t>Муниципальный конкурс сочинений «О школа, ты мир…»</a:t>
            </a:r>
            <a:r>
              <a:rPr lang="ru-RU" sz="1800" dirty="0" smtClean="0">
                <a:solidFill>
                  <a:srgbClr val="4E3B30"/>
                </a:solidFill>
              </a:rPr>
              <a:t> – </a:t>
            </a:r>
            <a:r>
              <a:rPr lang="ru-RU" sz="1800" b="1" dirty="0" smtClean="0">
                <a:solidFill>
                  <a:srgbClr val="4E3B30"/>
                </a:solidFill>
              </a:rPr>
              <a:t>1</a:t>
            </a:r>
            <a:r>
              <a:rPr lang="ru-RU" sz="1800" dirty="0" smtClean="0">
                <a:solidFill>
                  <a:srgbClr val="4E3B30"/>
                </a:solidFill>
              </a:rPr>
              <a:t> победитель, </a:t>
            </a:r>
            <a:r>
              <a:rPr lang="ru-RU" sz="1800" b="1" dirty="0" smtClean="0">
                <a:solidFill>
                  <a:srgbClr val="4E3B30"/>
                </a:solidFill>
              </a:rPr>
              <a:t>1</a:t>
            </a:r>
            <a:r>
              <a:rPr lang="ru-RU" sz="1800" dirty="0" smtClean="0">
                <a:solidFill>
                  <a:srgbClr val="4E3B30"/>
                </a:solidFill>
              </a:rPr>
              <a:t> призёр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4E3B30"/>
                </a:solidFill>
              </a:rPr>
              <a:t>Конкурс чтецов «Вифлеемская звезда»</a:t>
            </a:r>
            <a:r>
              <a:rPr lang="ru-RU" sz="1800" dirty="0" smtClean="0">
                <a:solidFill>
                  <a:srgbClr val="4E3B30"/>
                </a:solidFill>
              </a:rPr>
              <a:t>, муниципальный этап – </a:t>
            </a:r>
            <a:r>
              <a:rPr lang="ru-RU" sz="1800" b="1" dirty="0" smtClean="0">
                <a:solidFill>
                  <a:srgbClr val="4E3B30"/>
                </a:solidFill>
              </a:rPr>
              <a:t>1 </a:t>
            </a:r>
            <a:r>
              <a:rPr lang="ru-RU" sz="1800" dirty="0" smtClean="0">
                <a:solidFill>
                  <a:srgbClr val="4E3B30"/>
                </a:solidFill>
              </a:rPr>
              <a:t>призёр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4E3B30"/>
                </a:solidFill>
              </a:rPr>
              <a:t>Межмуниципальный конкурс эссе «Нравственные ценности и будущее человечества»</a:t>
            </a:r>
            <a:r>
              <a:rPr lang="ru-RU" sz="1800" dirty="0" smtClean="0">
                <a:solidFill>
                  <a:srgbClr val="4E3B30"/>
                </a:solidFill>
              </a:rPr>
              <a:t> – </a:t>
            </a:r>
            <a:r>
              <a:rPr lang="ru-RU" sz="1800" b="1" dirty="0" smtClean="0">
                <a:solidFill>
                  <a:srgbClr val="4E3B30"/>
                </a:solidFill>
              </a:rPr>
              <a:t>2</a:t>
            </a:r>
            <a:r>
              <a:rPr lang="ru-RU" sz="1800" dirty="0" smtClean="0">
                <a:solidFill>
                  <a:srgbClr val="4E3B30"/>
                </a:solidFill>
              </a:rPr>
              <a:t> победителя</a:t>
            </a:r>
            <a:endParaRPr lang="ru-RU" sz="2400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 l="34504" t="12594" r="32844" b="6688"/>
          <a:stretch>
            <a:fillRect/>
          </a:stretch>
        </p:blipFill>
        <p:spPr bwMode="auto">
          <a:xfrm>
            <a:off x="179512" y="548680"/>
            <a:ext cx="424847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0" y="457200"/>
            <a:ext cx="4416552" cy="585212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Главное – это не успехи в олимпиадах и других различных конкурсах.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Главное в том, что увлечение предметом в школьные годы развивает мышление, потребность в творческой деятельности, воспитывает трудолюбие, ответственность.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892480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Одарённость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Талантливость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Системное качество личности, которое выражается в исключительной успешности освоения и выполнения одного или нескольких видов деятельности, сочетающиеся с интересом к ним.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 rot="2982399">
            <a:off x="3707904" y="1124744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331632">
            <a:off x="4739799" y="1131650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USER\Desktop\img6.jpg"/>
          <p:cNvPicPr>
            <a:picLocks noChangeAspect="1" noChangeArrowheads="1"/>
          </p:cNvPicPr>
          <p:nvPr/>
        </p:nvPicPr>
        <p:blipFill>
          <a:blip r:embed="rId2" cstate="print"/>
          <a:srcRect l="2160" t="27556" r="59745" b="27557"/>
          <a:stretch>
            <a:fillRect/>
          </a:stretch>
        </p:blipFill>
        <p:spPr bwMode="auto">
          <a:xfrm>
            <a:off x="683568" y="3501008"/>
            <a:ext cx="309634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>СЕМЬЯ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</a:rPr>
              <a:t>ШКОЛА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251520" y="2348880"/>
            <a:ext cx="4290556" cy="39417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  Вовремя разглядеть способности ребёнка</a:t>
            </a:r>
            <a:endParaRPr lang="ru-RU" sz="28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288536" cy="3941763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 Развить способности ребёнка</a:t>
            </a:r>
            <a:endParaRPr lang="ru-RU" sz="2800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2195736" y="1268760"/>
            <a:ext cx="360040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660232" y="1268760"/>
            <a:ext cx="360040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551370"/>
            <a:ext cx="4680520" cy="311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Условия развития одаренности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274320" indent="-274320" algn="just" fontAlgn="auto"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/>
              <a:t>	Все маленькие дети наделены с рождения определенными задатками и способностями. </a:t>
            </a: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/>
              <a:t>	Однако не все они развиваются.</a:t>
            </a: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/>
              <a:t>	Нераскрытые возможности постепенно угасают вследствие </a:t>
            </a:r>
            <a:r>
              <a:rPr lang="ru-RU" sz="2800" b="1" dirty="0" err="1" smtClean="0"/>
              <a:t>невостребованности</a:t>
            </a:r>
            <a:r>
              <a:rPr lang="ru-RU" sz="2800" b="1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/>
              <a:t>	Процент одаренных с годами резко снижается: если в </a:t>
            </a:r>
            <a:r>
              <a:rPr lang="ru-RU" sz="2800" b="1" dirty="0" smtClean="0">
                <a:solidFill>
                  <a:srgbClr val="FF3300"/>
                </a:solidFill>
              </a:rPr>
              <a:t>10</a:t>
            </a:r>
            <a:r>
              <a:rPr lang="ru-RU" sz="2800" b="1" dirty="0" smtClean="0"/>
              <a:t>-летнем возрасте их примерно </a:t>
            </a:r>
            <a:r>
              <a:rPr lang="ru-RU" sz="2800" b="1" dirty="0" smtClean="0">
                <a:solidFill>
                  <a:srgbClr val="FF3300"/>
                </a:solidFill>
              </a:rPr>
              <a:t>60‑70 %,</a:t>
            </a:r>
            <a:r>
              <a:rPr lang="ru-RU" sz="2800" b="1" dirty="0" smtClean="0"/>
              <a:t> то к четырнадцати годам — </a:t>
            </a:r>
            <a:r>
              <a:rPr lang="ru-RU" sz="2800" b="1" dirty="0" smtClean="0">
                <a:solidFill>
                  <a:srgbClr val="FF3300"/>
                </a:solidFill>
              </a:rPr>
              <a:t>30‑40 %,</a:t>
            </a:r>
            <a:r>
              <a:rPr lang="ru-RU" sz="2800" b="1" dirty="0" smtClean="0"/>
              <a:t> а к семнадцати — только </a:t>
            </a:r>
            <a:r>
              <a:rPr lang="ru-RU" sz="2800" b="1" dirty="0" smtClean="0">
                <a:solidFill>
                  <a:srgbClr val="FF3300"/>
                </a:solidFill>
              </a:rPr>
              <a:t>15‑20 %.</a:t>
            </a:r>
          </a:p>
        </p:txBody>
      </p:sp>
      <p:sp>
        <p:nvSpPr>
          <p:cNvPr id="14340" name="Номер слайда 5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4ECE6F3-235F-4B01-8B6B-43C38EB6FFE7}" type="slidenum">
              <a:rPr lang="ru-RU">
                <a:cs typeface="Arial" pitchFamily="34" charset="0"/>
              </a:rPr>
              <a:pPr/>
              <a:t>5</a:t>
            </a:fld>
            <a:endParaRPr lang="ru-RU"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683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Условия развития одаренности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dirty="0" smtClean="0"/>
              <a:t>	Интеллектуальное развитие к </a:t>
            </a:r>
            <a:r>
              <a:rPr lang="ru-RU" sz="2800" b="1" dirty="0" smtClean="0">
                <a:solidFill>
                  <a:srgbClr val="FF3300"/>
                </a:solidFill>
              </a:rPr>
              <a:t>5,5</a:t>
            </a:r>
            <a:r>
              <a:rPr lang="ru-RU" sz="2800" b="1" dirty="0" smtClean="0"/>
              <a:t> годам имеет положительное ускорение, которое сменяется отрицательным, а к </a:t>
            </a:r>
            <a:r>
              <a:rPr lang="ru-RU" sz="2800" b="1" dirty="0" smtClean="0">
                <a:solidFill>
                  <a:srgbClr val="FF3300"/>
                </a:solidFill>
              </a:rPr>
              <a:t>12 </a:t>
            </a:r>
            <a:r>
              <a:rPr lang="ru-RU" sz="2800" b="1" dirty="0" smtClean="0"/>
              <a:t>годам в основном завершается.</a:t>
            </a:r>
          </a:p>
          <a:p>
            <a:pPr>
              <a:buFontTx/>
              <a:buNone/>
            </a:pPr>
            <a:r>
              <a:rPr lang="ru-RU" sz="2800" b="1" dirty="0" smtClean="0"/>
              <a:t>	К </a:t>
            </a:r>
            <a:r>
              <a:rPr lang="ru-RU" sz="2800" b="1" dirty="0" smtClean="0">
                <a:solidFill>
                  <a:srgbClr val="FF3300"/>
                </a:solidFill>
              </a:rPr>
              <a:t>8</a:t>
            </a:r>
            <a:r>
              <a:rPr lang="ru-RU" sz="2800" b="1" dirty="0" smtClean="0"/>
              <a:t> годам достигается </a:t>
            </a:r>
            <a:r>
              <a:rPr lang="ru-RU" sz="2800" b="1" dirty="0" smtClean="0">
                <a:solidFill>
                  <a:srgbClr val="FF3300"/>
                </a:solidFill>
              </a:rPr>
              <a:t>90%</a:t>
            </a:r>
            <a:r>
              <a:rPr lang="ru-RU" sz="2800" b="1" dirty="0" smtClean="0"/>
              <a:t> развития интеллекта;</a:t>
            </a:r>
          </a:p>
          <a:p>
            <a:pPr>
              <a:buFontTx/>
              <a:buNone/>
            </a:pPr>
            <a:r>
              <a:rPr lang="ru-RU" sz="2800" b="1" dirty="0" smtClean="0"/>
              <a:t>	По результатам диагностики интеллект </a:t>
            </a:r>
            <a:r>
              <a:rPr lang="ru-RU" sz="2800" b="1" dirty="0" smtClean="0">
                <a:solidFill>
                  <a:srgbClr val="FF3300"/>
                </a:solidFill>
              </a:rPr>
              <a:t>12</a:t>
            </a:r>
            <a:r>
              <a:rPr lang="ru-RU" sz="2800" b="1" dirty="0" smtClean="0"/>
              <a:t>-летних подростков и уч-ся </a:t>
            </a:r>
            <a:r>
              <a:rPr lang="ru-RU" sz="2800" b="1" dirty="0" smtClean="0">
                <a:solidFill>
                  <a:srgbClr val="FF3300"/>
                </a:solidFill>
              </a:rPr>
              <a:t>11</a:t>
            </a:r>
            <a:r>
              <a:rPr lang="ru-RU" sz="2800" b="1" dirty="0" smtClean="0"/>
              <a:t>-х классов существенно не </a:t>
            </a:r>
          </a:p>
          <a:p>
            <a:pPr>
              <a:buFontTx/>
              <a:buNone/>
            </a:pPr>
            <a:r>
              <a:rPr lang="ru-RU" sz="2800" b="1" dirty="0" smtClean="0"/>
              <a:t>   	отличаются.</a:t>
            </a:r>
          </a:p>
          <a:p>
            <a:pPr>
              <a:buFontTx/>
              <a:buNone/>
            </a:pPr>
            <a:endParaRPr lang="ru-RU" dirty="0" smtClean="0"/>
          </a:p>
        </p:txBody>
      </p:sp>
      <p:sp>
        <p:nvSpPr>
          <p:cNvPr id="15364" name="Номер слайда 5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432AC02-BEB7-4FAE-8393-AA5C04E242AC}" type="slidenum">
              <a:rPr lang="ru-RU">
                <a:cs typeface="Arial" pitchFamily="34" charset="0"/>
              </a:rPr>
              <a:pPr/>
              <a:t>6</a:t>
            </a:fld>
            <a:endParaRPr lang="ru-RU">
              <a:cs typeface="Arial" pitchFamily="34" charset="0"/>
            </a:endParaRPr>
          </a:p>
        </p:txBody>
      </p:sp>
      <p:pic>
        <p:nvPicPr>
          <p:cNvPr id="48132" name="Picture 4" descr="MCj03974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4152" y="5157192"/>
            <a:ext cx="2641874" cy="153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76200" y="152400"/>
            <a:ext cx="8839200" cy="6477000"/>
          </a:xfrm>
        </p:spPr>
        <p:txBody>
          <a:bodyPr>
            <a:normAutofit fontScale="92500" lnSpcReduction="20000"/>
          </a:bodyPr>
          <a:lstStyle/>
          <a:p>
            <a:pPr marL="990600" lvl="1" indent="-533400">
              <a:lnSpc>
                <a:spcPct val="80000"/>
              </a:lnSpc>
              <a:buFont typeface="Wingdings" pitchFamily="2" charset="2"/>
              <a:buNone/>
            </a:pPr>
            <a:endParaRPr lang="ru-RU" sz="2000" b="1" dirty="0" smtClean="0"/>
          </a:p>
          <a:p>
            <a:pPr marL="274320" lvl="0" indent="-274320" algn="ctr">
              <a:spcBef>
                <a:spcPts val="600"/>
              </a:spcBef>
              <a:buClr>
                <a:srgbClr val="FE8637"/>
              </a:buClr>
              <a:buNone/>
              <a:defRPr/>
            </a:pPr>
            <a:r>
              <a:rPr lang="ru-RU" sz="2800" b="1" dirty="0" smtClean="0">
                <a:solidFill>
                  <a:srgbClr val="B32C16"/>
                </a:solidFill>
                <a:latin typeface="Century Schoolbook"/>
              </a:rPr>
              <a:t>Личностные черты и деловые качества, </a:t>
            </a:r>
          </a:p>
          <a:p>
            <a:pPr marL="274320" lvl="0" indent="-274320" algn="ctr">
              <a:spcBef>
                <a:spcPts val="600"/>
              </a:spcBef>
              <a:buClr>
                <a:srgbClr val="FE8637"/>
              </a:buClr>
              <a:buNone/>
              <a:defRPr/>
            </a:pPr>
            <a:r>
              <a:rPr lang="ru-RU" sz="2800" b="1" dirty="0" smtClean="0">
                <a:solidFill>
                  <a:srgbClr val="B32C16"/>
                </a:solidFill>
                <a:latin typeface="Century Schoolbook"/>
              </a:rPr>
              <a:t>   которые учитель встречает у </a:t>
            </a:r>
          </a:p>
          <a:p>
            <a:pPr marL="274320" lvl="0" indent="-274320" algn="ctr">
              <a:spcBef>
                <a:spcPts val="600"/>
              </a:spcBef>
              <a:buClr>
                <a:srgbClr val="FE8637"/>
              </a:buClr>
              <a:buNone/>
              <a:defRPr/>
            </a:pPr>
            <a:r>
              <a:rPr lang="ru-RU" sz="2800" b="1" dirty="0" smtClean="0">
                <a:solidFill>
                  <a:srgbClr val="B32C16"/>
                </a:solidFill>
                <a:latin typeface="Century Schoolbook"/>
              </a:rPr>
              <a:t>   своих учеников</a:t>
            </a:r>
            <a:endParaRPr lang="ru-RU" sz="2800" b="1" dirty="0" smtClean="0"/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endParaRPr lang="ru-RU" sz="2000" b="1" dirty="0" smtClean="0"/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endParaRPr lang="ru-RU" sz="2000" b="1" dirty="0" smtClean="0"/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b="1" dirty="0" smtClean="0"/>
              <a:t>Дисциплинированный.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</a:rPr>
              <a:t>Неровно успевающий.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b="1" dirty="0" smtClean="0"/>
              <a:t>Организованный.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</a:rPr>
              <a:t>Выбивающийся из общего темпа.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b="1" dirty="0" smtClean="0"/>
              <a:t>Эрудированный.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</a:rPr>
              <a:t>Странный в поведении, непонятный.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b="1" dirty="0" smtClean="0"/>
              <a:t>Умеющий поддержать общее дело.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</a:rPr>
              <a:t>Выскакивающий на уроке с нелепыми замечаниями.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b="1" dirty="0" smtClean="0"/>
              <a:t>Стабильно успевающий (всегда хорошо учится).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</a:rPr>
              <a:t>Занятый своими делами (индивидуалист).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b="1" dirty="0" smtClean="0"/>
              <a:t>Быстро, «на лету» схватывающий.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</a:rPr>
              <a:t>Не умеющий общаться, конфликтный.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b="1" dirty="0" smtClean="0"/>
              <a:t>Общающийся легко, приятный в общении.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</a:rPr>
              <a:t>Иногда тугодум, иногда не может понять очевидного</a:t>
            </a:r>
            <a:r>
              <a:rPr lang="ru-RU" sz="2400" b="1" dirty="0" smtClean="0"/>
              <a:t>.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b="1" dirty="0" smtClean="0"/>
              <a:t>Ясно,  понятно для всех выражающий свои мысли.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</a:rPr>
              <a:t>Не всегда желающий подчиняться большинству  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    или официальному руководителю. </a:t>
            </a:r>
          </a:p>
        </p:txBody>
      </p:sp>
      <p:sp>
        <p:nvSpPr>
          <p:cNvPr id="11267" name="Номер слайда 5"/>
          <p:cNvSpPr>
            <a:spLocks noGrp="1"/>
          </p:cNvSpPr>
          <p:nvPr>
            <p:ph type="sldNum" sz="quarter" idx="11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5FB339F-FB8A-44BF-87A8-29DE07DB624A}" type="slidenum">
              <a:rPr lang="ru-RU">
                <a:cs typeface="Arial" pitchFamily="34" charset="0"/>
              </a:rPr>
              <a:pPr/>
              <a:t>7</a:t>
            </a:fld>
            <a:endParaRPr lang="ru-RU">
              <a:cs typeface="Arial" pitchFamily="34" charset="0"/>
            </a:endParaRPr>
          </a:p>
        </p:txBody>
      </p:sp>
      <p:pic>
        <p:nvPicPr>
          <p:cNvPr id="7171" name="Picture 3" descr="AG0031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365104"/>
            <a:ext cx="1905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AG00315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340768"/>
            <a:ext cx="213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Система работы с одарёнными детьми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Выявление одарённых детей</a:t>
            </a:r>
          </a:p>
          <a:p>
            <a:r>
              <a:rPr lang="ru-RU" dirty="0" smtClean="0"/>
              <a:t>Развитие творческих способностей на уроках</a:t>
            </a:r>
          </a:p>
          <a:p>
            <a:r>
              <a:rPr lang="ru-RU" dirty="0" smtClean="0"/>
              <a:t>Развитие способностей во внеурочной деятельности</a:t>
            </a:r>
            <a:endParaRPr lang="ru-RU" dirty="0"/>
          </a:p>
        </p:txBody>
      </p:sp>
      <p:pic>
        <p:nvPicPr>
          <p:cNvPr id="3074" name="Picture 2" descr="C:\Users\USER\Desktop\img12.jpg"/>
          <p:cNvPicPr>
            <a:picLocks noChangeAspect="1" noChangeArrowheads="1"/>
          </p:cNvPicPr>
          <p:nvPr/>
        </p:nvPicPr>
        <p:blipFill>
          <a:blip r:embed="rId2" cstate="print"/>
          <a:srcRect l="16335" t="45275" r="21650" b="2751"/>
          <a:stretch>
            <a:fillRect/>
          </a:stretch>
        </p:blipFill>
        <p:spPr bwMode="auto">
          <a:xfrm>
            <a:off x="4644008" y="3937171"/>
            <a:ext cx="3888432" cy="2444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88" y="142875"/>
            <a:ext cx="8572500" cy="7207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3" y="1143000"/>
            <a:ext cx="2357437" cy="5762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43188" y="1143000"/>
            <a:ext cx="2071687" cy="5762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6313" y="1143000"/>
            <a:ext cx="1857375" cy="5762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15125" y="1143000"/>
            <a:ext cx="2232025" cy="5762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357313" y="857250"/>
            <a:ext cx="0" cy="2873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357188" y="2000250"/>
            <a:ext cx="8501062" cy="7143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57188" y="3000375"/>
            <a:ext cx="8501062" cy="428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14313" y="3714750"/>
            <a:ext cx="2357437" cy="20002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643188" y="3714750"/>
            <a:ext cx="2071687" cy="20002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786313" y="3714750"/>
            <a:ext cx="1857375" cy="20002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715125" y="3714750"/>
            <a:ext cx="2232025" cy="20002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3500438" y="857250"/>
            <a:ext cx="0" cy="2873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572125" y="857250"/>
            <a:ext cx="0" cy="2873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7929563" y="857250"/>
            <a:ext cx="0" cy="2873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8" name="TextBox 36"/>
          <p:cNvSpPr txBox="1">
            <a:spLocks noChangeArrowheads="1"/>
          </p:cNvSpPr>
          <p:nvPr/>
        </p:nvSpPr>
        <p:spPr bwMode="auto">
          <a:xfrm>
            <a:off x="857250" y="214313"/>
            <a:ext cx="7500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984807"/>
                </a:solidFill>
              </a:rPr>
              <a:t>Выявление одаренности (диагностика)</a:t>
            </a:r>
          </a:p>
        </p:txBody>
      </p:sp>
      <p:sp>
        <p:nvSpPr>
          <p:cNvPr id="25619" name="TextBox 37"/>
          <p:cNvSpPr txBox="1">
            <a:spLocks noChangeArrowheads="1"/>
          </p:cNvSpPr>
          <p:nvPr/>
        </p:nvSpPr>
        <p:spPr bwMode="auto">
          <a:xfrm>
            <a:off x="0" y="1196975"/>
            <a:ext cx="2643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4F6228"/>
                </a:solidFill>
              </a:rPr>
              <a:t>интеллектуальная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43188" y="1214438"/>
            <a:ext cx="2000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социальная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6313" y="1214438"/>
            <a:ext cx="18573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творческая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15125" y="1214438"/>
            <a:ext cx="2286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психомоторная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1357313" y="1714500"/>
            <a:ext cx="0" cy="2873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3571875" y="1714500"/>
            <a:ext cx="0" cy="2873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5572125" y="1714500"/>
            <a:ext cx="0" cy="2873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7929563" y="1714500"/>
            <a:ext cx="0" cy="2873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1357313" y="2714625"/>
            <a:ext cx="0" cy="2873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3571875" y="2714625"/>
            <a:ext cx="0" cy="2873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5572125" y="2714625"/>
            <a:ext cx="0" cy="2873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7929563" y="2714625"/>
            <a:ext cx="0" cy="2873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1357313" y="3429000"/>
            <a:ext cx="0" cy="2873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3571875" y="3429000"/>
            <a:ext cx="0" cy="2873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5572125" y="3429000"/>
            <a:ext cx="0" cy="2873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7929563" y="3429000"/>
            <a:ext cx="0" cy="2873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35" name="TextBox 55"/>
          <p:cNvSpPr txBox="1">
            <a:spLocks noChangeArrowheads="1"/>
          </p:cNvSpPr>
          <p:nvPr/>
        </p:nvSpPr>
        <p:spPr bwMode="auto">
          <a:xfrm>
            <a:off x="214313" y="3786188"/>
            <a:ext cx="24288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4F6228"/>
                </a:solidFill>
              </a:rPr>
              <a:t>кружки, лектории,</a:t>
            </a:r>
          </a:p>
          <a:p>
            <a:pPr algn="ctr"/>
            <a:r>
              <a:rPr lang="ru-RU" b="1" i="1">
                <a:solidFill>
                  <a:srgbClr val="4F6228"/>
                </a:solidFill>
              </a:rPr>
              <a:t>заочные школы, </a:t>
            </a:r>
          </a:p>
          <a:p>
            <a:pPr algn="ctr"/>
            <a:r>
              <a:rPr lang="ru-RU" b="1" i="1">
                <a:solidFill>
                  <a:srgbClr val="4F6228"/>
                </a:solidFill>
              </a:rPr>
              <a:t>выездные школы,</a:t>
            </a:r>
          </a:p>
          <a:p>
            <a:pPr algn="ctr"/>
            <a:r>
              <a:rPr lang="ru-RU" b="1" i="1">
                <a:solidFill>
                  <a:srgbClr val="4F6228"/>
                </a:solidFill>
              </a:rPr>
              <a:t>конференции, олимпиады,</a:t>
            </a:r>
          </a:p>
          <a:p>
            <a:pPr algn="ctr"/>
            <a:r>
              <a:rPr lang="ru-RU" b="1" i="1">
                <a:solidFill>
                  <a:srgbClr val="4F6228"/>
                </a:solidFill>
              </a:rPr>
              <a:t>турниры и т.п.</a:t>
            </a:r>
          </a:p>
        </p:txBody>
      </p:sp>
      <p:sp>
        <p:nvSpPr>
          <p:cNvPr id="25636" name="TextBox 56"/>
          <p:cNvSpPr txBox="1">
            <a:spLocks noChangeArrowheads="1"/>
          </p:cNvSpPr>
          <p:nvPr/>
        </p:nvSpPr>
        <p:spPr bwMode="auto">
          <a:xfrm>
            <a:off x="2643188" y="3929063"/>
            <a:ext cx="214312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632523"/>
                </a:solidFill>
              </a:rPr>
              <a:t>конкурсы, городские программы,</a:t>
            </a:r>
          </a:p>
          <a:p>
            <a:pPr algn="ctr"/>
            <a:r>
              <a:rPr lang="ru-RU" b="1" i="1">
                <a:solidFill>
                  <a:srgbClr val="632523"/>
                </a:solidFill>
              </a:rPr>
              <a:t>самоуправление</a:t>
            </a:r>
          </a:p>
          <a:p>
            <a:pPr algn="ctr"/>
            <a:r>
              <a:rPr lang="ru-RU" b="1" i="1">
                <a:solidFill>
                  <a:srgbClr val="632523"/>
                </a:solidFill>
              </a:rPr>
              <a:t>Проекты</a:t>
            </a:r>
            <a:endParaRPr lang="en-US" b="1" i="1">
              <a:solidFill>
                <a:srgbClr val="632523"/>
              </a:solidFill>
            </a:endParaRPr>
          </a:p>
          <a:p>
            <a:pPr algn="ctr"/>
            <a:r>
              <a:rPr lang="ru-RU" b="1" i="1">
                <a:solidFill>
                  <a:srgbClr val="632523"/>
                </a:solidFill>
              </a:rPr>
              <a:t> и т.п.</a:t>
            </a:r>
          </a:p>
          <a:p>
            <a:pPr algn="ctr"/>
            <a:r>
              <a:rPr lang="ru-RU" b="1" i="1">
                <a:solidFill>
                  <a:srgbClr val="632523"/>
                </a:solidFill>
              </a:rPr>
              <a:t> </a:t>
            </a:r>
          </a:p>
        </p:txBody>
      </p:sp>
      <p:sp>
        <p:nvSpPr>
          <p:cNvPr id="25637" name="TextBox 57"/>
          <p:cNvSpPr txBox="1">
            <a:spLocks noChangeArrowheads="1"/>
          </p:cNvSpPr>
          <p:nvPr/>
        </p:nvSpPr>
        <p:spPr bwMode="auto">
          <a:xfrm>
            <a:off x="4786313" y="3929063"/>
            <a:ext cx="18573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254061"/>
                </a:solidFill>
              </a:rPr>
              <a:t>кружки, конкурсы,</a:t>
            </a:r>
          </a:p>
          <a:p>
            <a:pPr algn="ctr"/>
            <a:r>
              <a:rPr lang="ru-RU" b="1" i="1">
                <a:solidFill>
                  <a:srgbClr val="254061"/>
                </a:solidFill>
              </a:rPr>
              <a:t>проекты, выставки</a:t>
            </a:r>
          </a:p>
          <a:p>
            <a:pPr algn="ctr"/>
            <a:r>
              <a:rPr lang="ru-RU" b="1" i="1">
                <a:solidFill>
                  <a:srgbClr val="254061"/>
                </a:solidFill>
              </a:rPr>
              <a:t>и т.п. </a:t>
            </a:r>
          </a:p>
        </p:txBody>
      </p:sp>
      <p:sp>
        <p:nvSpPr>
          <p:cNvPr id="25638" name="TextBox 58"/>
          <p:cNvSpPr txBox="1">
            <a:spLocks noChangeArrowheads="1"/>
          </p:cNvSpPr>
          <p:nvPr/>
        </p:nvSpPr>
        <p:spPr bwMode="auto">
          <a:xfrm>
            <a:off x="6715125" y="3786188"/>
            <a:ext cx="221456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632523"/>
                </a:solidFill>
              </a:rPr>
              <a:t>секции, соревнования,</a:t>
            </a:r>
          </a:p>
          <a:p>
            <a:pPr algn="ctr"/>
            <a:r>
              <a:rPr lang="ru-RU" b="1" i="1">
                <a:solidFill>
                  <a:srgbClr val="632523"/>
                </a:solidFill>
              </a:rPr>
              <a:t>турниры, спартакиады,</a:t>
            </a:r>
          </a:p>
          <a:p>
            <a:pPr algn="ctr"/>
            <a:r>
              <a:rPr lang="ru-RU" b="1" i="1">
                <a:solidFill>
                  <a:srgbClr val="632523"/>
                </a:solidFill>
              </a:rPr>
              <a:t>эстафеты, олимпиады и т.п.</a:t>
            </a:r>
          </a:p>
          <a:p>
            <a:pPr algn="ctr"/>
            <a:endParaRPr lang="ru-RU" b="1" i="1">
              <a:solidFill>
                <a:srgbClr val="632523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2000250"/>
            <a:ext cx="9144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Урочная деятельность </a:t>
            </a:r>
          </a:p>
          <a:p>
            <a:pPr algn="ctr"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(</a:t>
            </a:r>
            <a:r>
              <a:rPr lang="ru-RU" sz="2000" b="1" i="1" dirty="0" err="1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проблематизация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, углубление, ускорение, обогащение)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57188" y="3000375"/>
            <a:ext cx="85010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Внеурочная деятельность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c68d950b3e5473e2c3463c7756515c0941929c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7ACF27CB744DA449D8E9E7854CCD1C7" ma:contentTypeVersion="49" ma:contentTypeDescription="Создание документа." ma:contentTypeScope="" ma:versionID="d23bcfa5f7028677ebce1509dc3edf03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AWJJH2MPE6E2-1875666747-376</_dlc_DocId>
    <_dlc_DocIdUrl xmlns="4a252ca3-5a62-4c1c-90a6-29f4710e47f8">
      <Url>http://edu-sps.koiro.local/BuyR/Kren/School/_layouts/15/DocIdRedir.aspx?ID=AWJJH2MPE6E2-1875666747-376</Url>
      <Description>AWJJH2MPE6E2-1875666747-376</Description>
    </_dlc_DocIdUrl>
  </documentManagement>
</p:properties>
</file>

<file path=customXml/itemProps1.xml><?xml version="1.0" encoding="utf-8"?>
<ds:datastoreItem xmlns:ds="http://schemas.openxmlformats.org/officeDocument/2006/customXml" ds:itemID="{D383F2FD-7577-4059-9F09-B47F6542D0B6}"/>
</file>

<file path=customXml/itemProps2.xml><?xml version="1.0" encoding="utf-8"?>
<ds:datastoreItem xmlns:ds="http://schemas.openxmlformats.org/officeDocument/2006/customXml" ds:itemID="{ECCF81CE-83C2-4A4F-B262-7D745C9EFF39}"/>
</file>

<file path=customXml/itemProps3.xml><?xml version="1.0" encoding="utf-8"?>
<ds:datastoreItem xmlns:ds="http://schemas.openxmlformats.org/officeDocument/2006/customXml" ds:itemID="{5892321D-113C-4707-A028-1888E2B3E66B}"/>
</file>

<file path=customXml/itemProps4.xml><?xml version="1.0" encoding="utf-8"?>
<ds:datastoreItem xmlns:ds="http://schemas.openxmlformats.org/officeDocument/2006/customXml" ds:itemID="{F24EA5E7-ACC3-45A3-ACF9-473D78211A11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224</TotalTime>
  <Words>507</Words>
  <Application>Microsoft Office PowerPoint</Application>
  <PresentationFormat>Экран (4:3)</PresentationFormat>
  <Paragraphs>121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  Организация работы с одарёнными учащимися                                                                                                                                                                          «В каждом человеке – солнце, только дайте ему светить»                                                                                         Сократ</vt:lpstr>
      <vt:lpstr>Слайд 2</vt:lpstr>
      <vt:lpstr>Одарённость</vt:lpstr>
      <vt:lpstr>Слайд 4</vt:lpstr>
      <vt:lpstr>Условия развития одаренности</vt:lpstr>
      <vt:lpstr>Условия развития одаренности</vt:lpstr>
      <vt:lpstr>Слайд 7</vt:lpstr>
      <vt:lpstr>Система работы с одарёнными детьми</vt:lpstr>
      <vt:lpstr>Слайд 9</vt:lpstr>
      <vt:lpstr>Некоторые приёмы, формы и методы работы для развития творческих способностей учащихся</vt:lpstr>
      <vt:lpstr>Интерактивные игры по русскому языку</vt:lpstr>
      <vt:lpstr>Умники и умницы</vt:lpstr>
      <vt:lpstr>Результативность работы с одарёнными учащимися  Олимпиады (школьный уровень)</vt:lpstr>
      <vt:lpstr>Результативность работы с одарёнными учащимися (конкурсы)</vt:lpstr>
      <vt:lpstr>Главное – это не успехи в олимпиадах и других различных конкурсах.   Главное в том, что увлечение предметом в школьные годы развивает мышление, потребность в творческой деятельности, воспитывает трудолюбие, ответственность.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 каждом человеке – солнце, только дайте ему светить»                                                                                         Сократ</dc:title>
  <dc:creator>USER</dc:creator>
  <cp:lastModifiedBy>User</cp:lastModifiedBy>
  <cp:revision>30</cp:revision>
  <dcterms:created xsi:type="dcterms:W3CDTF">2018-01-11T06:59:03Z</dcterms:created>
  <dcterms:modified xsi:type="dcterms:W3CDTF">2018-01-11T17:17:35Z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0x01010007ACF27CB744DA449D8E9E7854CCD1C7</vt:lpwstr>
  </property>
  <property fmtid="{D5CDD505-2E9C-101B-9397-08002B2CF9AE}" pid="3" name="_dlc_DocIdItemGuid">
    <vt:lpwstr>47a1295d-cef2-469c-a06f-a8db6aed5a8a</vt:lpwstr>
  </property>
</Properties>
</file>