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04F002-1763-4993-B72B-8EA936F71AE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74D69A-4844-49D5-989B-EC09AF8B4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ntellect-video.com/261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видеоматериалов и кинофрагментов по литературной классике для формирования личностных и коммуникативных </a:t>
            </a:r>
            <a:r>
              <a:rPr lang="ru-RU" b="1" dirty="0" err="1" smtClean="0"/>
              <a:t>УУД</a:t>
            </a:r>
            <a:r>
              <a:rPr lang="ru-RU" b="1" dirty="0" smtClean="0"/>
              <a:t> на уроках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97169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Учитель русского языка и литературы </a:t>
            </a:r>
          </a:p>
          <a:p>
            <a:pPr algn="r"/>
            <a:r>
              <a:rPr lang="ru-RU" b="1" dirty="0" err="1" smtClean="0"/>
              <a:t>МОУ</a:t>
            </a:r>
            <a:r>
              <a:rPr lang="ru-RU" b="1" dirty="0" smtClean="0"/>
              <a:t> </a:t>
            </a:r>
            <a:r>
              <a:rPr lang="ru-RU" b="1" dirty="0" err="1" smtClean="0"/>
              <a:t>Кренёвская</a:t>
            </a:r>
            <a:r>
              <a:rPr lang="ru-RU" b="1" dirty="0" smtClean="0"/>
              <a:t> </a:t>
            </a:r>
            <a:r>
              <a:rPr lang="ru-RU" b="1" dirty="0" err="1" smtClean="0"/>
              <a:t>СОШ</a:t>
            </a:r>
            <a:endParaRPr lang="ru-RU" b="1" dirty="0" smtClean="0"/>
          </a:p>
          <a:p>
            <a:pPr algn="r"/>
            <a:r>
              <a:rPr lang="ru-RU" b="1" dirty="0" err="1" smtClean="0"/>
              <a:t>Кряжова</a:t>
            </a:r>
            <a:r>
              <a:rPr lang="ru-RU" b="1" dirty="0" smtClean="0"/>
              <a:t> Н.О.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Варианты использования видеоматериалов в учебном процессе: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Иллюстрация  к рассказу учителя;</a:t>
            </a:r>
          </a:p>
          <a:p>
            <a:pPr lvl="0"/>
            <a:r>
              <a:rPr lang="ru-RU" dirty="0" smtClean="0"/>
              <a:t>При объяснении нового материала (видеоматериал содержит новую для учащихся информацию, дополняющую объяснение учителя);</a:t>
            </a:r>
          </a:p>
          <a:p>
            <a:pPr lvl="0"/>
            <a:r>
              <a:rPr lang="ru-RU" dirty="0" smtClean="0"/>
              <a:t>Для проверки знаний (после просмотра учащиеся должны ответить на вопросы  или выполнить задания на основе просмотренного  и уже известного материала);</a:t>
            </a:r>
          </a:p>
          <a:p>
            <a:pPr lvl="0"/>
            <a:r>
              <a:rPr lang="ru-RU" dirty="0" smtClean="0"/>
              <a:t>Для закрепления изученной темы (ответить на вопросы после просмотра материала на изученную тему).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Использовать фрагменты художественных фильмов можно в разные моменты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 начале урока – для актуализации, мотивации, постановки проблемы или проблемной ситуации;</a:t>
            </a:r>
          </a:p>
          <a:p>
            <a:pPr lvl="0"/>
            <a:r>
              <a:rPr lang="ru-RU" dirty="0" smtClean="0"/>
              <a:t>В ходе изучения нового материала – поиск необходимой информации, решение проблемы.</a:t>
            </a:r>
          </a:p>
          <a:p>
            <a:pPr lvl="0"/>
            <a:r>
              <a:rPr lang="ru-RU" dirty="0" smtClean="0"/>
              <a:t>В конце занятия – для закрепления полученных знаний.</a:t>
            </a:r>
          </a:p>
          <a:p>
            <a:pPr lvl="0"/>
            <a:r>
              <a:rPr lang="ru-RU" dirty="0" smtClean="0"/>
              <a:t>На обобщающих занятиях.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на уроках литературы  видеофрагментов помогает реализовать следующие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Смотивировать</a:t>
            </a:r>
            <a:r>
              <a:rPr lang="ru-RU" dirty="0" smtClean="0"/>
              <a:t> учащихся на изучение определённой темы или на выполнение конкретной работы.</a:t>
            </a:r>
          </a:p>
          <a:p>
            <a:pPr>
              <a:buNone/>
            </a:pPr>
            <a:r>
              <a:rPr lang="ru-RU" dirty="0" smtClean="0"/>
              <a:t>2. Развить определённые умения, навыки и компетенции учащихся.</a:t>
            </a:r>
          </a:p>
          <a:p>
            <a:pPr>
              <a:buNone/>
            </a:pPr>
            <a:r>
              <a:rPr lang="ru-RU" dirty="0" smtClean="0"/>
              <a:t>3. Привлечь внимание детей к той или иной теме или проблеме.</a:t>
            </a:r>
          </a:p>
          <a:p>
            <a:pPr>
              <a:buNone/>
            </a:pPr>
            <a:r>
              <a:rPr lang="ru-RU" dirty="0" smtClean="0"/>
              <a:t>4. Превратить продукцию кинематографа в одно из мощных средств образовательного процесса.</a:t>
            </a:r>
          </a:p>
          <a:p>
            <a:pPr>
              <a:buNone/>
            </a:pPr>
            <a:r>
              <a:rPr lang="ru-RU" dirty="0" smtClean="0"/>
              <a:t>5. Расширить кругозор и познавательную активность учащихся.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Главные требования к видеоматериалам, демонстрируемым на уроках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Видеозапись не должна быть изолированным моментом урока;</a:t>
            </a:r>
          </a:p>
          <a:p>
            <a:pPr algn="just"/>
            <a:r>
              <a:rPr lang="ru-RU" dirty="0" smtClean="0"/>
              <a:t>используемый на уроках видеоматериал должен быть понятен, доступен, интересен детям;</a:t>
            </a:r>
          </a:p>
          <a:p>
            <a:pPr algn="just"/>
            <a:r>
              <a:rPr lang="ru-RU" dirty="0" smtClean="0"/>
              <a:t>важна разумная дозировка видеоматериала;</a:t>
            </a:r>
          </a:p>
          <a:p>
            <a:pPr algn="just"/>
            <a:r>
              <a:rPr lang="ru-RU" dirty="0" smtClean="0"/>
              <a:t>систематичность в использовании видеоматериалов создает дополнительные условия для обогащения личности каждого учащегося.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учебных видеофрагментов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Использование биографических фрагментов. Использование литературоведческих фрагментов.</a:t>
            </a:r>
          </a:p>
          <a:p>
            <a:pPr marL="514350" indent="-514350">
              <a:buNone/>
            </a:pPr>
            <a:r>
              <a:rPr lang="ru-RU" i="1" dirty="0" smtClean="0"/>
              <a:t>	Лекции канала «</a:t>
            </a:r>
            <a:r>
              <a:rPr lang="ru-RU" i="1" dirty="0" err="1" smtClean="0"/>
              <a:t>Бибигон</a:t>
            </a:r>
            <a:r>
              <a:rPr lang="ru-RU" i="1" dirty="0" smtClean="0"/>
              <a:t>» по литературе </a:t>
            </a:r>
            <a:r>
              <a:rPr lang="en-US" i="1" dirty="0" smtClean="0"/>
              <a:t>XIX </a:t>
            </a:r>
            <a:r>
              <a:rPr lang="ru-RU" i="1" dirty="0" smtClean="0"/>
              <a:t>и </a:t>
            </a:r>
            <a:r>
              <a:rPr lang="en-US" i="1" dirty="0" smtClean="0"/>
              <a:t>XX </a:t>
            </a:r>
            <a:r>
              <a:rPr lang="ru-RU" i="1" dirty="0" smtClean="0"/>
              <a:t>веков</a:t>
            </a:r>
          </a:p>
          <a:p>
            <a:pPr marL="514350" indent="-514350">
              <a:buNone/>
            </a:pPr>
            <a:r>
              <a:rPr lang="en-US" dirty="0" smtClean="0">
                <a:hlinkClick r:id="rId2"/>
              </a:rPr>
              <a:t>http://intellect-video.com/2611/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750" r="26025" b="7500"/>
          <a:stretch>
            <a:fillRect/>
          </a:stretch>
        </p:blipFill>
        <p:spPr bwMode="auto">
          <a:xfrm>
            <a:off x="0" y="357165"/>
            <a:ext cx="9144000" cy="64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750" r="19433" b="4999"/>
          <a:stretch>
            <a:fillRect/>
          </a:stretch>
        </p:blipFill>
        <p:spPr bwMode="auto">
          <a:xfrm>
            <a:off x="0" y="500042"/>
            <a:ext cx="9144000" cy="60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750" r="23828" b="6250"/>
          <a:stretch>
            <a:fillRect/>
          </a:stretch>
        </p:blipFill>
        <p:spPr bwMode="auto">
          <a:xfrm>
            <a:off x="214314" y="642918"/>
            <a:ext cx="8786842" cy="60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учебных видеофрагментов</a:t>
            </a:r>
            <a:endParaRPr lang="ru-RU" dirty="0"/>
          </a:p>
        </p:txBody>
      </p:sp>
      <p:pic>
        <p:nvPicPr>
          <p:cNvPr id="9218" name="Picture 2" descr="http://rukraine.su/wp-content/uploads/2017/06/poster_istor_gos_rus.jpg"/>
          <p:cNvPicPr>
            <a:picLocks noChangeAspect="1" noChangeArrowheads="1"/>
          </p:cNvPicPr>
          <p:nvPr/>
        </p:nvPicPr>
        <p:blipFill>
          <a:blip r:embed="rId2"/>
          <a:srcRect t="13574"/>
          <a:stretch>
            <a:fillRect/>
          </a:stretch>
        </p:blipFill>
        <p:spPr bwMode="auto">
          <a:xfrm>
            <a:off x="785786" y="2643182"/>
            <a:ext cx="7620000" cy="42148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2. Документальные видеофрагменты как историческая справка на уроке.</a:t>
            </a:r>
          </a:p>
          <a:p>
            <a:pPr>
              <a:buNone/>
            </a:pPr>
            <a:r>
              <a:rPr lang="ru-RU" i="1" dirty="0" smtClean="0"/>
              <a:t>	Документальный </a:t>
            </a:r>
            <a:r>
              <a:rPr lang="ru-RU" i="1" dirty="0" err="1" smtClean="0"/>
              <a:t>видеоцикл</a:t>
            </a:r>
            <a:r>
              <a:rPr lang="ru-RU" i="1" dirty="0" smtClean="0"/>
              <a:t> «История Государства Российского»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учебных видеофрагментов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Видеоэкскурсии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4. Видеоклипы на стихи русских поэтов. </a:t>
            </a:r>
          </a:p>
          <a:p>
            <a:pPr>
              <a:buNone/>
            </a:pPr>
            <a:r>
              <a:rPr lang="ru-RU" i="1" dirty="0" smtClean="0"/>
              <a:t>	Проект «Живая поэзия»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учебных видеофрагментов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5. Примеры использования на уроках фрагментов из художественных фильмов.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литературные экранизаци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33838"/>
            <a:ext cx="3238524" cy="4224162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литературные экранизации картинки"/>
          <p:cNvPicPr>
            <a:picLocks noChangeAspect="1" noChangeArrowheads="1"/>
          </p:cNvPicPr>
          <p:nvPr/>
        </p:nvPicPr>
        <p:blipFill>
          <a:blip r:embed="rId3"/>
          <a:srcRect l="12771"/>
          <a:stretch>
            <a:fillRect/>
          </a:stretch>
        </p:blipFill>
        <p:spPr bwMode="auto">
          <a:xfrm>
            <a:off x="3428992" y="3000372"/>
            <a:ext cx="564357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AWJJH2MPE6E2-1875666747-472</_dlc_DocId>
    <_dlc_DocIdUrl xmlns="4a252ca3-5a62-4c1c-90a6-29f4710e47f8">
      <Url>http://edu-sps.koiro.local/BuyR/Kren/School/_layouts/15/DocIdRedir.aspx?ID=AWJJH2MPE6E2-1875666747-472</Url>
      <Description>AWJJH2MPE6E2-1875666747-472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ACF27CB744DA449D8E9E7854CCD1C7" ma:contentTypeVersion="49" ma:contentTypeDescription="Создание документа." ma:contentTypeScope="" ma:versionID="d23bcfa5f7028677ebce1509dc3edf0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2F018-EA5C-4737-B4A6-7143E28393C9}"/>
</file>

<file path=customXml/itemProps2.xml><?xml version="1.0" encoding="utf-8"?>
<ds:datastoreItem xmlns:ds="http://schemas.openxmlformats.org/officeDocument/2006/customXml" ds:itemID="{D75FC833-D06A-4C8B-A4A9-5BB81DAC0A80}"/>
</file>

<file path=customXml/itemProps3.xml><?xml version="1.0" encoding="utf-8"?>
<ds:datastoreItem xmlns:ds="http://schemas.openxmlformats.org/officeDocument/2006/customXml" ds:itemID="{07D2F29D-2CD0-4C28-B29F-9C2F0D52798B}"/>
</file>

<file path=customXml/itemProps4.xml><?xml version="1.0" encoding="utf-8"?>
<ds:datastoreItem xmlns:ds="http://schemas.openxmlformats.org/officeDocument/2006/customXml" ds:itemID="{57377CFC-DBE4-42CD-B9AC-554280F81C0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254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Использование видеоматериалов и кинофрагментов по литературной классике для формирования личностных и коммуникативных УУД на уроках литературы </vt:lpstr>
      <vt:lpstr>Главные требования к видеоматериалам, демонстрируемым на уроках </vt:lpstr>
      <vt:lpstr>Примеры использования учебных видеофрагментов </vt:lpstr>
      <vt:lpstr>Слайд 4</vt:lpstr>
      <vt:lpstr>Слайд 5</vt:lpstr>
      <vt:lpstr>Слайд 6</vt:lpstr>
      <vt:lpstr>Примеры использования учебных видеофрагментов</vt:lpstr>
      <vt:lpstr>Примеры использования учебных видеофрагментов</vt:lpstr>
      <vt:lpstr>Примеры использования учебных видеофрагментов</vt:lpstr>
      <vt:lpstr>Варианты использования видеоматериалов в учебном процессе: </vt:lpstr>
      <vt:lpstr>Использовать фрагменты художественных фильмов можно в разные моменты урока: </vt:lpstr>
      <vt:lpstr>использование на уроках литературы  видеофрагментов помогает реализовать следующие задачи: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видеоматериалов и кинофрагментов по литературной классике для формирования личностных и коммуникативных УУД на уроках литературы </dc:title>
  <dc:creator>User</dc:creator>
  <cp:lastModifiedBy>User</cp:lastModifiedBy>
  <cp:revision>18</cp:revision>
  <dcterms:created xsi:type="dcterms:W3CDTF">2018-08-28T10:02:16Z</dcterms:created>
  <dcterms:modified xsi:type="dcterms:W3CDTF">2018-10-31T17:22:41Z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0x01010007ACF27CB744DA449D8E9E7854CCD1C7</vt:lpwstr>
  </property>
  <property fmtid="{D5CDD505-2E9C-101B-9397-08002B2CF9AE}" pid="3" name="_dlc_DocIdItemGuid">
    <vt:lpwstr>f9a79c69-a7aa-4f83-8532-9c39473faaf3</vt:lpwstr>
  </property>
</Properties>
</file>