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6" r:id="rId11"/>
    <p:sldId id="267" r:id="rId12"/>
    <p:sldId id="268" r:id="rId13"/>
    <p:sldId id="270" r:id="rId14"/>
    <p:sldId id="258" r:id="rId15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1E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 smtClean="0"/>
            </a:lvl1pPr>
          </a:lstStyle>
          <a:p>
            <a:pPr>
              <a:defRPr/>
            </a:pPr>
            <a:fld id="{D12FE330-0BD9-4A10-BCDC-8865193493DA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5F61086A-F240-4ADA-AC12-AF1C8600D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6D449-5DE0-42A9-8E57-F6CD7910AFBC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100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CAD28E-5451-406B-9926-DDDFD7AD861C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1966-1534-4D66-964F-D39D1A826E55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1AF39-23BC-46F5-96C0-98D2EDA92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FEDCA-69A9-42BD-BBD5-0AC58CC827CC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9081-1373-47D7-B279-6A3207A31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0999-4907-4EB7-8270-87C6B9146541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F3168-4A5B-4187-A115-F99B42B9C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1D081-DD7F-456C-9B0A-1837C3A839C8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C2F1-E614-4BCE-864C-A912480B7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537C-543D-4CAE-A5C1-E4535C852411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A5A25-097C-4B3F-BEC4-8DFEDDCC1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D9EC-F8FA-46ED-B75B-55C347A191B9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43A7F-D5EA-4397-8F6A-1B780A7C6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96D33-85CB-42CD-9F7B-E7A8253E3C9D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C91D-D566-4D24-A867-128FC35EB8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819B5-92D2-4953-97DA-68DC2017E1CD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D9EF-1FF6-4619-9319-FAE8C334A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D037-CA45-422A-A9B6-B15D09278DDD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8B1F-4A70-48CC-AE44-3FEF788F1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685A-7965-4C6E-90A9-AC72EB2286E0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CD7C-C7FE-4D2E-8EEB-2B78C8D89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C11E-FB80-4704-9C5F-0003B104201B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22751-3D25-44C5-8777-F5DD5C9E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EEA52-A5C1-4E1E-A473-34115618E062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E9E17-F098-4739-A080-FE546F03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BFAB8B-3374-426A-9850-D2D4170DA56E}" type="datetimeFigureOut">
              <a:rPr lang="ru-RU"/>
              <a:pPr>
                <a:defRPr/>
              </a:pPr>
              <a:t>07.05.2018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887B1-E873-4C80-A35C-26FFB4A04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gabor.com/news/darling_fawn/2012-12-05-69" TargetMode="External"/><Relationship Id="rId2" Type="http://schemas.openxmlformats.org/officeDocument/2006/relationships/hyperlink" Target="http://www.foto-konkurs.ru/data/media/4/P8040031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>
          <a:xfrm>
            <a:off x="1835150" y="1484313"/>
            <a:ext cx="5905500" cy="151288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8000"/>
                </a:solidFill>
              </a:rPr>
              <a:t>Разнообразие природы </a:t>
            </a:r>
            <a:br>
              <a:rPr lang="ru-RU" sz="3600" b="1" smtClean="0">
                <a:solidFill>
                  <a:srgbClr val="008000"/>
                </a:solidFill>
              </a:rPr>
            </a:br>
            <a:r>
              <a:rPr lang="ru-RU" sz="3600" b="1" smtClean="0">
                <a:solidFill>
                  <a:srgbClr val="008000"/>
                </a:solidFill>
              </a:rPr>
              <a:t>Буйского района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9088" y="5013325"/>
            <a:ext cx="3744912" cy="10080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ru-RU" sz="1200" b="1" i="1" smtClean="0">
                <a:solidFill>
                  <a:srgbClr val="008000"/>
                </a:solidFill>
                <a:cs typeface="Times New Roman" pitchFamily="18" charset="0"/>
              </a:rPr>
              <a:t>Выполнили ученики 3 класса 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200" b="1" i="1" smtClean="0">
                <a:solidFill>
                  <a:srgbClr val="008000"/>
                </a:solidFill>
                <a:cs typeface="Times New Roman" pitchFamily="18" charset="0"/>
              </a:rPr>
              <a:t>МОУ Кренёвская СОШ: 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200" b="1" i="1" smtClean="0">
                <a:solidFill>
                  <a:srgbClr val="008000"/>
                </a:solidFill>
                <a:cs typeface="Times New Roman" pitchFamily="18" charset="0"/>
              </a:rPr>
              <a:t>Косарева Диана, Кряжов Владислав, Смирнова Ксения, Смирнова Манижа, Соколова Люба.</a:t>
            </a:r>
          </a:p>
          <a:p>
            <a:pPr algn="l" eaLnBrk="1" hangingPunct="1">
              <a:spcBef>
                <a:spcPct val="0"/>
              </a:spcBef>
            </a:pPr>
            <a:r>
              <a:rPr lang="ru-RU" sz="1200" b="1" i="1" smtClean="0">
                <a:solidFill>
                  <a:srgbClr val="008000"/>
                </a:solidFill>
                <a:cs typeface="Times New Roman" pitchFamily="18" charset="0"/>
              </a:rPr>
              <a:t>Руководитель Ефремова И.В.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FF0000"/>
                </a:solidFill>
              </a:rPr>
              <a:t>Редкие птицы Костромской области занесённые в Красную книгу РФ и обитающих на территории Буйского района</a:t>
            </a: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  <a:p>
            <a:pPr eaLnBrk="1" hangingPunct="1">
              <a:buFont typeface="Arial" charset="0"/>
              <a:buNone/>
            </a:pPr>
            <a:endParaRPr lang="ru-RU" sz="1800" dirty="0" smtClean="0"/>
          </a:p>
        </p:txBody>
      </p:sp>
      <p:pic>
        <p:nvPicPr>
          <p:cNvPr id="4097" name="Picture 1" descr="C:\Users\Ирина\Desktop\aist_chernyi_2013051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6723" y="3929066"/>
            <a:ext cx="2030119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Ирина\Desktop\big%20berkut%20(onbird.ru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428736"/>
            <a:ext cx="1491589" cy="196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429500" y="3357563"/>
            <a:ext cx="8334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беркут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750" y="5286375"/>
            <a:ext cx="13255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 аист чёрный</a:t>
            </a:r>
          </a:p>
        </p:txBody>
      </p:sp>
      <p:pic>
        <p:nvPicPr>
          <p:cNvPr id="5125" name="Picture 5" descr="C:\Users\Ирина\Desktop\Anser%20erythropu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71612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000625" y="3000375"/>
            <a:ext cx="149383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гусь </a:t>
            </a:r>
            <a:r>
              <a:rPr lang="ru-RU" sz="1600" dirty="0" err="1">
                <a:latin typeface="+mn-lt"/>
              </a:rPr>
              <a:t>пискулька</a:t>
            </a:r>
            <a:endParaRPr lang="ru-RU" sz="1600" dirty="0">
              <a:latin typeface="+mn-lt"/>
            </a:endParaRPr>
          </a:p>
        </p:txBody>
      </p:sp>
      <p:pic>
        <p:nvPicPr>
          <p:cNvPr id="5127" name="Picture 7" descr="C:\Users\Ирина\Desktop\snake-eagle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786190"/>
            <a:ext cx="2062162" cy="154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072063" y="5357813"/>
            <a:ext cx="77470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змееяд</a:t>
            </a:r>
          </a:p>
        </p:txBody>
      </p:sp>
      <p:pic>
        <p:nvPicPr>
          <p:cNvPr id="5129" name="Picture 9" descr="C:\Users\Ирина\Desktop\u17237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571612"/>
            <a:ext cx="203371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928938" y="3071813"/>
            <a:ext cx="16398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err="1">
                <a:latin typeface="+mn-lt"/>
              </a:rPr>
              <a:t>орлан-белохвост</a:t>
            </a:r>
            <a:endParaRPr lang="ru-RU" sz="1600" dirty="0">
              <a:latin typeface="+mn-lt"/>
            </a:endParaRPr>
          </a:p>
        </p:txBody>
      </p:sp>
      <p:pic>
        <p:nvPicPr>
          <p:cNvPr id="5131" name="Picture 11" descr="C:\Users\Ирина\Desktop\iXW1KW0T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571612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071563" y="3071813"/>
            <a:ext cx="6699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скопа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28688" y="4643438"/>
            <a:ext cx="132873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сокол-сапсан</a:t>
            </a:r>
          </a:p>
        </p:txBody>
      </p:sp>
      <p:pic>
        <p:nvPicPr>
          <p:cNvPr id="5135" name="Picture 15" descr="C:\Users\Ирина\Desktop\iLIXXFUZQ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7734" y="3643315"/>
            <a:ext cx="116804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3429000" y="5500688"/>
            <a:ext cx="808038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кречет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3068960"/>
            <a:ext cx="1639887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err="1">
                <a:latin typeface="+mn-lt"/>
              </a:rPr>
              <a:t>орлан-белохвост</a:t>
            </a:r>
            <a:endParaRPr lang="ru-RU" sz="1600" dirty="0">
              <a:latin typeface="+mn-lt"/>
            </a:endParaRPr>
          </a:p>
        </p:txBody>
      </p:sp>
      <p:pic>
        <p:nvPicPr>
          <p:cNvPr id="23" name="Picture 13" descr="C:\Users\Ирина\Desktop\v-volgogradskoj-oblasti-poyavilsya-krasnoknizhnyj-sokol-sapsan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1" y="3571876"/>
            <a:ext cx="1857388" cy="104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401050" cy="98901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8000"/>
                </a:solidFill>
              </a:rPr>
              <a:t>Разнообразие рыб Буйского района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</a:t>
            </a:r>
            <a:r>
              <a:rPr lang="ru-RU" sz="2400" b="1" dirty="0" smtClean="0">
                <a:solidFill>
                  <a:srgbClr val="00B050"/>
                </a:solidFill>
              </a:rPr>
              <a:t>В водоемах Буйского района обитает до 23–25 видов рыб, в том числе: щука, плотва, линь, лещ, язь, карась, красноперка, пескарь, голец, щиповка, синец, жерех, налим, окунь, судак, ерш и др.</a:t>
            </a:r>
          </a:p>
        </p:txBody>
      </p:sp>
      <p:pic>
        <p:nvPicPr>
          <p:cNvPr id="4097" name="Picture 1" descr="C:\Users\Ирина\Desktop\08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571876"/>
            <a:ext cx="2366574" cy="1195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Ирина\Desktop\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876"/>
            <a:ext cx="2286016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Ирина\Desktop\golec-animal-reader.ru_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085182"/>
            <a:ext cx="2160240" cy="117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Ирина\Desktop\14139-e1414253325801-1024x59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876"/>
            <a:ext cx="2367108" cy="1368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Ирина\Desktop\iQKQ40HV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5072074"/>
            <a:ext cx="2357454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211960" y="6093296"/>
            <a:ext cx="772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плотва</a:t>
            </a:r>
            <a:endParaRPr lang="ru-RU" sz="1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479715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линь</a:t>
            </a:r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4725144"/>
            <a:ext cx="5373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ёрш</a:t>
            </a:r>
            <a:endParaRPr lang="ru-RU" sz="16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04248" y="6165304"/>
            <a:ext cx="9510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щиповка</a:t>
            </a:r>
            <a:endParaRPr lang="ru-RU" sz="16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48264" y="4869160"/>
            <a:ext cx="657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судак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rgbClr val="FF0000"/>
                </a:solidFill>
              </a:rPr>
              <a:t>Редкие рыбы, пресмыкающиеся и земноводные Костромской области занесённые в Красную книгу РФ и обитающих на территории Буйского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подкаменщик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обыкновенный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14554"/>
            <a:ext cx="395557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Ирина\Desktop\podkamenshhik-animal-reader.ru-0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388940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88" y="357188"/>
            <a:ext cx="8501062" cy="6072187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008000"/>
                </a:solidFill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Растительный и животный мир Буйского района богат и разнообразен! Необходимо беречь природу родного края!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Широкие, привольные,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Родимые края…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Берёзка белоствольная,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Любимица моя,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Стоит, как свечка, белая,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Глядит она вокруг: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Ей рожь кивает спелая,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Ей кланяется луг.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Кругом так славно, солнечно,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Куда ни поглядишь,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Над озером тихонечко 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Колышется камыш.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Плывут протокой узкою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Утята чередой.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Люби природу русскую,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Храни, читатель мой! </a:t>
            </a:r>
          </a:p>
          <a:p>
            <a:pPr algn="r" eaLnBrk="1" hangingPunct="1">
              <a:buFont typeface="Arial" charset="0"/>
              <a:buNone/>
              <a:defRPr/>
            </a:pPr>
            <a:r>
              <a:rPr lang="ru-RU" sz="1600" b="1" dirty="0" smtClean="0">
                <a:solidFill>
                  <a:srgbClr val="008000"/>
                </a:solidFill>
              </a:rPr>
              <a:t>(Е. Серова) </a:t>
            </a:r>
            <a:r>
              <a:rPr lang="ru-RU" sz="1400" b="1" dirty="0" smtClean="0">
                <a:solidFill>
                  <a:srgbClr val="008000"/>
                </a:solidFill>
              </a:rPr>
              <a:t>  </a:t>
            </a:r>
          </a:p>
          <a:p>
            <a:pPr eaLnBrk="1" hangingPunct="1">
              <a:defRPr/>
            </a:pPr>
            <a:endParaRPr lang="ru-RU" sz="1200" dirty="0" smtClean="0"/>
          </a:p>
          <a:p>
            <a:pPr eaLnBrk="1" hangingPunct="1">
              <a:buFont typeface="Arial" charset="0"/>
              <a:buNone/>
              <a:defRPr/>
            </a:pPr>
            <a:endParaRPr lang="ru-RU" sz="2000" dirty="0">
              <a:solidFill>
                <a:srgbClr val="008000"/>
              </a:solidFill>
            </a:endParaRPr>
          </a:p>
        </p:txBody>
      </p:sp>
      <p:pic>
        <p:nvPicPr>
          <p:cNvPr id="1031" name="Picture 7" descr="C:\Users\Ирина\Desktop\Фото для презентации\image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278735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Ирина\Desktop\Фото для презентации\image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714620"/>
            <a:ext cx="2600332" cy="346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4213" y="620713"/>
            <a:ext cx="7848600" cy="79216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684213" y="1700213"/>
            <a:ext cx="7991475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  <a:hlinkClick r:id="rId2"/>
              </a:rPr>
              <a:t>http://www.foto-konkurs.ru/data/media/4/P8040031.jpg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фон</a:t>
            </a:r>
          </a:p>
          <a:p>
            <a:pPr algn="ctr"/>
            <a:endParaRPr lang="ru-RU" sz="800" i="1">
              <a:latin typeface="Times New Roman" pitchFamily="18" charset="0"/>
            </a:endParaRPr>
          </a:p>
          <a:p>
            <a:r>
              <a:rPr lang="ru-RU" sz="2000" u="sng">
                <a:latin typeface="Times New Roman" pitchFamily="18" charset="0"/>
                <a:hlinkClick r:id="rId3"/>
              </a:rPr>
              <a:t>http://www.olgabor.com/news/darling_fawn/2012-12-05-69</a:t>
            </a:r>
            <a:r>
              <a:rPr lang="ru-RU" sz="2000" u="sng">
                <a:latin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олененок</a:t>
            </a:r>
          </a:p>
          <a:p>
            <a:r>
              <a:rPr lang="ru-RU">
                <a:latin typeface="Times New Roman" pitchFamily="18" charset="0"/>
              </a:rPr>
              <a:t>Буйский краеведческий музей имени Т.В. Ольховик </a:t>
            </a:r>
          </a:p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684213" y="836613"/>
            <a:ext cx="7920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i="1">
              <a:latin typeface="Times New Roman" pitchFamily="18" charset="0"/>
              <a:cs typeface="Arial" charset="0"/>
            </a:endParaRPr>
          </a:p>
          <a:p>
            <a:pPr algn="ctr"/>
            <a:endParaRPr lang="ru-RU" sz="2400" b="1" i="1">
              <a:latin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500" y="571500"/>
            <a:ext cx="8072438" cy="4003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u="sng">
                <a:solidFill>
                  <a:srgbClr val="008000"/>
                </a:solidFill>
                <a:latin typeface="Times New Roman" pitchFamily="18" charset="0"/>
              </a:rPr>
              <a:t>Цели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сформировать у обучающихся представления о разнообразии природы Буйского района;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познакомить с особенностями групп животных и растений;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воспитывать чувство ответственности за все живое, что нас окружает;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развивать логическое мышление, воображение, наблюдательность;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способствовать воспитанию бережного отношения к окружающему миру, развитию нравственных и эстетических качеств.</a:t>
            </a:r>
          </a:p>
          <a:p>
            <a:endParaRPr lang="ru-RU" sz="1600" b="1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sz="1600" b="1" u="sng">
                <a:solidFill>
                  <a:srgbClr val="008000"/>
                </a:solidFill>
                <a:latin typeface="Times New Roman" pitchFamily="18" charset="0"/>
              </a:rPr>
              <a:t>Задачи: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изучить растительный и животный мир Буйского района;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воспитывать чувство ответственности за все живое, что нас окружает, чувство любви к природе;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повысить уровень сознания у обучающихся к чистоте в природе;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воспитывать чувство гордости за нашу малую Родину;</a:t>
            </a:r>
          </a:p>
          <a:p>
            <a:pPr>
              <a:buFont typeface="Wingdings" pitchFamily="2" charset="2"/>
              <a:buChar char="v"/>
            </a:pPr>
            <a:r>
              <a:rPr lang="ru-RU" sz="1600" b="1">
                <a:solidFill>
                  <a:srgbClr val="008000"/>
                </a:solidFill>
                <a:latin typeface="Times New Roman" pitchFamily="18" charset="0"/>
              </a:rPr>
              <a:t> развивать внимание, сообразительность.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78593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400" b="1" dirty="0" smtClean="0">
                <a:solidFill>
                  <a:srgbClr val="008000"/>
                </a:solidFill>
                <a:latin typeface="+mn-lt"/>
              </a:rPr>
              <a:t>Гипотеза:</a:t>
            </a:r>
            <a:r>
              <a:rPr lang="ru-RU" sz="2400" dirty="0" smtClean="0">
                <a:solidFill>
                  <a:srgbClr val="008000"/>
                </a:solidFill>
                <a:latin typeface="+mn-lt"/>
              </a:rPr>
              <a:t> мы предполагаем, что если мы будем больше знать о своём родном крае, то будем бережно относится к её богатствам.</a:t>
            </a:r>
            <a:endParaRPr lang="ru-RU" sz="2400" dirty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028" name="Picture 4" descr="C:\Users\Ирина\Desktop\P2160315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09" y="1893082"/>
            <a:ext cx="2500331" cy="1875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рина\Desktop\image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857364"/>
            <a:ext cx="2463273" cy="198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DSCN1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46687"/>
            <a:ext cx="2428892" cy="1820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Ирина\Desktop\Фото для презентации\IMG_02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00504"/>
            <a:ext cx="2514603" cy="18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Фото для презентации\image (3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000504"/>
            <a:ext cx="247651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785813" y="500063"/>
            <a:ext cx="7715250" cy="1643062"/>
          </a:xfrm>
        </p:spPr>
        <p:txBody>
          <a:bodyPr/>
          <a:lstStyle/>
          <a:p>
            <a:pPr algn="just" eaLnBrk="1" hangingPunct="1"/>
            <a:r>
              <a:rPr lang="ru-RU" sz="2000" smtClean="0">
                <a:solidFill>
                  <a:srgbClr val="006600"/>
                </a:solidFill>
                <a:latin typeface="Times New Roman" pitchFamily="18" charset="0"/>
              </a:rPr>
              <a:t>Природа Буйского района отличается редкой красотой, она уникальна: хвойные леса, дубравы, смешанные леса, болота, овраги, поля и заливные луга, ряд небольших озёр и спокойные неторопливые реки составляют гордость Костромской области.</a:t>
            </a:r>
            <a:endParaRPr lang="ru-RU" sz="2000" smtClean="0"/>
          </a:p>
        </p:txBody>
      </p:sp>
      <p:pic>
        <p:nvPicPr>
          <p:cNvPr id="2050" name="Picture 2" descr="C:\Users\Ирина\Desktop\P216030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071678"/>
            <a:ext cx="257176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Ирина\Desktop\P9010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571744"/>
            <a:ext cx="276226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Ирина\Desktop\image (2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6881" y="4000504"/>
            <a:ext cx="257944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Растительный мир Буйского района:</a:t>
            </a:r>
            <a:endParaRPr lang="ru-RU" sz="3600" smtClean="0"/>
          </a:p>
        </p:txBody>
      </p:sp>
      <p:sp>
        <p:nvSpPr>
          <p:cNvPr id="20482" name="Содержимое 3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1800" b="1" smtClean="0">
                <a:solidFill>
                  <a:srgbClr val="008000"/>
                </a:solidFill>
              </a:rPr>
              <a:t>      Растительность Буйского района очень разнообразна. Среди хвойных пород преобладает ель и сосна, а среди лиственных доминирует береза.  Во втором ярусе растут клен, рябина, черемуха.  Встречаются кустарники, такие как малина, смородина, шиповник, волчеягодник. Кустарнички: брусника, черника, голубика. Богат и разнообразен травяной покров: в лесах - мхи, кислица, на лугах – мятлик, ежа сборная, лисохвост, тимофеевка луговая, василек полевой, клевер луговой. В условиях нормального увлажнения основу травостоя составляют злаки – душистый колосок, полевица обыкновенная, овсяница красная и луговая. Благодаря высокому плодородию почв и благоприятным условиям увлажнение, здесь формируется ценная в кормовом отношении растительность. Основу её составляют злаки и бобовые.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b="1" smtClean="0">
                <a:solidFill>
                  <a:srgbClr val="FF0000"/>
                </a:solidFill>
              </a:rPr>
              <a:t>Ряд растений,  произрастающих в окрестностях Буйского района,  на основании  постановления Главы администрации Костромской области "Об особо охраняемых природных территориях Костромской области" №1 от 3.01.1996 г. занесены в список охраняемых:</a:t>
            </a: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z="1200" smtClean="0"/>
          </a:p>
          <a:p>
            <a:pPr eaLnBrk="1" hangingPunct="1">
              <a:buFont typeface="Arial" charset="0"/>
              <a:buNone/>
            </a:pPr>
            <a:endParaRPr lang="ru-RU" sz="1200" smtClean="0"/>
          </a:p>
          <a:p>
            <a:pPr eaLnBrk="1" hangingPunct="1">
              <a:buFont typeface="Arial" charset="0"/>
              <a:buNone/>
            </a:pPr>
            <a:endParaRPr lang="ru-RU" sz="1200" smtClean="0"/>
          </a:p>
          <a:p>
            <a:pPr eaLnBrk="1" hangingPunct="1">
              <a:buFont typeface="Arial" charset="0"/>
              <a:buNone/>
            </a:pPr>
            <a:endParaRPr lang="ru-RU" sz="1200" smtClean="0"/>
          </a:p>
          <a:p>
            <a:pPr eaLnBrk="1" hangingPunct="1">
              <a:buFont typeface="Arial" charset="0"/>
              <a:buNone/>
            </a:pPr>
            <a:endParaRPr lang="ru-RU" sz="12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715125" y="2928938"/>
            <a:ext cx="2071688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Купальница европейская</a:t>
            </a:r>
          </a:p>
        </p:txBody>
      </p:sp>
      <p:pic>
        <p:nvPicPr>
          <p:cNvPr id="9220" name="Picture 4" descr="C:\Users\Ирина\Desktop\iFIULHM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2026679" cy="140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857750" y="2786063"/>
            <a:ext cx="15748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белозор болотный</a:t>
            </a:r>
          </a:p>
        </p:txBody>
      </p:sp>
      <p:pic>
        <p:nvPicPr>
          <p:cNvPr id="9222" name="Picture 6" descr="C:\Users\Ирина\Desktop\1376563366_anemone_ranunculoides_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43248"/>
            <a:ext cx="1928826" cy="1446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3438" y="4429125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ветреница лекарственная</a:t>
            </a:r>
          </a:p>
        </p:txBody>
      </p:sp>
      <p:pic>
        <p:nvPicPr>
          <p:cNvPr id="9223" name="Picture 7" descr="C:\Users\Ирина\Desktop\i32GSXIS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357298"/>
            <a:ext cx="1796155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5" name="Picture 9" descr="C:\Users\Ирина\Desktop\1336470174_4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286124"/>
            <a:ext cx="1728786" cy="129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072313" y="4572000"/>
            <a:ext cx="13858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синюха </a:t>
            </a:r>
            <a:r>
              <a:rPr lang="ru-RU" sz="1400" dirty="0" err="1">
                <a:latin typeface="+mn-lt"/>
              </a:rPr>
              <a:t>голубая</a:t>
            </a:r>
            <a:endParaRPr lang="ru-RU" sz="1400" dirty="0">
              <a:latin typeface="+mn-lt"/>
            </a:endParaRPr>
          </a:p>
        </p:txBody>
      </p:sp>
      <p:pic>
        <p:nvPicPr>
          <p:cNvPr id="9227" name="Picture 11" descr="C:\Users\Ирина\Desktop\Mozhzhevelnik-obyiknovennyiy-foto-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6368" y="4857760"/>
            <a:ext cx="144597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7358063" y="5929313"/>
            <a:ext cx="1368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можжевельник </a:t>
            </a:r>
          </a:p>
          <a:p>
            <a:pPr>
              <a:defRPr/>
            </a:pPr>
            <a:r>
              <a:rPr lang="ru-RU" sz="1400" dirty="0">
                <a:latin typeface="+mn-lt"/>
              </a:rPr>
              <a:t>обыкновенный</a:t>
            </a:r>
          </a:p>
        </p:txBody>
      </p:sp>
      <p:pic>
        <p:nvPicPr>
          <p:cNvPr id="9230" name="Picture 14" descr="C:\Users\Ирина\Desktop\i20QJRYD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857759"/>
            <a:ext cx="1748439" cy="1166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5357813" y="5929313"/>
            <a:ext cx="157003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медуница неясная</a:t>
            </a:r>
          </a:p>
        </p:txBody>
      </p:sp>
      <p:pic>
        <p:nvPicPr>
          <p:cNvPr id="9233" name="Picture 17" descr="C:\Users\Ирина\Desktop\1384985969_lyubka-dvulistnaya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857760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Прямоугольник 27"/>
          <p:cNvSpPr/>
          <p:nvPr/>
        </p:nvSpPr>
        <p:spPr>
          <a:xfrm>
            <a:off x="3500438" y="6000750"/>
            <a:ext cx="15652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 err="1">
                <a:latin typeface="+mn-lt"/>
              </a:rPr>
              <a:t>любка</a:t>
            </a:r>
            <a:r>
              <a:rPr lang="ru-RU" sz="1400" dirty="0">
                <a:latin typeface="+mn-lt"/>
              </a:rPr>
              <a:t> двулистная</a:t>
            </a:r>
          </a:p>
        </p:txBody>
      </p:sp>
      <p:pic>
        <p:nvPicPr>
          <p:cNvPr id="9237" name="Picture 21" descr="C:\Users\Ирина\Desktop\1356511841_tragopogon_pratensis_x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1357298"/>
            <a:ext cx="1857388" cy="139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Прямоугольник 30"/>
          <p:cNvSpPr/>
          <p:nvPr/>
        </p:nvSpPr>
        <p:spPr>
          <a:xfrm>
            <a:off x="2286000" y="2786063"/>
            <a:ext cx="198120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козлобородник луговой</a:t>
            </a:r>
          </a:p>
        </p:txBody>
      </p:sp>
      <p:pic>
        <p:nvPicPr>
          <p:cNvPr id="9239" name="Picture 23" descr="C:\Users\Ирина\Desktop\tsvety-zveroboj-foto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28860" y="3214686"/>
            <a:ext cx="1847848" cy="1385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Прямоугольник 33"/>
          <p:cNvSpPr/>
          <p:nvPr/>
        </p:nvSpPr>
        <p:spPr>
          <a:xfrm>
            <a:off x="2286000" y="4643438"/>
            <a:ext cx="22367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зверобой продырявленный</a:t>
            </a:r>
          </a:p>
        </p:txBody>
      </p:sp>
      <p:pic>
        <p:nvPicPr>
          <p:cNvPr id="9241" name="Picture 25" descr="C:\Users\Ирина\Desktop\pryanost-dushica-a320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3071810"/>
            <a:ext cx="1408499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500063" y="4857750"/>
            <a:ext cx="19145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душица обыкновенная</a:t>
            </a:r>
          </a:p>
        </p:txBody>
      </p:sp>
      <p:pic>
        <p:nvPicPr>
          <p:cNvPr id="9243" name="Picture 27" descr="C:\Users\Ирина\Desktop\2f2d0aa850fe443920e9cb75e025c775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472" y="1214422"/>
            <a:ext cx="1357322" cy="161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Прямоугольник 39"/>
          <p:cNvSpPr/>
          <p:nvPr/>
        </p:nvSpPr>
        <p:spPr>
          <a:xfrm>
            <a:off x="571500" y="2714625"/>
            <a:ext cx="15097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dirty="0">
                <a:latin typeface="+mn-lt"/>
              </a:rPr>
              <a:t>гвоздика пышная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B050"/>
                </a:solidFill>
                <a:latin typeface="Times New Roman" pitchFamily="18" charset="0"/>
              </a:rPr>
              <a:t>Животный мир Буйского района</a:t>
            </a:r>
            <a:endParaRPr lang="ru-RU" sz="320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Ирина\Desktop\foto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86578" y="4857760"/>
            <a:ext cx="1928826" cy="1145241"/>
          </a:xfrm>
          <a:effectLst>
            <a:softEdge rad="112500"/>
          </a:effectLst>
        </p:spPr>
      </p:pic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785813" y="1166813"/>
            <a:ext cx="7715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000" b="1">
                <a:solidFill>
                  <a:srgbClr val="00B050"/>
                </a:solidFill>
                <a:latin typeface="Times New Roman" pitchFamily="18" charset="0"/>
              </a:rPr>
              <a:t>Мир животных Буйского района богат. Здесь можно встретить барсуков, белок, бобров, выдр, енотовидных собак, ежей, зайцев (беляки и русаки), землероек, ласок, лисиц, лосей, кабанов, кротов, серых и черных крыс, лесных куниц, мышей, норок, ондатр, полевок и других. Встречаются медведи, волки, рыси.</a:t>
            </a:r>
            <a:endParaRPr lang="ru-RU" sz="2000" b="1">
              <a:solidFill>
                <a:srgbClr val="00B050"/>
              </a:solidFill>
            </a:endParaRPr>
          </a:p>
        </p:txBody>
      </p:sp>
      <p:pic>
        <p:nvPicPr>
          <p:cNvPr id="1027" name="Picture 3" descr="C:\Users\Ирина\Desktop\38355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286124"/>
            <a:ext cx="1857388" cy="139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03876be66c7afd07c4a6f5426b3ff1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286124"/>
            <a:ext cx="1857388" cy="1393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рина\Desktop\Bel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857760"/>
            <a:ext cx="1928826" cy="120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Ирина\Desktop\i2FLJ6D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286124"/>
            <a:ext cx="2051077" cy="139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Ирина\Desktop\827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3286124"/>
            <a:ext cx="203371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Ирина\Desktop\43_bob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4929198"/>
            <a:ext cx="161095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3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Редкие млекопитающие Костромской области занесённые в красную книгу РФ и обитающих</a:t>
            </a:r>
            <a:br>
              <a:rPr lang="ru-RU" sz="2400" smtClean="0">
                <a:solidFill>
                  <a:srgbClr val="FF0000"/>
                </a:solidFill>
              </a:rPr>
            </a:br>
            <a:r>
              <a:rPr lang="ru-RU" sz="2400" smtClean="0">
                <a:solidFill>
                  <a:srgbClr val="FF0000"/>
                </a:solidFill>
              </a:rPr>
              <a:t> на территории Буйского района</a:t>
            </a:r>
            <a:endParaRPr lang="ru-RU" sz="2400" smtClean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</a:t>
            </a:r>
            <a:r>
              <a:rPr lang="ru-RU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выхухоль русская</a:t>
            </a:r>
            <a:endParaRPr lang="ru-RU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14554"/>
            <a:ext cx="3214710" cy="2470749"/>
          </a:xfrm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14752"/>
            <a:ext cx="3382201" cy="2312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/>
            <a:r>
              <a:rPr lang="ru-RU" sz="1000">
                <a:ea typeface="Times New Roman" pitchFamily="18" charset="0"/>
                <a:cs typeface="Arial" charset="0"/>
              </a:rPr>
              <a:t>выхухоль русская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180975"/>
            <a:r>
              <a:rPr lang="ru-RU" sz="1000">
                <a:ea typeface="Times New Roman" pitchFamily="18" charset="0"/>
                <a:cs typeface="Arial" charset="0"/>
              </a:rPr>
              <a:t>выхухоль русская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Птицы Буйского района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 marL="0" indent="457200" algn="just" eaLnBrk="1" hangingPunct="1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008000"/>
                </a:solidFill>
              </a:rPr>
              <a:t>Более 170 видов птиц – жители области. Глухарь, тетерев, рябчик, куропатка, кряква, выпь, бекас, дупель, веретенник, турухтан, сонмы дятлов, дроздов, рябчиков, снегирей, соловьев, чибисов, аистов, чаек, поганок, журавлей, уток и других пернатых водятся в Буйском районе. А что говорить про сорок, воробьев, ворон и других обычных птиц. Многие из них являются объектами охоты. </a:t>
            </a:r>
          </a:p>
          <a:p>
            <a:pPr eaLnBrk="1" hangingPunct="1">
              <a:defRPr/>
            </a:pPr>
            <a:endParaRPr lang="ru-RU" sz="1800" dirty="0" smtClean="0"/>
          </a:p>
          <a:p>
            <a:pPr marL="0" indent="457200" algn="just" eaLnBrk="1" hangingPunct="1">
              <a:buFont typeface="Arial" charset="0"/>
              <a:buNone/>
              <a:defRPr/>
            </a:pPr>
            <a:endParaRPr lang="ru-RU" sz="1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Ирина\Desktop\0013-016-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88788"/>
            <a:ext cx="1928826" cy="142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Ирина\Desktop\16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2033713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Ирина\Desktop\iGHL3SZ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00438"/>
            <a:ext cx="2171715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Ирина\Desktop\chibis%20foto%204%20(onbird.ru)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500438"/>
            <a:ext cx="1857388" cy="1443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Ирина\Desktop\1450718517_veretnik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9408" y="5072074"/>
            <a:ext cx="1702352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Ирина\Desktop\iia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7" y="5000636"/>
            <a:ext cx="1357321" cy="1259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Ирина\Desktop\fotookhota_vasiliy_fedosenko_tutby_crane_a3231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2" y="5007652"/>
            <a:ext cx="1857388" cy="113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99592" y="4869160"/>
            <a:ext cx="851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глухарь</a:t>
            </a:r>
            <a:endParaRPr lang="ru-RU" sz="16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797152"/>
            <a:ext cx="7889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дупель</a:t>
            </a:r>
            <a:endParaRPr lang="ru-RU" sz="16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6093296"/>
            <a:ext cx="11773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веретенник</a:t>
            </a:r>
            <a:endParaRPr lang="ru-RU" sz="16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4869160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чибис</a:t>
            </a:r>
            <a:endParaRPr lang="ru-RU" sz="16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6093296"/>
            <a:ext cx="9113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журавль</a:t>
            </a:r>
            <a:endParaRPr lang="ru-RU" sz="1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4869160"/>
            <a:ext cx="8780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соловей</a:t>
            </a:r>
            <a:endParaRPr lang="ru-RU" sz="16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6165304"/>
            <a:ext cx="676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+mn-lt"/>
              </a:rPr>
              <a:t>дрозд</a:t>
            </a:r>
            <a:endParaRPr lang="ru-RU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7ACF27CB744DA449D8E9E7854CCD1C7" ma:contentTypeVersion="49" ma:contentTypeDescription="Создание документа." ma:contentTypeScope="" ma:versionID="d23bcfa5f7028677ebce1509dc3edf0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AWJJH2MPE6E2-1875666747-466</_dlc_DocId>
    <_dlc_DocIdUrl xmlns="4a252ca3-5a62-4c1c-90a6-29f4710e47f8">
      <Url>http://edu-sps.koiro.local/BuyR/Kren/School/_layouts/15/DocIdRedir.aspx?ID=AWJJH2MPE6E2-1875666747-466</Url>
      <Description>AWJJH2MPE6E2-1875666747-466</Description>
    </_dlc_DocIdUrl>
  </documentManagement>
</p:properties>
</file>

<file path=customXml/itemProps1.xml><?xml version="1.0" encoding="utf-8"?>
<ds:datastoreItem xmlns:ds="http://schemas.openxmlformats.org/officeDocument/2006/customXml" ds:itemID="{35561362-231F-41FF-8D91-A9C5E6C79D37}"/>
</file>

<file path=customXml/itemProps2.xml><?xml version="1.0" encoding="utf-8"?>
<ds:datastoreItem xmlns:ds="http://schemas.openxmlformats.org/officeDocument/2006/customXml" ds:itemID="{72C3BAD7-1AB8-4880-AAAF-A8F9FD72B395}"/>
</file>

<file path=customXml/itemProps3.xml><?xml version="1.0" encoding="utf-8"?>
<ds:datastoreItem xmlns:ds="http://schemas.openxmlformats.org/officeDocument/2006/customXml" ds:itemID="{8E82B16B-CA78-40FE-B727-8C4B7D9976D9}"/>
</file>

<file path=customXml/itemProps4.xml><?xml version="1.0" encoding="utf-8"?>
<ds:datastoreItem xmlns:ds="http://schemas.openxmlformats.org/officeDocument/2006/customXml" ds:itemID="{CF14F923-AF76-4A7A-9FD3-03F3D0FBC731}"/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623</Words>
  <Application>Microsoft Office PowerPoint</Application>
  <PresentationFormat>Экран (4:3)</PresentationFormat>
  <Paragraphs>106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Разнообразие природы  Буйского района</vt:lpstr>
      <vt:lpstr>Слайд 2</vt:lpstr>
      <vt:lpstr>Гипотеза: мы предполагаем, что если мы будем больше знать о своём родном крае, то будем бережно относится к её богатствам.</vt:lpstr>
      <vt:lpstr>Природа Буйского района отличается редкой красотой, она уникальна: хвойные леса, дубравы, смешанные леса, болота, овраги, поля и заливные луга, ряд небольших озёр и спокойные неторопливые реки составляют гордость Костромской области.</vt:lpstr>
      <vt:lpstr>Растительный мир Буйского района:</vt:lpstr>
      <vt:lpstr>Ряд растений,  произрастающих в окрестностях Буйского района,  на основании  постановления Главы администрации Костромской области "Об особо охраняемых природных территориях Костромской области" №1 от 3.01.1996 г. занесены в список охраняемых:</vt:lpstr>
      <vt:lpstr>Животный мир Буйского района</vt:lpstr>
      <vt:lpstr>Редкие млекопитающие Костромской области занесённые в красную книгу РФ и обитающих  на территории Буйского района</vt:lpstr>
      <vt:lpstr>Птицы Буйского района</vt:lpstr>
      <vt:lpstr>Редкие птицы Костромской области занесённые в Красную книгу РФ и обитающих на территории Буйского района</vt:lpstr>
      <vt:lpstr>Разнообразие рыб Буйского района</vt:lpstr>
      <vt:lpstr>Редкие рыбы, пресмыкающиеся и земноводные Костромской области занесённые в Красную книгу РФ и обитающих на территории Буйского района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Ирина</cp:lastModifiedBy>
  <cp:revision>78</cp:revision>
  <dcterms:created xsi:type="dcterms:W3CDTF">2013-08-20T20:39:06Z</dcterms:created>
  <dcterms:modified xsi:type="dcterms:W3CDTF">2018-05-07T09:10:02Z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0x01010007ACF27CB744DA449D8E9E7854CCD1C7</vt:lpwstr>
  </property>
  <property fmtid="{D5CDD505-2E9C-101B-9397-08002B2CF9AE}" pid="3" name="_dlc_DocIdItemGuid">
    <vt:lpwstr>c29fc711-ee08-4c16-b648-3ab5835549cc</vt:lpwstr>
  </property>
</Properties>
</file>