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8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charts/chart1.xml" ContentType="application/vnd.openxmlformats-officedocument.drawingml.chart+xml"/>
  <Override PartName="/ppt/charts/chart3.xml" ContentType="application/vnd.openxmlformats-officedocument.drawingml.chart+xml"/>
  <Override PartName="/ppt/charts/chart2.xml" ContentType="application/vnd.openxmlformats-officedocument.drawingml.chart+xml"/>
  <Override PartName="/ppt/charts/chart4.xml" ContentType="application/vnd.openxmlformats-officedocument.drawingml.chart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9" r:id="rId4"/>
    <p:sldId id="264" r:id="rId5"/>
    <p:sldId id="271" r:id="rId6"/>
    <p:sldId id="265" r:id="rId7"/>
    <p:sldId id="266" r:id="rId8"/>
    <p:sldId id="270" r:id="rId9"/>
    <p:sldId id="267" r:id="rId10"/>
    <p:sldId id="268" r:id="rId11"/>
    <p:sldId id="269" r:id="rId12"/>
    <p:sldId id="26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customXml" Target="../customXml/item4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20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>
        <c:manualLayout>
          <c:layoutTarget val="inner"/>
          <c:xMode val="edge"/>
          <c:yMode val="edge"/>
          <c:x val="5.0410301750800128E-2"/>
          <c:y val="1.8642941900908649E-2"/>
          <c:w val="0.93002150400272521"/>
          <c:h val="0.85421487493592052"/>
        </c:manualLayout>
      </c:layout>
      <c:lineChart>
        <c:grouping val="standard"/>
        <c:ser>
          <c:idx val="0"/>
          <c:order val="0"/>
          <c:tx>
            <c:strRef>
              <c:f>Лист1!$B$1</c:f>
              <c:strCache>
                <c:ptCount val="1"/>
                <c:pt idx="0">
                  <c:v>день</c:v>
                </c:pt>
              </c:strCache>
            </c:strRef>
          </c:tx>
          <c:marker>
            <c:symbol val="none"/>
          </c:marker>
          <c:cat>
            <c:numRef>
              <c:f>Лист1!$A$2:$A$45</c:f>
              <c:numCache>
                <c:formatCode>General</c:formatCode>
                <c:ptCount val="44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24</c:v>
                </c:pt>
                <c:pt idx="21">
                  <c:v>25</c:v>
                </c:pt>
                <c:pt idx="22">
                  <c:v>26</c:v>
                </c:pt>
                <c:pt idx="23">
                  <c:v>27</c:v>
                </c:pt>
                <c:pt idx="24">
                  <c:v>28</c:v>
                </c:pt>
                <c:pt idx="25">
                  <c:v>29</c:v>
                </c:pt>
                <c:pt idx="26">
                  <c:v>30</c:v>
                </c:pt>
                <c:pt idx="27">
                  <c:v>31</c:v>
                </c:pt>
                <c:pt idx="28">
                  <c:v>1</c:v>
                </c:pt>
                <c:pt idx="29">
                  <c:v>2</c:v>
                </c:pt>
                <c:pt idx="30">
                  <c:v>3</c:v>
                </c:pt>
                <c:pt idx="31">
                  <c:v>4</c:v>
                </c:pt>
                <c:pt idx="32">
                  <c:v>5</c:v>
                </c:pt>
                <c:pt idx="33">
                  <c:v>6</c:v>
                </c:pt>
                <c:pt idx="34">
                  <c:v>7</c:v>
                </c:pt>
                <c:pt idx="35">
                  <c:v>8</c:v>
                </c:pt>
                <c:pt idx="36">
                  <c:v>9</c:v>
                </c:pt>
                <c:pt idx="37">
                  <c:v>10</c:v>
                </c:pt>
                <c:pt idx="38">
                  <c:v>11</c:v>
                </c:pt>
                <c:pt idx="39">
                  <c:v>12</c:v>
                </c:pt>
                <c:pt idx="40">
                  <c:v>13</c:v>
                </c:pt>
                <c:pt idx="41">
                  <c:v>14</c:v>
                </c:pt>
                <c:pt idx="42">
                  <c:v>15</c:v>
                </c:pt>
                <c:pt idx="43">
                  <c:v>16</c:v>
                </c:pt>
              </c:numCache>
            </c:numRef>
          </c:cat>
          <c:val>
            <c:numRef>
              <c:f>Лист1!$B$2:$B$45</c:f>
              <c:numCache>
                <c:formatCode>General</c:formatCode>
                <c:ptCount val="44"/>
                <c:pt idx="0">
                  <c:v>7</c:v>
                </c:pt>
                <c:pt idx="1">
                  <c:v>7</c:v>
                </c:pt>
                <c:pt idx="2">
                  <c:v>12</c:v>
                </c:pt>
                <c:pt idx="3">
                  <c:v>10</c:v>
                </c:pt>
                <c:pt idx="4">
                  <c:v>5</c:v>
                </c:pt>
                <c:pt idx="5">
                  <c:v>8</c:v>
                </c:pt>
                <c:pt idx="6">
                  <c:v>8</c:v>
                </c:pt>
                <c:pt idx="7">
                  <c:v>10</c:v>
                </c:pt>
                <c:pt idx="8">
                  <c:v>10</c:v>
                </c:pt>
                <c:pt idx="9">
                  <c:v>9</c:v>
                </c:pt>
                <c:pt idx="10">
                  <c:v>9</c:v>
                </c:pt>
                <c:pt idx="11">
                  <c:v>20</c:v>
                </c:pt>
                <c:pt idx="12">
                  <c:v>14</c:v>
                </c:pt>
                <c:pt idx="13">
                  <c:v>13</c:v>
                </c:pt>
                <c:pt idx="14">
                  <c:v>15</c:v>
                </c:pt>
                <c:pt idx="15">
                  <c:v>12</c:v>
                </c:pt>
                <c:pt idx="16">
                  <c:v>8</c:v>
                </c:pt>
                <c:pt idx="17">
                  <c:v>4</c:v>
                </c:pt>
                <c:pt idx="18">
                  <c:v>8</c:v>
                </c:pt>
                <c:pt idx="19">
                  <c:v>7</c:v>
                </c:pt>
                <c:pt idx="20">
                  <c:v>4</c:v>
                </c:pt>
                <c:pt idx="21">
                  <c:v>3</c:v>
                </c:pt>
                <c:pt idx="22">
                  <c:v>1</c:v>
                </c:pt>
                <c:pt idx="23">
                  <c:v>3</c:v>
                </c:pt>
                <c:pt idx="24">
                  <c:v>1</c:v>
                </c:pt>
                <c:pt idx="25">
                  <c:v>1</c:v>
                </c:pt>
                <c:pt idx="26">
                  <c:v>-4</c:v>
                </c:pt>
                <c:pt idx="27">
                  <c:v>0</c:v>
                </c:pt>
                <c:pt idx="28">
                  <c:v>1</c:v>
                </c:pt>
                <c:pt idx="29">
                  <c:v>4</c:v>
                </c:pt>
                <c:pt idx="30">
                  <c:v>6</c:v>
                </c:pt>
                <c:pt idx="31">
                  <c:v>5</c:v>
                </c:pt>
                <c:pt idx="32">
                  <c:v>2</c:v>
                </c:pt>
                <c:pt idx="33">
                  <c:v>0</c:v>
                </c:pt>
                <c:pt idx="34">
                  <c:v>1</c:v>
                </c:pt>
                <c:pt idx="35">
                  <c:v>3</c:v>
                </c:pt>
                <c:pt idx="36">
                  <c:v>1</c:v>
                </c:pt>
                <c:pt idx="37">
                  <c:v>-1</c:v>
                </c:pt>
                <c:pt idx="38">
                  <c:v>-4</c:v>
                </c:pt>
                <c:pt idx="39">
                  <c:v>-3</c:v>
                </c:pt>
                <c:pt idx="40">
                  <c:v>-3</c:v>
                </c:pt>
                <c:pt idx="41">
                  <c:v>-1</c:v>
                </c:pt>
                <c:pt idx="42">
                  <c:v>0</c:v>
                </c:pt>
                <c:pt idx="43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вечер</c:v>
                </c:pt>
              </c:strCache>
            </c:strRef>
          </c:tx>
          <c:marker>
            <c:symbol val="none"/>
          </c:marker>
          <c:cat>
            <c:numRef>
              <c:f>Лист1!$A$2:$A$45</c:f>
              <c:numCache>
                <c:formatCode>General</c:formatCode>
                <c:ptCount val="44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24</c:v>
                </c:pt>
                <c:pt idx="21">
                  <c:v>25</c:v>
                </c:pt>
                <c:pt idx="22">
                  <c:v>26</c:v>
                </c:pt>
                <c:pt idx="23">
                  <c:v>27</c:v>
                </c:pt>
                <c:pt idx="24">
                  <c:v>28</c:v>
                </c:pt>
                <c:pt idx="25">
                  <c:v>29</c:v>
                </c:pt>
                <c:pt idx="26">
                  <c:v>30</c:v>
                </c:pt>
                <c:pt idx="27">
                  <c:v>31</c:v>
                </c:pt>
                <c:pt idx="28">
                  <c:v>1</c:v>
                </c:pt>
                <c:pt idx="29">
                  <c:v>2</c:v>
                </c:pt>
                <c:pt idx="30">
                  <c:v>3</c:v>
                </c:pt>
                <c:pt idx="31">
                  <c:v>4</c:v>
                </c:pt>
                <c:pt idx="32">
                  <c:v>5</c:v>
                </c:pt>
                <c:pt idx="33">
                  <c:v>6</c:v>
                </c:pt>
                <c:pt idx="34">
                  <c:v>7</c:v>
                </c:pt>
                <c:pt idx="35">
                  <c:v>8</c:v>
                </c:pt>
                <c:pt idx="36">
                  <c:v>9</c:v>
                </c:pt>
                <c:pt idx="37">
                  <c:v>10</c:v>
                </c:pt>
                <c:pt idx="38">
                  <c:v>11</c:v>
                </c:pt>
                <c:pt idx="39">
                  <c:v>12</c:v>
                </c:pt>
                <c:pt idx="40">
                  <c:v>13</c:v>
                </c:pt>
                <c:pt idx="41">
                  <c:v>14</c:v>
                </c:pt>
                <c:pt idx="42">
                  <c:v>15</c:v>
                </c:pt>
                <c:pt idx="43">
                  <c:v>16</c:v>
                </c:pt>
              </c:numCache>
            </c:numRef>
          </c:cat>
          <c:val>
            <c:numRef>
              <c:f>Лист1!$C$2:$C$45</c:f>
              <c:numCache>
                <c:formatCode>General</c:formatCode>
                <c:ptCount val="44"/>
                <c:pt idx="0">
                  <c:v>3</c:v>
                </c:pt>
                <c:pt idx="1">
                  <c:v>0</c:v>
                </c:pt>
                <c:pt idx="2">
                  <c:v>10</c:v>
                </c:pt>
                <c:pt idx="3">
                  <c:v>9</c:v>
                </c:pt>
                <c:pt idx="4">
                  <c:v>-1</c:v>
                </c:pt>
                <c:pt idx="5">
                  <c:v>5</c:v>
                </c:pt>
                <c:pt idx="6">
                  <c:v>9</c:v>
                </c:pt>
                <c:pt idx="7">
                  <c:v>3</c:v>
                </c:pt>
                <c:pt idx="8">
                  <c:v>9</c:v>
                </c:pt>
                <c:pt idx="9">
                  <c:v>7</c:v>
                </c:pt>
                <c:pt idx="10">
                  <c:v>8</c:v>
                </c:pt>
                <c:pt idx="11">
                  <c:v>9</c:v>
                </c:pt>
                <c:pt idx="12">
                  <c:v>9</c:v>
                </c:pt>
                <c:pt idx="13">
                  <c:v>2</c:v>
                </c:pt>
                <c:pt idx="14">
                  <c:v>8</c:v>
                </c:pt>
                <c:pt idx="15">
                  <c:v>5</c:v>
                </c:pt>
                <c:pt idx="16">
                  <c:v>3</c:v>
                </c:pt>
                <c:pt idx="17">
                  <c:v>1</c:v>
                </c:pt>
                <c:pt idx="18">
                  <c:v>7</c:v>
                </c:pt>
                <c:pt idx="19">
                  <c:v>3</c:v>
                </c:pt>
                <c:pt idx="20">
                  <c:v>3</c:v>
                </c:pt>
                <c:pt idx="21">
                  <c:v>2</c:v>
                </c:pt>
                <c:pt idx="22">
                  <c:v>-1</c:v>
                </c:pt>
                <c:pt idx="23">
                  <c:v>-3</c:v>
                </c:pt>
                <c:pt idx="24">
                  <c:v>-1</c:v>
                </c:pt>
                <c:pt idx="25">
                  <c:v>-7</c:v>
                </c:pt>
                <c:pt idx="26">
                  <c:v>-5</c:v>
                </c:pt>
                <c:pt idx="27">
                  <c:v>-1</c:v>
                </c:pt>
                <c:pt idx="28">
                  <c:v>2</c:v>
                </c:pt>
                <c:pt idx="29">
                  <c:v>4</c:v>
                </c:pt>
                <c:pt idx="30">
                  <c:v>6</c:v>
                </c:pt>
                <c:pt idx="31">
                  <c:v>5</c:v>
                </c:pt>
                <c:pt idx="32">
                  <c:v>1</c:v>
                </c:pt>
                <c:pt idx="33">
                  <c:v>-1</c:v>
                </c:pt>
                <c:pt idx="34">
                  <c:v>2</c:v>
                </c:pt>
                <c:pt idx="35">
                  <c:v>1</c:v>
                </c:pt>
                <c:pt idx="36">
                  <c:v>-1</c:v>
                </c:pt>
                <c:pt idx="37">
                  <c:v>-2</c:v>
                </c:pt>
                <c:pt idx="38">
                  <c:v>-9</c:v>
                </c:pt>
                <c:pt idx="39">
                  <c:v>-6</c:v>
                </c:pt>
                <c:pt idx="40">
                  <c:v>-2</c:v>
                </c:pt>
                <c:pt idx="41">
                  <c:v>-2</c:v>
                </c:pt>
                <c:pt idx="42">
                  <c:v>0</c:v>
                </c:pt>
                <c:pt idx="43">
                  <c:v>1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marker>
            <c:symbol val="none"/>
          </c:marker>
          <c:cat>
            <c:numRef>
              <c:f>Лист1!$A$2:$A$45</c:f>
              <c:numCache>
                <c:formatCode>General</c:formatCode>
                <c:ptCount val="44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7</c:v>
                </c:pt>
                <c:pt idx="4">
                  <c:v>8</c:v>
                </c:pt>
                <c:pt idx="5">
                  <c:v>9</c:v>
                </c:pt>
                <c:pt idx="6">
                  <c:v>10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18</c:v>
                </c:pt>
                <c:pt idx="15">
                  <c:v>19</c:v>
                </c:pt>
                <c:pt idx="16">
                  <c:v>20</c:v>
                </c:pt>
                <c:pt idx="17">
                  <c:v>21</c:v>
                </c:pt>
                <c:pt idx="18">
                  <c:v>22</c:v>
                </c:pt>
                <c:pt idx="19">
                  <c:v>23</c:v>
                </c:pt>
                <c:pt idx="20">
                  <c:v>24</c:v>
                </c:pt>
                <c:pt idx="21">
                  <c:v>25</c:v>
                </c:pt>
                <c:pt idx="22">
                  <c:v>26</c:v>
                </c:pt>
                <c:pt idx="23">
                  <c:v>27</c:v>
                </c:pt>
                <c:pt idx="24">
                  <c:v>28</c:v>
                </c:pt>
                <c:pt idx="25">
                  <c:v>29</c:v>
                </c:pt>
                <c:pt idx="26">
                  <c:v>30</c:v>
                </c:pt>
                <c:pt idx="27">
                  <c:v>31</c:v>
                </c:pt>
                <c:pt idx="28">
                  <c:v>1</c:v>
                </c:pt>
                <c:pt idx="29">
                  <c:v>2</c:v>
                </c:pt>
                <c:pt idx="30">
                  <c:v>3</c:v>
                </c:pt>
                <c:pt idx="31">
                  <c:v>4</c:v>
                </c:pt>
                <c:pt idx="32">
                  <c:v>5</c:v>
                </c:pt>
                <c:pt idx="33">
                  <c:v>6</c:v>
                </c:pt>
                <c:pt idx="34">
                  <c:v>7</c:v>
                </c:pt>
                <c:pt idx="35">
                  <c:v>8</c:v>
                </c:pt>
                <c:pt idx="36">
                  <c:v>9</c:v>
                </c:pt>
                <c:pt idx="37">
                  <c:v>10</c:v>
                </c:pt>
                <c:pt idx="38">
                  <c:v>11</c:v>
                </c:pt>
                <c:pt idx="39">
                  <c:v>12</c:v>
                </c:pt>
                <c:pt idx="40">
                  <c:v>13</c:v>
                </c:pt>
                <c:pt idx="41">
                  <c:v>14</c:v>
                </c:pt>
                <c:pt idx="42">
                  <c:v>15</c:v>
                </c:pt>
                <c:pt idx="43">
                  <c:v>16</c:v>
                </c:pt>
              </c:numCache>
            </c:numRef>
          </c:cat>
          <c:val>
            <c:numRef>
              <c:f>Лист1!$D$2:$D$45</c:f>
              <c:numCache>
                <c:formatCode>General</c:formatCode>
                <c:ptCount val="44"/>
              </c:numCache>
            </c:numRef>
          </c:val>
        </c:ser>
        <c:marker val="1"/>
        <c:axId val="78405632"/>
        <c:axId val="78407168"/>
      </c:lineChart>
      <c:catAx>
        <c:axId val="78405632"/>
        <c:scaling>
          <c:orientation val="minMax"/>
        </c:scaling>
        <c:axPos val="b"/>
        <c:numFmt formatCode="General" sourceLinked="1"/>
        <c:majorTickMark val="none"/>
        <c:tickLblPos val="nextTo"/>
        <c:crossAx val="78407168"/>
        <c:crosses val="autoZero"/>
        <c:auto val="1"/>
        <c:lblAlgn val="ctr"/>
        <c:lblOffset val="100"/>
      </c:catAx>
      <c:valAx>
        <c:axId val="78407168"/>
        <c:scaling>
          <c:orientation val="minMax"/>
        </c:scaling>
        <c:axPos val="l"/>
        <c:majorGridlines/>
        <c:numFmt formatCode="General" sourceLinked="1"/>
        <c:majorTickMark val="none"/>
        <c:tickLblPos val="nextTo"/>
        <c:spPr>
          <a:ln w="9525">
            <a:noFill/>
          </a:ln>
        </c:spPr>
        <c:crossAx val="78405632"/>
        <c:crosses val="autoZero"/>
        <c:crossBetween val="between"/>
      </c:valAx>
    </c:plotArea>
    <c:legend>
      <c:legendPos val="b"/>
      <c:legendEntry>
        <c:idx val="2"/>
        <c:delete val="1"/>
      </c:legendEntry>
      <c:layout/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Лист1!$A$2:$A$10</c:f>
              <c:strCache>
                <c:ptCount val="9"/>
                <c:pt idx="0">
                  <c:v>юго-западн.</c:v>
                </c:pt>
                <c:pt idx="1">
                  <c:v>сверо-западн.</c:v>
                </c:pt>
                <c:pt idx="2">
                  <c:v>южный</c:v>
                </c:pt>
                <c:pt idx="4">
                  <c:v>восточный</c:v>
                </c:pt>
                <c:pt idx="5">
                  <c:v>западный</c:v>
                </c:pt>
                <c:pt idx="6">
                  <c:v>северный</c:v>
                </c:pt>
                <c:pt idx="7">
                  <c:v>юго-восточн.</c:v>
                </c:pt>
                <c:pt idx="8">
                  <c:v>северо-восточн.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15</c:v>
                </c:pt>
                <c:pt idx="1">
                  <c:v>5</c:v>
                </c:pt>
                <c:pt idx="2">
                  <c:v>5</c:v>
                </c:pt>
                <c:pt idx="4">
                  <c:v>3</c:v>
                </c:pt>
                <c:pt idx="5">
                  <c:v>7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egendEntry>
        <c:idx val="3"/>
        <c:delete val="1"/>
      </c:legendEntry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35"/>
  <c:chart>
    <c:title>
      <c:tx>
        <c:rich>
          <a:bodyPr/>
          <a:lstStyle/>
          <a:p>
            <a:pPr>
              <a:defRPr/>
            </a:pPr>
            <a:r>
              <a:rPr lang="ru-RU"/>
              <a:t>Осадки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Лист1!$B$1</c:f>
              <c:strCache>
                <c:ptCount val="1"/>
                <c:pt idx="0">
                  <c:v>дождь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октябрь</c:v>
                </c:pt>
                <c:pt idx="1">
                  <c:v>ноябрь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</c:v>
                </c:pt>
                <c:pt idx="1">
                  <c:v>2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снег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октябрь</c:v>
                </c:pt>
                <c:pt idx="1">
                  <c:v>ноябрь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0</c:v>
                </c:pt>
                <c:pt idx="1">
                  <c:v>3</c:v>
                </c:pt>
              </c:numCache>
            </c:numRef>
          </c:val>
        </c:ser>
        <c:axId val="93701632"/>
        <c:axId val="93703168"/>
      </c:barChart>
      <c:catAx>
        <c:axId val="93701632"/>
        <c:scaling>
          <c:orientation val="minMax"/>
        </c:scaling>
        <c:axPos val="b"/>
        <c:majorTickMark val="none"/>
        <c:tickLblPos val="nextTo"/>
        <c:crossAx val="93703168"/>
        <c:crosses val="autoZero"/>
        <c:auto val="1"/>
        <c:lblAlgn val="ctr"/>
        <c:lblOffset val="100"/>
      </c:catAx>
      <c:valAx>
        <c:axId val="9370316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ru-RU"/>
                  <a:t>Дни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9370163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/>
              <a:t>Облачность</a:t>
            </a:r>
            <a:r>
              <a:rPr lang="ru-RU" baseline="0"/>
              <a:t> с 4 октября по 16 ноября</a:t>
            </a:r>
            <a:endParaRPr lang="ru-RU"/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cat>
            <c:strRef>
              <c:f>Лист1!$A$2:$A$5</c:f>
              <c:strCache>
                <c:ptCount val="4"/>
                <c:pt idx="0">
                  <c:v>ясно</c:v>
                </c:pt>
                <c:pt idx="1">
                  <c:v>малооблачно</c:v>
                </c:pt>
                <c:pt idx="2">
                  <c:v>облачно</c:v>
                </c:pt>
                <c:pt idx="3">
                  <c:v>пасмурно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</c:v>
                </c:pt>
                <c:pt idx="1">
                  <c:v>6</c:v>
                </c:pt>
                <c:pt idx="2">
                  <c:v>3</c:v>
                </c:pt>
                <c:pt idx="3">
                  <c:v>27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/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B7319-8752-43DC-9251-6FF6EC4E5500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7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B7319-8752-43DC-9251-6FF6EC4E5500}" type="datetimeFigureOut">
              <a:rPr lang="ru-RU" smtClean="0"/>
              <a:pPr/>
              <a:t>21.02.2019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00933E-8E9E-46F7-A2F2-BCFA8E62F16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2" r:id="rId3"/>
    <p:sldLayoutId id="2147483663" r:id="rId4"/>
    <p:sldLayoutId id="2147483650" r:id="rId5"/>
    <p:sldLayoutId id="2147483661" r:id="rId6"/>
    <p:sldLayoutId id="2147483651" r:id="rId7"/>
    <p:sldLayoutId id="2147483652" r:id="rId8"/>
    <p:sldLayoutId id="2147483653" r:id="rId9"/>
    <p:sldLayoutId id="2147483654" r:id="rId10"/>
    <p:sldLayoutId id="2147483655" r:id="rId11"/>
    <p:sldLayoutId id="2147483656" r:id="rId12"/>
    <p:sldLayoutId id="2147483657" r:id="rId13"/>
    <p:sldLayoutId id="2147483658" r:id="rId14"/>
    <p:sldLayoutId id="2147483659" r:id="rId1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densvi.com/10302-osen-osennie-listya.html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5652120" y="4437112"/>
            <a:ext cx="3096344" cy="21602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400" dirty="0" smtClean="0"/>
              <a:t>Автор проекта:                             </a:t>
            </a:r>
          </a:p>
          <a:p>
            <a:pPr>
              <a:buNone/>
            </a:pPr>
            <a:r>
              <a:rPr lang="ru-RU" sz="1400" dirty="0" smtClean="0"/>
              <a:t>ученица 4 класса Смирнова Ксения </a:t>
            </a:r>
          </a:p>
          <a:p>
            <a:pPr>
              <a:buNone/>
            </a:pPr>
            <a:r>
              <a:rPr lang="ru-RU" sz="1400" kern="0" dirty="0" smtClean="0"/>
              <a:t>МОУ Кренёвская СОШ</a:t>
            </a:r>
          </a:p>
          <a:p>
            <a:pPr lvl="0" fontAlgn="base">
              <a:lnSpc>
                <a:spcPct val="80000"/>
              </a:lnSpc>
              <a:spcAft>
                <a:spcPct val="0"/>
              </a:spcAft>
              <a:buClr>
                <a:schemeClr val="accent2"/>
              </a:buClr>
              <a:buNone/>
              <a:defRPr/>
            </a:pPr>
            <a:r>
              <a:rPr lang="ru-RU" sz="1400" kern="0" dirty="0" smtClean="0"/>
              <a:t>Буйского муниципального района                           </a:t>
            </a:r>
            <a:endParaRPr lang="ru-RU" sz="1400" dirty="0" smtClean="0"/>
          </a:p>
          <a:p>
            <a:pPr>
              <a:buNone/>
            </a:pPr>
            <a:r>
              <a:rPr lang="ru-RU" sz="1400" dirty="0" smtClean="0"/>
              <a:t>Руководитель проекта:</a:t>
            </a:r>
          </a:p>
          <a:p>
            <a:pPr>
              <a:buNone/>
            </a:pPr>
            <a:r>
              <a:rPr lang="ru-RU" sz="1400" dirty="0" smtClean="0"/>
              <a:t>учитель начальных классов</a:t>
            </a:r>
          </a:p>
          <a:p>
            <a:pPr>
              <a:buNone/>
            </a:pPr>
            <a:r>
              <a:rPr lang="ru-RU" sz="1400" dirty="0" smtClean="0"/>
              <a:t>Ефремова Ирина Владимировна</a:t>
            </a:r>
          </a:p>
          <a:p>
            <a:pPr>
              <a:spcBef>
                <a:spcPts val="0"/>
              </a:spcBef>
              <a:buNone/>
            </a:pPr>
            <a:endParaRPr lang="ru-RU" sz="24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843808" y="476672"/>
            <a:ext cx="5360984" cy="13837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5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547664" y="1993954"/>
            <a:ext cx="759633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/>
              <a:t>Научно-исследовательский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dirty="0" smtClean="0"/>
              <a:t> проект по предмету </a:t>
            </a:r>
            <a:br>
              <a:rPr lang="ru-RU" sz="2800" b="1" dirty="0" smtClean="0"/>
            </a:br>
            <a:r>
              <a:rPr lang="ru-RU" sz="2800" b="1" dirty="0" smtClean="0"/>
              <a:t>«Окружающий мир»</a:t>
            </a:r>
            <a:endParaRPr lang="ru-RU" sz="2800" dirty="0" smtClean="0"/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Calibri" pitchFamily="34" charset="0"/>
                <a:cs typeface="Times New Roman" pitchFamily="18" charset="0"/>
              </a:rPr>
              <a:t>«Осень — погод восемь»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75656" y="4077072"/>
            <a:ext cx="7416824" cy="252028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600" dirty="0" smtClean="0"/>
              <a:t>        За период наших наблюдений за 4 октября по 16 ноября </a:t>
            </a:r>
            <a:r>
              <a:rPr lang="ru-RU" sz="1600" b="1" dirty="0" smtClean="0"/>
              <a:t>8</a:t>
            </a:r>
            <a:r>
              <a:rPr lang="ru-RU" sz="1600" dirty="0" smtClean="0"/>
              <a:t> дней 18% стояла </a:t>
            </a:r>
            <a:r>
              <a:rPr lang="ru-RU" sz="1600" b="1" dirty="0" smtClean="0"/>
              <a:t>ясная погода</a:t>
            </a:r>
            <a:r>
              <a:rPr lang="ru-RU" sz="1600" dirty="0" smtClean="0"/>
              <a:t>. В предыдущие  годы (кроме 2016 г.) ясных дней было меньше.</a:t>
            </a:r>
          </a:p>
          <a:p>
            <a:pPr>
              <a:buNone/>
            </a:pPr>
            <a:r>
              <a:rPr lang="ru-RU" sz="1600" b="1" dirty="0" smtClean="0"/>
              <a:t>        Пасмурных дней</a:t>
            </a:r>
            <a:r>
              <a:rPr lang="ru-RU" sz="1600" dirty="0" smtClean="0"/>
              <a:t> было </a:t>
            </a:r>
            <a:r>
              <a:rPr lang="ru-RU" sz="1600" b="1" dirty="0" smtClean="0"/>
              <a:t>27 </a:t>
            </a:r>
            <a:r>
              <a:rPr lang="ru-RU" sz="1600" dirty="0" smtClean="0"/>
              <a:t>(61%), из них 16 дней  в октябре и  11 -  в ноябре.  </a:t>
            </a:r>
          </a:p>
          <a:p>
            <a:pPr>
              <a:buNone/>
            </a:pPr>
            <a:r>
              <a:rPr lang="ru-RU" sz="1600" dirty="0" smtClean="0"/>
              <a:t>        Дней с </a:t>
            </a:r>
            <a:r>
              <a:rPr lang="ru-RU" sz="1600" b="1" dirty="0" smtClean="0"/>
              <a:t>переменной облачностью</a:t>
            </a:r>
            <a:r>
              <a:rPr lang="ru-RU" sz="1600" dirty="0" smtClean="0"/>
              <a:t> мы наблюдали 3 дня</a:t>
            </a:r>
            <a:r>
              <a:rPr lang="ru-RU" sz="1600" b="1" dirty="0" smtClean="0"/>
              <a:t> </a:t>
            </a:r>
            <a:r>
              <a:rPr lang="ru-RU" sz="1600" dirty="0" smtClean="0"/>
              <a:t>14%, из них  2 – в октябре и 1  день  в ноябре. </a:t>
            </a:r>
          </a:p>
          <a:p>
            <a:pPr>
              <a:buNone/>
            </a:pPr>
            <a:r>
              <a:rPr lang="ru-RU" sz="1600" dirty="0" smtClean="0"/>
              <a:t>       Сравнение  количества  ясных, пасмурных  дней и дней  с переменной облачностью с 4 октября по 16 ноября   в   разные   годы привело нас к следующему выводу: в 2018  году наблюдалось наименьшее количество с переменной облачностью дней и наибольшее – пасмурных дней. </a:t>
            </a:r>
          </a:p>
          <a:p>
            <a:pPr>
              <a:buNone/>
            </a:pPr>
            <a:endParaRPr lang="ru-RU" sz="1600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1979712" y="332656"/>
          <a:ext cx="6422504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978896" cy="11430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latin typeface="+mn-lt"/>
              </a:rPr>
              <a:t>Вывод:</a:t>
            </a:r>
            <a:endParaRPr lang="ru-RU" sz="2800" b="1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35696" y="1268760"/>
            <a:ext cx="6851104" cy="485740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3100" dirty="0" smtClean="0"/>
              <a:t>     </a:t>
            </a:r>
            <a:r>
              <a:rPr lang="ru-RU" dirty="0" smtClean="0"/>
              <a:t>Мы изучили две народные приметы   «14 октября – Покров. На покров ветер с востока – зима холодная, с юга – к тёплой зиме, западный – к снежной зиме, переменный ветер – к зиме непостоянной», по которым наши предки предсказывали погоду. Анализируя данные дневника наблюдений, сопоставляя их с народными приметами, мы заметили, что  в некоторых случаях они действительно совпадают.</a:t>
            </a:r>
          </a:p>
          <a:p>
            <a:pPr>
              <a:buNone/>
            </a:pPr>
            <a:r>
              <a:rPr lang="ru-RU" dirty="0" smtClean="0"/>
              <a:t>   </a:t>
            </a:r>
            <a:r>
              <a:rPr lang="ru-RU" dirty="0" smtClean="0"/>
              <a:t>  Например</a:t>
            </a:r>
            <a:r>
              <a:rPr lang="ru-RU" dirty="0" smtClean="0"/>
              <a:t>, народная примета, на которую  мы опирались, выдвигая нашу </a:t>
            </a:r>
            <a:r>
              <a:rPr lang="ru-RU" b="1" dirty="0" smtClean="0"/>
              <a:t>гипотезу</a:t>
            </a:r>
            <a:r>
              <a:rPr lang="ru-RU" dirty="0" smtClean="0"/>
              <a:t> </a:t>
            </a:r>
            <a:r>
              <a:rPr lang="ru-RU" b="1" dirty="0" smtClean="0"/>
              <a:t>«4 октября – день Кондрата и Матвея. В народе говорили: «Какая погода на Матвея – такой она будет еще 4 недели»</a:t>
            </a:r>
            <a:r>
              <a:rPr lang="ru-RU" dirty="0" smtClean="0"/>
              <a:t> </a:t>
            </a:r>
            <a:r>
              <a:rPr lang="ru-RU" b="1" dirty="0" smtClean="0"/>
              <a:t>полностью  совпала.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   А </a:t>
            </a:r>
            <a:r>
              <a:rPr lang="ru-RU" dirty="0" smtClean="0"/>
              <a:t>вторая примета</a:t>
            </a:r>
            <a:r>
              <a:rPr lang="ru-RU" b="1" dirty="0" smtClean="0"/>
              <a:t> «14 октября – Покров. На покров ветер с востока – зима холодная, с юга – к тёплой зиме, западный – к снежной зиме, переменный ветер – к зиме непостоянной»,</a:t>
            </a:r>
            <a:r>
              <a:rPr lang="ru-RU" dirty="0" smtClean="0"/>
              <a:t> в этот день дул южный ветер, поэтому </a:t>
            </a:r>
            <a:r>
              <a:rPr lang="ru-RU" b="1" dirty="0" smtClean="0"/>
              <a:t>холодной зимы не было!</a:t>
            </a: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1907704" y="332656"/>
            <a:ext cx="6696744" cy="79208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Интернет – ресурсы: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763688" y="1268760"/>
            <a:ext cx="684076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hlinkClick r:id="rId2"/>
              </a:rPr>
              <a:t>http://densvi.com/10302-osen-osennie-listya.html</a:t>
            </a:r>
            <a:r>
              <a:rPr lang="ru-RU" sz="2400" dirty="0" smtClean="0"/>
              <a:t>   </a:t>
            </a:r>
          </a:p>
          <a:p>
            <a:r>
              <a:rPr lang="ru-RU" sz="2800" i="1" dirty="0" smtClean="0"/>
              <a:t>Векторный клипарт «Осень. Осенние листья»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476672"/>
            <a:ext cx="6933456" cy="5904656"/>
          </a:xfrm>
        </p:spPr>
        <p:txBody>
          <a:bodyPr>
            <a:normAutofit/>
          </a:bodyPr>
          <a:lstStyle/>
          <a:p>
            <a:pPr algn="l"/>
            <a:r>
              <a:rPr lang="ru-RU" sz="2700" b="1" u="sng" dirty="0" smtClean="0"/>
              <a:t>Актуальность</a:t>
            </a:r>
            <a:br>
              <a:rPr lang="ru-RU" sz="2700" b="1" u="sng" dirty="0" smtClean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2400" dirty="0" smtClean="0">
                <a:latin typeface="+mn-lt"/>
              </a:rPr>
              <a:t>Каждый день, выходя из дома, мы часто глядим на небо, затянутое серыми облаками и задумываемся: стоит ли брать с собой зонт или нет? А какой она будет - хорошей или плохой – это очень важно для многих людей и страны. Поэтому наблюдения за погодой очень важны. </a:t>
            </a:r>
            <a:r>
              <a:rPr lang="ru-RU" sz="4800" dirty="0" smtClean="0"/>
              <a:t/>
            </a:r>
            <a:br>
              <a:rPr lang="ru-RU" sz="4800" dirty="0" smtClean="0"/>
            </a:br>
            <a:endParaRPr lang="ru-RU" sz="4800" dirty="0">
              <a:solidFill>
                <a:srgbClr val="C0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835696" y="764704"/>
            <a:ext cx="691276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400" i="1" dirty="0" smtClean="0">
                <a:latin typeface="Times New Roman" pitchFamily="18" charset="0"/>
                <a:cs typeface="Arial" pitchFamily="34" charset="0"/>
              </a:rPr>
              <a:t> </a:t>
            </a:r>
            <a:endParaRPr kumimoji="0" lang="ru-RU" sz="2400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</p:txBody>
      </p:sp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1691680" y="284824"/>
            <a:ext cx="7128792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Цель и задачи проекта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Основная цель: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формирование бережного и ответственного отношения к природе через наблюдения за погодными явлениями.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Задачи:</a:t>
            </a: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     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отрабатывать навыки наблюдения за погодными явлениями в д. Кренёво Буйского района, регулярно фиксировать с 4 октября по 16 ноября наблюдения в уголке природы;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закреплять  умения анализировать собранные данные о погоде, составлять графики, диаграммы, сравнивать с наблюдениями в предшествующие годы;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сделать выводы об особенностях погоды в октябре-ноябре 2018 года в нашей местности;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Times New Roman" pitchFamily="18" charset="0"/>
              </a:rPr>
              <a:t>составить доклад и компьютерную презентацию для участия в научно-практической конференции.</a:t>
            </a:r>
            <a:r>
              <a:rPr lang="ru-RU" sz="1600" b="1" u="sng" dirty="0" smtClean="0"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endParaRPr lang="ru-RU" sz="1600" b="1" u="sng" dirty="0" smtClean="0">
              <a:ea typeface="Times New Roman" pitchFamily="18" charset="0"/>
              <a:cs typeface="Times New Roman" pitchFamily="18" charset="0"/>
            </a:endParaRPr>
          </a:p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600" b="1" u="sng" dirty="0" smtClean="0">
                <a:ea typeface="Times New Roman" pitchFamily="18" charset="0"/>
                <a:cs typeface="Times New Roman" pitchFamily="18" charset="0"/>
              </a:rPr>
              <a:t>Объект исследования</a:t>
            </a:r>
            <a:r>
              <a:rPr lang="ru-RU" sz="1600" b="1" dirty="0" smtClean="0">
                <a:ea typeface="Times New Roman" pitchFamily="18" charset="0"/>
                <a:cs typeface="Times New Roman" pitchFamily="18" charset="0"/>
              </a:rPr>
              <a:t>: </a:t>
            </a:r>
            <a:r>
              <a:rPr lang="ru-RU" sz="1600" dirty="0" smtClean="0">
                <a:ea typeface="Times New Roman" pitchFamily="18" charset="0"/>
                <a:cs typeface="Times New Roman" pitchFamily="18" charset="0"/>
              </a:rPr>
              <a:t>погодные условия в октябре и ноябре 2018 г.</a:t>
            </a:r>
            <a:endParaRPr lang="ru-RU" sz="1600" dirty="0" smtClean="0"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ea typeface="Times New Roman" pitchFamily="18" charset="0"/>
                <a:cs typeface="Times New Roman" pitchFamily="18" charset="0"/>
              </a:rPr>
              <a:t>в деревне Кренёво Буйского района. </a:t>
            </a:r>
            <a:endParaRPr lang="ru-RU" sz="1600" dirty="0" smtClean="0"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u="sng" dirty="0" smtClean="0">
                <a:ea typeface="Times New Roman" pitchFamily="18" charset="0"/>
                <a:cs typeface="Times New Roman" pitchFamily="18" charset="0"/>
              </a:rPr>
              <a:t>Предмет исследования</a:t>
            </a:r>
            <a:r>
              <a:rPr lang="ru-RU" sz="1600" b="1" dirty="0" smtClean="0">
                <a:ea typeface="Times New Roman" pitchFamily="18" charset="0"/>
                <a:cs typeface="Times New Roman" pitchFamily="18" charset="0"/>
              </a:rPr>
              <a:t>:</a:t>
            </a:r>
            <a:r>
              <a:rPr lang="ru-RU" sz="1600" dirty="0" smtClean="0">
                <a:ea typeface="Times New Roman" pitchFamily="18" charset="0"/>
                <a:cs typeface="Times New Roman" pitchFamily="18" charset="0"/>
              </a:rPr>
              <a:t> особенности погоды в октябре и ноябре. </a:t>
            </a:r>
            <a:endParaRPr lang="ru-RU" sz="1600" dirty="0" smtClean="0"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u="sng" dirty="0" smtClean="0">
                <a:ea typeface="Times New Roman" pitchFamily="18" charset="0"/>
                <a:cs typeface="Times New Roman" pitchFamily="18" charset="0"/>
              </a:rPr>
              <a:t>Методы исследования</a:t>
            </a:r>
            <a:r>
              <a:rPr lang="ru-RU" sz="1600" b="1" dirty="0" smtClean="0">
                <a:ea typeface="Times New Roman" pitchFamily="18" charset="0"/>
                <a:cs typeface="Times New Roman" pitchFamily="18" charset="0"/>
              </a:rPr>
              <a:t>: </a:t>
            </a:r>
            <a:r>
              <a:rPr lang="ru-RU" sz="1600" dirty="0" smtClean="0">
                <a:ea typeface="Times New Roman" pitchFamily="18" charset="0"/>
                <a:cs typeface="Times New Roman" pitchFamily="18" charset="0"/>
              </a:rPr>
              <a:t>практическая деятельность, наблюдения, сравнительный анализ и обобщение данных о погоде.</a:t>
            </a:r>
            <a:endParaRPr lang="ru-RU" sz="1600" dirty="0" smtClean="0"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600" b="1" u="sng" dirty="0" smtClean="0">
                <a:ea typeface="Times New Roman" pitchFamily="18" charset="0"/>
                <a:cs typeface="Times New Roman" pitchFamily="18" charset="0"/>
              </a:rPr>
              <a:t>Практическая значимость</a:t>
            </a:r>
            <a:r>
              <a:rPr lang="ru-RU" sz="1600" b="1" dirty="0" smtClean="0">
                <a:ea typeface="Times New Roman" pitchFamily="18" charset="0"/>
                <a:cs typeface="Times New Roman" pitchFamily="18" charset="0"/>
              </a:rPr>
              <a:t>:</a:t>
            </a:r>
            <a:r>
              <a:rPr lang="ru-RU" sz="1600" dirty="0" smtClean="0">
                <a:ea typeface="Times New Roman" pitchFamily="18" charset="0"/>
                <a:cs typeface="Times New Roman" pitchFamily="18" charset="0"/>
              </a:rPr>
              <a:t> собранный материал может быть использован на уроках, приобретенные знания, умения  в практической деятельности и повседневной жизни.</a:t>
            </a:r>
            <a:endParaRPr lang="ru-RU" sz="1600" dirty="0" smtClean="0"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63688" y="404664"/>
            <a:ext cx="6923112" cy="583264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sz="3100" b="1" dirty="0" smtClean="0"/>
              <a:t>     </a:t>
            </a:r>
            <a:r>
              <a:rPr lang="ru-RU" sz="3100" b="1" u="sng" dirty="0" smtClean="0"/>
              <a:t>Гипотеза:</a:t>
            </a:r>
            <a:r>
              <a:rPr lang="ru-RU" sz="3100" b="1" i="1" dirty="0" smtClean="0"/>
              <a:t> </a:t>
            </a:r>
            <a:r>
              <a:rPr lang="ru-RU" sz="3100" dirty="0" smtClean="0"/>
              <a:t>Народная примета гласит:</a:t>
            </a:r>
          </a:p>
          <a:p>
            <a:pPr>
              <a:buNone/>
            </a:pPr>
            <a:r>
              <a:rPr lang="ru-RU" sz="3100" dirty="0" smtClean="0"/>
              <a:t>    «4 октября – день Кондрата и Матвея. В народе говорили:«Какая погода на Матвея – такой она будет еще 4 недели».</a:t>
            </a:r>
          </a:p>
          <a:p>
            <a:pPr>
              <a:buNone/>
            </a:pPr>
            <a:r>
              <a:rPr lang="ru-RU" sz="3100" dirty="0" smtClean="0"/>
              <a:t>    Погода этого дня продержится без изменений четыре недели. Ясная погода при резком северо-восточном ветре предвещает холодную зиму». </a:t>
            </a:r>
          </a:p>
          <a:p>
            <a:pPr>
              <a:buNone/>
            </a:pPr>
            <a:r>
              <a:rPr lang="ru-RU" sz="3100" dirty="0" smtClean="0"/>
              <a:t>    Мы решили проверить, работает эта примета   или нет</a:t>
            </a:r>
            <a:r>
              <a:rPr lang="ru-RU" sz="3100" dirty="0" smtClean="0"/>
              <a:t>. </a:t>
            </a:r>
            <a:r>
              <a:rPr lang="ru-RU" sz="3100" dirty="0" smtClean="0"/>
              <a:t>Погода 4 октября была пасмурной и дождливой, ветер юго-западный.  Температура днём  была +7°С, а вечером +3° С. </a:t>
            </a:r>
            <a:r>
              <a:rPr lang="ru-RU" sz="3100" dirty="0" smtClean="0"/>
              <a:t> </a:t>
            </a:r>
            <a:r>
              <a:rPr lang="ru-RU" sz="3100" dirty="0" smtClean="0"/>
              <a:t>Проанализировав погоду 4 октября 2018 года, мы предположили:</a:t>
            </a:r>
          </a:p>
          <a:p>
            <a:pPr>
              <a:buFont typeface="Wingdings" pitchFamily="2" charset="2"/>
              <a:buChar char="v"/>
            </a:pPr>
            <a:r>
              <a:rPr lang="ru-RU" sz="3100" b="1" dirty="0" smtClean="0"/>
              <a:t>    Погода в первой половине октября будет </a:t>
            </a:r>
            <a:r>
              <a:rPr lang="ru-RU" sz="3100" b="1" dirty="0" smtClean="0"/>
              <a:t>пасмурной и тёплой, </a:t>
            </a:r>
            <a:r>
              <a:rPr lang="ru-RU" sz="3100" b="1" dirty="0" smtClean="0"/>
              <a:t>во второй – </a:t>
            </a:r>
            <a:r>
              <a:rPr lang="ru-RU" sz="3100" b="1" dirty="0" smtClean="0"/>
              <a:t>облачной и прохладной. </a:t>
            </a:r>
            <a:endParaRPr lang="ru-RU" sz="3100" dirty="0" smtClean="0"/>
          </a:p>
          <a:p>
            <a:pPr>
              <a:buFont typeface="Wingdings" pitchFamily="2" charset="2"/>
              <a:buChar char="v"/>
            </a:pPr>
            <a:r>
              <a:rPr lang="ru-RU" sz="3100" b="1" dirty="0" smtClean="0"/>
              <a:t>    Холодной зимы в этом году не ждать. </a:t>
            </a:r>
            <a:endParaRPr lang="ru-RU" sz="3100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C:\Users\Ирина\Desktop\Фото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188640"/>
            <a:ext cx="4320480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Рисунок 2" descr="C:\Users\Ирина\Desktop\Фото20001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95936" y="3573016"/>
            <a:ext cx="4523978" cy="2952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274638"/>
            <a:ext cx="7139136" cy="850106"/>
          </a:xfrm>
        </p:spPr>
        <p:txBody>
          <a:bodyPr>
            <a:normAutofit fontScale="90000"/>
          </a:bodyPr>
          <a:lstStyle/>
          <a:p>
            <a:r>
              <a:rPr lang="ru-RU" sz="2200" b="1" dirty="0" smtClean="0">
                <a:latin typeface="+mn-lt"/>
              </a:rPr>
              <a:t>График изменения температуры воздуха</a:t>
            </a:r>
            <a:r>
              <a:rPr lang="ru-RU" sz="2200" dirty="0" smtClean="0">
                <a:latin typeface="+mn-lt"/>
              </a:rPr>
              <a:t/>
            </a:r>
            <a:br>
              <a:rPr lang="ru-RU" sz="2200" dirty="0" smtClean="0">
                <a:latin typeface="+mn-lt"/>
              </a:rPr>
            </a:br>
            <a:r>
              <a:rPr lang="ru-RU" sz="2200" b="1" dirty="0" smtClean="0">
                <a:latin typeface="+mn-lt"/>
              </a:rPr>
              <a:t> с 4 октября  по 16 ноября 2018 г.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2195736" y="836712"/>
          <a:ext cx="6264696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763688" y="4221088"/>
            <a:ext cx="7182544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ea typeface="Times New Roman" pitchFamily="18" charset="0"/>
                <a:cs typeface="Times New Roman" pitchFamily="18" charset="0"/>
              </a:rPr>
              <a:t>По данному графику видно, что температура воздуха в октябре нынешнего года была плюсовой. +20°(С) было 15 октября, а 31 октября достигла 0°(С).  В вечернее и ночное время температура была отрицательной: 8, 26 – 31 октября, она достигала до -7°(С).   Первая половина октября оказалась тёплой и пасмурной, выпадали осадки в виде дождя, но они были нечастыми. Вторая половина октября оказалась более солнечной и прохладной. Температурный минимум зафиксирован утром 30.10 – -4°(С). Среднесуточная же температура октября 2018 года в нашей местности составила около +7,3°(</a:t>
            </a:r>
            <a:r>
              <a:rPr lang="en-US" sz="1400" dirty="0" smtClean="0">
                <a:ea typeface="Times New Roman" pitchFamily="18" charset="0"/>
                <a:cs typeface="Times New Roman" pitchFamily="18" charset="0"/>
              </a:rPr>
              <a:t>C</a:t>
            </a:r>
            <a:r>
              <a:rPr lang="ru-RU" sz="1400" dirty="0" smtClean="0">
                <a:ea typeface="Times New Roman" pitchFamily="18" charset="0"/>
                <a:cs typeface="Times New Roman" pitchFamily="18" charset="0"/>
              </a:rPr>
              <a:t>).</a:t>
            </a:r>
            <a:r>
              <a:rPr lang="ru-RU" sz="1400" b="1" dirty="0" smtClean="0"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ea typeface="Times New Roman" pitchFamily="18" charset="0"/>
                <a:cs typeface="Times New Roman" pitchFamily="18" charset="0"/>
              </a:rPr>
              <a:t> </a:t>
            </a:r>
            <a:endParaRPr lang="ru-RU" sz="1400" dirty="0" smtClean="0">
              <a:cs typeface="Arial" pitchFamily="34" charset="0"/>
            </a:endParaRPr>
          </a:p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ea typeface="Times New Roman" pitchFamily="18" charset="0"/>
                <a:cs typeface="Times New Roman" pitchFamily="18" charset="0"/>
              </a:rPr>
              <a:t>     Первая половина ноября нынешнего года оказалась нехолодной. Положительную температуру  +6°(С) зафиксировали лишь в дневные часы  3 ноября. -9°(С) зафиксирован  днём 28 ноября. Среднесуточная  температура с 1-го по 16-е ноября составила +6,8°(С).  </a:t>
            </a:r>
            <a:endParaRPr lang="ru-RU" sz="1400" dirty="0" smtClean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404664"/>
            <a:ext cx="7427168" cy="648072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latin typeface="+mn-lt"/>
              </a:rPr>
              <a:t>Диаграмма  направления  ветров  </a:t>
            </a:r>
            <a:r>
              <a:rPr lang="ru-RU" sz="2400" dirty="0" smtClean="0">
                <a:latin typeface="+mn-lt"/>
              </a:rPr>
              <a:t/>
            </a:r>
            <a:br>
              <a:rPr lang="ru-RU" sz="2400" dirty="0" smtClean="0">
                <a:latin typeface="+mn-lt"/>
              </a:rPr>
            </a:br>
            <a:r>
              <a:rPr lang="ru-RU" sz="2400" b="1" dirty="0" smtClean="0">
                <a:latin typeface="+mn-lt"/>
              </a:rPr>
              <a:t>с   4 октября  по  16 ноября   2018 года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47664" y="4653136"/>
            <a:ext cx="7416824" cy="2204864"/>
          </a:xfrm>
        </p:spPr>
        <p:txBody>
          <a:bodyPr>
            <a:normAutofit fontScale="47500" lnSpcReduction="20000"/>
          </a:bodyPr>
          <a:lstStyle/>
          <a:p>
            <a:pPr algn="just">
              <a:buNone/>
            </a:pPr>
            <a:r>
              <a:rPr lang="ru-RU" sz="3400" dirty="0" smtClean="0"/>
              <a:t>       Составив диаграмму направления ветров, мы убедились, что преобладающим за период наблюдений был юго-западный ветер, он посетил нашу местность большее количество раз, на диаграмме это  37%. Также довольно часто наблюдались ветры западного 17%, северо-западного и южного 12% направлений. Штиль отмечали 13, 17, 21 октября и 18 ноября. Реже всех дули ветры: северный 5%, юго-восточный 5% и северо-восточный 5% направлений. Сравнительный анализ направления ветров  за 2 года наблюдений показал, что</a:t>
            </a:r>
            <a:r>
              <a:rPr lang="ru-RU" sz="3400" b="1" dirty="0" smtClean="0"/>
              <a:t> </a:t>
            </a:r>
            <a:r>
              <a:rPr lang="ru-RU" sz="3400" dirty="0" smtClean="0"/>
              <a:t>по преобладающему направлению  ветров 2018,  2016  годы  схожи, а 2017 преобладал северо-восточный ветер.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1907704" y="836712"/>
          <a:ext cx="6696744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476672"/>
            <a:ext cx="7581528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Роза  ветров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3" name="Рисунок 2" descr="C:\Users\Ирина\Desktop\Фото20002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1340768"/>
            <a:ext cx="6336703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274638"/>
            <a:ext cx="6923112" cy="850106"/>
          </a:xfrm>
        </p:spPr>
        <p:txBody>
          <a:bodyPr>
            <a:normAutofit/>
          </a:bodyPr>
          <a:lstStyle/>
          <a:p>
            <a:r>
              <a:rPr lang="ru-RU" sz="2400" b="1" u="sng" dirty="0" smtClean="0"/>
              <a:t>Атмосферные явления природы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835696" y="4869160"/>
            <a:ext cx="6851104" cy="1584176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dirty="0" smtClean="0"/>
              <a:t>      Трудно себе представить октябрь без дождей.  Но октябрь и ноябрь этого года был сухим и не дождливым.  Только 4 октября лил весь день дождь и несколько дней были  кратковременные дожди. Осадки в виде снега выпадали в ноябре  27 и 28 числа.</a:t>
            </a:r>
          </a:p>
          <a:p>
            <a:pPr>
              <a:buNone/>
            </a:pPr>
            <a:r>
              <a:rPr lang="ru-RU" dirty="0" smtClean="0"/>
              <a:t>      По   количеству осадков 2018   год не схож  с  2016-2017 годом.</a:t>
            </a:r>
          </a:p>
          <a:p>
            <a:pPr>
              <a:buNone/>
            </a:pPr>
            <a:r>
              <a:rPr lang="ru-RU" dirty="0" smtClean="0"/>
              <a:t>      Самым щедрым на дожди был 2017год.</a:t>
            </a:r>
          </a:p>
          <a:p>
            <a:pPr>
              <a:buNone/>
            </a:pPr>
            <a:endParaRPr lang="ru-RU" dirty="0"/>
          </a:p>
        </p:txBody>
      </p:sp>
      <p:graphicFrame>
        <p:nvGraphicFramePr>
          <p:cNvPr id="4" name="Диаграмма 3"/>
          <p:cNvGraphicFramePr/>
          <p:nvPr/>
        </p:nvGraphicFramePr>
        <p:xfrm>
          <a:off x="2123728" y="1052736"/>
          <a:ext cx="6206480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00000"/>
      </a:hlink>
      <a:folHlink>
        <a:srgbClr val="D99694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07ACF27CB744DA449D8E9E7854CCD1C7" ma:contentTypeVersion="49" ma:contentTypeDescription="Создание документа." ma:contentTypeScope="" ma:versionID="d23bcfa5f7028677ebce1509dc3edf03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45d92a831f630846e920fd49d9864d72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AWJJH2MPE6E2-1875666747-465</_dlc_DocId>
    <_dlc_DocIdUrl xmlns="4a252ca3-5a62-4c1c-90a6-29f4710e47f8">
      <Url>http://edu-sps.koiro.local/BuyR/Kren/School/_layouts/15/DocIdRedir.aspx?ID=AWJJH2MPE6E2-1875666747-465</Url>
      <Description>AWJJH2MPE6E2-1875666747-465</Description>
    </_dlc_DocIdUrl>
  </documentManagement>
</p:properties>
</file>

<file path=customXml/itemProps1.xml><?xml version="1.0" encoding="utf-8"?>
<ds:datastoreItem xmlns:ds="http://schemas.openxmlformats.org/officeDocument/2006/customXml" ds:itemID="{5FFAC3F0-4AB8-4E8A-942D-82A05C873E0D}"/>
</file>

<file path=customXml/itemProps2.xml><?xml version="1.0" encoding="utf-8"?>
<ds:datastoreItem xmlns:ds="http://schemas.openxmlformats.org/officeDocument/2006/customXml" ds:itemID="{0351FB73-3AED-4736-84E4-941FE3D7F5F7}"/>
</file>

<file path=customXml/itemProps3.xml><?xml version="1.0" encoding="utf-8"?>
<ds:datastoreItem xmlns:ds="http://schemas.openxmlformats.org/officeDocument/2006/customXml" ds:itemID="{8A2AAEAD-180D-442A-BCD2-60099422975A}"/>
</file>

<file path=customXml/itemProps4.xml><?xml version="1.0" encoding="utf-8"?>
<ds:datastoreItem xmlns:ds="http://schemas.openxmlformats.org/officeDocument/2006/customXml" ds:itemID="{1DB8E94C-A651-4BD3-808E-8936C0150CDE}"/>
</file>

<file path=docProps/app.xml><?xml version="1.0" encoding="utf-8"?>
<Properties xmlns="http://schemas.openxmlformats.org/officeDocument/2006/extended-properties" xmlns:vt="http://schemas.openxmlformats.org/officeDocument/2006/docPropsVTypes">
  <TotalTime>173</TotalTime>
  <Words>768</Words>
  <Application>Microsoft Office PowerPoint</Application>
  <PresentationFormat>Экран (4:3)</PresentationFormat>
  <Paragraphs>56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Актуальность  Каждый день, выходя из дома, мы часто глядим на небо, затянутое серыми облаками и задумываемся: стоит ли брать с собой зонт или нет? А какой она будет - хорошей или плохой – это очень важно для многих людей и страны. Поэтому наблюдения за погодой очень важны.  </vt:lpstr>
      <vt:lpstr>Слайд 3</vt:lpstr>
      <vt:lpstr>Слайд 4</vt:lpstr>
      <vt:lpstr>Слайд 5</vt:lpstr>
      <vt:lpstr>График изменения температуры воздуха  с 4 октября  по 16 ноября 2018 г. </vt:lpstr>
      <vt:lpstr>Диаграмма  направления  ветров   с   4 октября  по  16 ноября   2018 года </vt:lpstr>
      <vt:lpstr>Роза  ветров </vt:lpstr>
      <vt:lpstr>Атмосферные явления природы </vt:lpstr>
      <vt:lpstr>Слайд 10</vt:lpstr>
      <vt:lpstr>Вывод:</vt:lpstr>
      <vt:lpstr>Слайд 12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Елена</dc:creator>
  <cp:lastModifiedBy>User</cp:lastModifiedBy>
  <cp:revision>31</cp:revision>
  <dcterms:created xsi:type="dcterms:W3CDTF">2013-07-29T17:42:42Z</dcterms:created>
  <dcterms:modified xsi:type="dcterms:W3CDTF">2019-02-21T16:33:56Z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0x01010007ACF27CB744DA449D8E9E7854CCD1C7</vt:lpwstr>
  </property>
  <property fmtid="{D5CDD505-2E9C-101B-9397-08002B2CF9AE}" pid="3" name="_dlc_DocIdItemGuid">
    <vt:lpwstr>d9c63d10-023b-445a-9fdf-16bfaf097a38</vt:lpwstr>
  </property>
</Properties>
</file>