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4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4" r:id="rId5"/>
    <p:sldId id="271" r:id="rId6"/>
    <p:sldId id="265" r:id="rId7"/>
    <p:sldId id="266" r:id="rId8"/>
    <p:sldId id="270" r:id="rId9"/>
    <p:sldId id="267" r:id="rId10"/>
    <p:sldId id="268" r:id="rId11"/>
    <p:sldId id="269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0410301750800128E-2"/>
          <c:y val="1.8642941900908649E-2"/>
          <c:w val="0.93002150400272521"/>
          <c:h val="0.85421487493592052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день</c:v>
                </c:pt>
              </c:strCache>
            </c:strRef>
          </c:tx>
          <c:marker>
            <c:symbol val="none"/>
          </c:marker>
          <c:cat>
            <c:numRef>
              <c:f>Лист1!$A$2:$A$45</c:f>
              <c:numCache>
                <c:formatCode>General</c:formatCode>
                <c:ptCount val="4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24</c:v>
                </c:pt>
                <c:pt idx="21">
                  <c:v>25</c:v>
                </c:pt>
                <c:pt idx="22">
                  <c:v>26</c:v>
                </c:pt>
                <c:pt idx="23">
                  <c:v>27</c:v>
                </c:pt>
                <c:pt idx="24">
                  <c:v>28</c:v>
                </c:pt>
                <c:pt idx="25">
                  <c:v>29</c:v>
                </c:pt>
                <c:pt idx="26">
                  <c:v>30</c:v>
                </c:pt>
                <c:pt idx="27">
                  <c:v>31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</c:numCache>
            </c:numRef>
          </c:cat>
          <c:val>
            <c:numRef>
              <c:f>Лист1!$B$2:$B$45</c:f>
              <c:numCache>
                <c:formatCode>General</c:formatCode>
                <c:ptCount val="44"/>
                <c:pt idx="0">
                  <c:v>7</c:v>
                </c:pt>
                <c:pt idx="1">
                  <c:v>7</c:v>
                </c:pt>
                <c:pt idx="2">
                  <c:v>12</c:v>
                </c:pt>
                <c:pt idx="3">
                  <c:v>10</c:v>
                </c:pt>
                <c:pt idx="4">
                  <c:v>5</c:v>
                </c:pt>
                <c:pt idx="5">
                  <c:v>8</c:v>
                </c:pt>
                <c:pt idx="6">
                  <c:v>8</c:v>
                </c:pt>
                <c:pt idx="7">
                  <c:v>10</c:v>
                </c:pt>
                <c:pt idx="8">
                  <c:v>10</c:v>
                </c:pt>
                <c:pt idx="9">
                  <c:v>9</c:v>
                </c:pt>
                <c:pt idx="10">
                  <c:v>9</c:v>
                </c:pt>
                <c:pt idx="11">
                  <c:v>20</c:v>
                </c:pt>
                <c:pt idx="12">
                  <c:v>14</c:v>
                </c:pt>
                <c:pt idx="13">
                  <c:v>13</c:v>
                </c:pt>
                <c:pt idx="14">
                  <c:v>15</c:v>
                </c:pt>
                <c:pt idx="15">
                  <c:v>12</c:v>
                </c:pt>
                <c:pt idx="16">
                  <c:v>8</c:v>
                </c:pt>
                <c:pt idx="17">
                  <c:v>4</c:v>
                </c:pt>
                <c:pt idx="18">
                  <c:v>8</c:v>
                </c:pt>
                <c:pt idx="19">
                  <c:v>7</c:v>
                </c:pt>
                <c:pt idx="20">
                  <c:v>4</c:v>
                </c:pt>
                <c:pt idx="21">
                  <c:v>3</c:v>
                </c:pt>
                <c:pt idx="22">
                  <c:v>1</c:v>
                </c:pt>
                <c:pt idx="23">
                  <c:v>3</c:v>
                </c:pt>
                <c:pt idx="24">
                  <c:v>1</c:v>
                </c:pt>
                <c:pt idx="25">
                  <c:v>1</c:v>
                </c:pt>
                <c:pt idx="26">
                  <c:v>-4</c:v>
                </c:pt>
                <c:pt idx="27">
                  <c:v>0</c:v>
                </c:pt>
                <c:pt idx="28">
                  <c:v>1</c:v>
                </c:pt>
                <c:pt idx="29">
                  <c:v>4</c:v>
                </c:pt>
                <c:pt idx="30">
                  <c:v>6</c:v>
                </c:pt>
                <c:pt idx="31">
                  <c:v>5</c:v>
                </c:pt>
                <c:pt idx="32">
                  <c:v>2</c:v>
                </c:pt>
                <c:pt idx="33">
                  <c:v>0</c:v>
                </c:pt>
                <c:pt idx="34">
                  <c:v>1</c:v>
                </c:pt>
                <c:pt idx="35">
                  <c:v>3</c:v>
                </c:pt>
                <c:pt idx="36">
                  <c:v>1</c:v>
                </c:pt>
                <c:pt idx="37">
                  <c:v>-1</c:v>
                </c:pt>
                <c:pt idx="38">
                  <c:v>-4</c:v>
                </c:pt>
                <c:pt idx="39">
                  <c:v>-3</c:v>
                </c:pt>
                <c:pt idx="40">
                  <c:v>-3</c:v>
                </c:pt>
                <c:pt idx="41">
                  <c:v>-1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вечер</c:v>
                </c:pt>
              </c:strCache>
            </c:strRef>
          </c:tx>
          <c:marker>
            <c:symbol val="none"/>
          </c:marker>
          <c:cat>
            <c:numRef>
              <c:f>Лист1!$A$2:$A$45</c:f>
              <c:numCache>
                <c:formatCode>General</c:formatCode>
                <c:ptCount val="4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24</c:v>
                </c:pt>
                <c:pt idx="21">
                  <c:v>25</c:v>
                </c:pt>
                <c:pt idx="22">
                  <c:v>26</c:v>
                </c:pt>
                <c:pt idx="23">
                  <c:v>27</c:v>
                </c:pt>
                <c:pt idx="24">
                  <c:v>28</c:v>
                </c:pt>
                <c:pt idx="25">
                  <c:v>29</c:v>
                </c:pt>
                <c:pt idx="26">
                  <c:v>30</c:v>
                </c:pt>
                <c:pt idx="27">
                  <c:v>31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</c:numCache>
            </c:numRef>
          </c:cat>
          <c:val>
            <c:numRef>
              <c:f>Лист1!$C$2:$C$45</c:f>
              <c:numCache>
                <c:formatCode>General</c:formatCode>
                <c:ptCount val="44"/>
                <c:pt idx="0">
                  <c:v>3</c:v>
                </c:pt>
                <c:pt idx="1">
                  <c:v>0</c:v>
                </c:pt>
                <c:pt idx="2">
                  <c:v>10</c:v>
                </c:pt>
                <c:pt idx="3">
                  <c:v>9</c:v>
                </c:pt>
                <c:pt idx="4">
                  <c:v>-1</c:v>
                </c:pt>
                <c:pt idx="5">
                  <c:v>5</c:v>
                </c:pt>
                <c:pt idx="6">
                  <c:v>9</c:v>
                </c:pt>
                <c:pt idx="7">
                  <c:v>3</c:v>
                </c:pt>
                <c:pt idx="8">
                  <c:v>9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9</c:v>
                </c:pt>
                <c:pt idx="13">
                  <c:v>2</c:v>
                </c:pt>
                <c:pt idx="14">
                  <c:v>8</c:v>
                </c:pt>
                <c:pt idx="15">
                  <c:v>5</c:v>
                </c:pt>
                <c:pt idx="16">
                  <c:v>3</c:v>
                </c:pt>
                <c:pt idx="17">
                  <c:v>1</c:v>
                </c:pt>
                <c:pt idx="18">
                  <c:v>7</c:v>
                </c:pt>
                <c:pt idx="19">
                  <c:v>3</c:v>
                </c:pt>
                <c:pt idx="20">
                  <c:v>3</c:v>
                </c:pt>
                <c:pt idx="21">
                  <c:v>2</c:v>
                </c:pt>
                <c:pt idx="22">
                  <c:v>-1</c:v>
                </c:pt>
                <c:pt idx="23">
                  <c:v>-3</c:v>
                </c:pt>
                <c:pt idx="24">
                  <c:v>-1</c:v>
                </c:pt>
                <c:pt idx="25">
                  <c:v>-7</c:v>
                </c:pt>
                <c:pt idx="26">
                  <c:v>-5</c:v>
                </c:pt>
                <c:pt idx="27">
                  <c:v>-1</c:v>
                </c:pt>
                <c:pt idx="28">
                  <c:v>2</c:v>
                </c:pt>
                <c:pt idx="29">
                  <c:v>4</c:v>
                </c:pt>
                <c:pt idx="30">
                  <c:v>6</c:v>
                </c:pt>
                <c:pt idx="31">
                  <c:v>5</c:v>
                </c:pt>
                <c:pt idx="32">
                  <c:v>1</c:v>
                </c:pt>
                <c:pt idx="33">
                  <c:v>-1</c:v>
                </c:pt>
                <c:pt idx="34">
                  <c:v>2</c:v>
                </c:pt>
                <c:pt idx="35">
                  <c:v>1</c:v>
                </c:pt>
                <c:pt idx="36">
                  <c:v>-1</c:v>
                </c:pt>
                <c:pt idx="37">
                  <c:v>-2</c:v>
                </c:pt>
                <c:pt idx="38">
                  <c:v>-9</c:v>
                </c:pt>
                <c:pt idx="39">
                  <c:v>-6</c:v>
                </c:pt>
                <c:pt idx="40">
                  <c:v>-2</c:v>
                </c:pt>
                <c:pt idx="41">
                  <c:v>-2</c:v>
                </c:pt>
                <c:pt idx="42">
                  <c:v>0</c:v>
                </c:pt>
                <c:pt idx="4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marker>
            <c:symbol val="none"/>
          </c:marker>
          <c:cat>
            <c:numRef>
              <c:f>Лист1!$A$2:$A$45</c:f>
              <c:numCache>
                <c:formatCode>General</c:formatCode>
                <c:ptCount val="4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24</c:v>
                </c:pt>
                <c:pt idx="21">
                  <c:v>25</c:v>
                </c:pt>
                <c:pt idx="22">
                  <c:v>26</c:v>
                </c:pt>
                <c:pt idx="23">
                  <c:v>27</c:v>
                </c:pt>
                <c:pt idx="24">
                  <c:v>28</c:v>
                </c:pt>
                <c:pt idx="25">
                  <c:v>29</c:v>
                </c:pt>
                <c:pt idx="26">
                  <c:v>30</c:v>
                </c:pt>
                <c:pt idx="27">
                  <c:v>31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</c:numCache>
            </c:numRef>
          </c:cat>
          <c:val>
            <c:numRef>
              <c:f>Лист1!$D$2:$D$45</c:f>
              <c:numCache>
                <c:formatCode>General</c:formatCode>
                <c:ptCount val="44"/>
              </c:numCache>
            </c:numRef>
          </c:val>
        </c:ser>
        <c:marker val="1"/>
        <c:axId val="78405632"/>
        <c:axId val="78407168"/>
      </c:lineChart>
      <c:catAx>
        <c:axId val="78405632"/>
        <c:scaling>
          <c:orientation val="minMax"/>
        </c:scaling>
        <c:axPos val="b"/>
        <c:numFmt formatCode="General" sourceLinked="1"/>
        <c:majorTickMark val="none"/>
        <c:tickLblPos val="nextTo"/>
        <c:crossAx val="78407168"/>
        <c:crosses val="autoZero"/>
        <c:auto val="1"/>
        <c:lblAlgn val="ctr"/>
        <c:lblOffset val="100"/>
      </c:catAx>
      <c:valAx>
        <c:axId val="784071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78405632"/>
        <c:crosses val="autoZero"/>
        <c:crossBetween val="between"/>
      </c:valAx>
    </c:plotArea>
    <c:legend>
      <c:legendPos val="b"/>
      <c:legendEntry>
        <c:idx val="2"/>
        <c:delete val="1"/>
      </c:legendEntry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юго-западн.</c:v>
                </c:pt>
                <c:pt idx="1">
                  <c:v>сверо-западн.</c:v>
                </c:pt>
                <c:pt idx="2">
                  <c:v>южный</c:v>
                </c:pt>
                <c:pt idx="4">
                  <c:v>восточный</c:v>
                </c:pt>
                <c:pt idx="5">
                  <c:v>западный</c:v>
                </c:pt>
                <c:pt idx="6">
                  <c:v>северный</c:v>
                </c:pt>
                <c:pt idx="7">
                  <c:v>юго-восточн.</c:v>
                </c:pt>
                <c:pt idx="8">
                  <c:v>северо-восточн.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15</c:v>
                </c:pt>
                <c:pt idx="1">
                  <c:v>5</c:v>
                </c:pt>
                <c:pt idx="2">
                  <c:v>5</c:v>
                </c:pt>
                <c:pt idx="4">
                  <c:v>3</c:v>
                </c:pt>
                <c:pt idx="5">
                  <c:v>7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5"/>
  <c:chart>
    <c:title>
      <c:tx>
        <c:rich>
          <a:bodyPr/>
          <a:lstStyle/>
          <a:p>
            <a:pPr>
              <a:defRPr/>
            </a:pPr>
            <a:r>
              <a:rPr lang="ru-RU"/>
              <a:t>Осадки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дождь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октябрь</c:v>
                </c:pt>
                <c:pt idx="1">
                  <c:v>ноябрь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снег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октябрь</c:v>
                </c:pt>
                <c:pt idx="1">
                  <c:v>ноябрь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</c:ser>
        <c:axId val="93701632"/>
        <c:axId val="93703168"/>
      </c:barChart>
      <c:catAx>
        <c:axId val="93701632"/>
        <c:scaling>
          <c:orientation val="minMax"/>
        </c:scaling>
        <c:axPos val="b"/>
        <c:majorTickMark val="none"/>
        <c:tickLblPos val="nextTo"/>
        <c:crossAx val="93703168"/>
        <c:crosses val="autoZero"/>
        <c:auto val="1"/>
        <c:lblAlgn val="ctr"/>
        <c:lblOffset val="100"/>
      </c:catAx>
      <c:valAx>
        <c:axId val="937031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Дни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93701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Облачность</a:t>
            </a:r>
            <a:r>
              <a:rPr lang="ru-RU" baseline="0"/>
              <a:t> с 4 октября по 16 ноября</a:t>
            </a:r>
            <a:endParaRPr lang="ru-RU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ясно</c:v>
                </c:pt>
                <c:pt idx="1">
                  <c:v>малооблачно</c:v>
                </c:pt>
                <c:pt idx="2">
                  <c:v>облачно</c:v>
                </c:pt>
                <c:pt idx="3">
                  <c:v>пасмурно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3</c:v>
                </c:pt>
                <c:pt idx="3">
                  <c:v>27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ensvi.com/10302-osen-osennie-listya.html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652120" y="4437112"/>
            <a:ext cx="3096344" cy="21602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Автор проекта:                             </a:t>
            </a:r>
          </a:p>
          <a:p>
            <a:pPr>
              <a:buNone/>
            </a:pPr>
            <a:r>
              <a:rPr lang="ru-RU" sz="1400" dirty="0" smtClean="0"/>
              <a:t>ученица 4 класса Смирнова Ксения </a:t>
            </a:r>
          </a:p>
          <a:p>
            <a:pPr>
              <a:buNone/>
            </a:pPr>
            <a:r>
              <a:rPr lang="ru-RU" sz="1400" kern="0" dirty="0" smtClean="0"/>
              <a:t>МОУ Кренёвская СОШ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None/>
              <a:defRPr/>
            </a:pPr>
            <a:r>
              <a:rPr lang="ru-RU" sz="1400" kern="0" dirty="0" smtClean="0"/>
              <a:t>Буйского муниципального района                          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Руководитель проекта:</a:t>
            </a:r>
          </a:p>
          <a:p>
            <a:pPr>
              <a:buNone/>
            </a:pPr>
            <a:r>
              <a:rPr lang="ru-RU" sz="1400" dirty="0" smtClean="0"/>
              <a:t>учитель начальных классов</a:t>
            </a:r>
          </a:p>
          <a:p>
            <a:pPr>
              <a:buNone/>
            </a:pPr>
            <a:r>
              <a:rPr lang="ru-RU" sz="1400" dirty="0" smtClean="0"/>
              <a:t>Ефремова Ирина Владимировна</a:t>
            </a:r>
          </a:p>
          <a:p>
            <a:pPr>
              <a:spcBef>
                <a:spcPts val="0"/>
              </a:spcBef>
              <a:buNone/>
            </a:pP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43808" y="476672"/>
            <a:ext cx="5360984" cy="13837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47664" y="1993954"/>
            <a:ext cx="75963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/>
              <a:t>Научно-исследовательский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/>
              <a:t> проект по предмету </a:t>
            </a:r>
            <a:br>
              <a:rPr lang="ru-RU" sz="2800" b="1" dirty="0" smtClean="0"/>
            </a:br>
            <a:r>
              <a:rPr lang="ru-RU" sz="2800" b="1" dirty="0" smtClean="0"/>
              <a:t>«Окружающий мир»</a:t>
            </a:r>
            <a:endParaRPr lang="ru-RU" sz="2800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«Осень — погод восемь»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4077072"/>
            <a:ext cx="7416824" cy="2520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        За период наших наблюдений за 4 октября по 16 ноября </a:t>
            </a:r>
            <a:r>
              <a:rPr lang="ru-RU" sz="1600" b="1" dirty="0" smtClean="0"/>
              <a:t>8</a:t>
            </a:r>
            <a:r>
              <a:rPr lang="ru-RU" sz="1600" dirty="0" smtClean="0"/>
              <a:t> дней 18% стояла </a:t>
            </a:r>
            <a:r>
              <a:rPr lang="ru-RU" sz="1600" b="1" dirty="0" smtClean="0"/>
              <a:t>ясная погода</a:t>
            </a:r>
            <a:r>
              <a:rPr lang="ru-RU" sz="1600" dirty="0" smtClean="0"/>
              <a:t>. В предыдущие  годы (кроме 2016 г.) ясных дней было меньше.</a:t>
            </a:r>
          </a:p>
          <a:p>
            <a:pPr>
              <a:buNone/>
            </a:pPr>
            <a:r>
              <a:rPr lang="ru-RU" sz="1600" b="1" dirty="0" smtClean="0"/>
              <a:t>        Пасмурных дней</a:t>
            </a:r>
            <a:r>
              <a:rPr lang="ru-RU" sz="1600" dirty="0" smtClean="0"/>
              <a:t> было </a:t>
            </a:r>
            <a:r>
              <a:rPr lang="ru-RU" sz="1600" b="1" dirty="0" smtClean="0"/>
              <a:t>27 </a:t>
            </a:r>
            <a:r>
              <a:rPr lang="ru-RU" sz="1600" dirty="0" smtClean="0"/>
              <a:t>(61%), из них 16 дней  в октябре и  11 -  в ноябре.  </a:t>
            </a:r>
          </a:p>
          <a:p>
            <a:pPr>
              <a:buNone/>
            </a:pPr>
            <a:r>
              <a:rPr lang="ru-RU" sz="1600" dirty="0" smtClean="0"/>
              <a:t>        Дней с </a:t>
            </a:r>
            <a:r>
              <a:rPr lang="ru-RU" sz="1600" b="1" dirty="0" smtClean="0"/>
              <a:t>переменной облачностью</a:t>
            </a:r>
            <a:r>
              <a:rPr lang="ru-RU" sz="1600" dirty="0" smtClean="0"/>
              <a:t> мы наблюдали 3 дня</a:t>
            </a:r>
            <a:r>
              <a:rPr lang="ru-RU" sz="1600" b="1" dirty="0" smtClean="0"/>
              <a:t> </a:t>
            </a:r>
            <a:r>
              <a:rPr lang="ru-RU" sz="1600" dirty="0" smtClean="0"/>
              <a:t>14%, из них  2 – в октябре и 1  день  в ноябре. </a:t>
            </a:r>
          </a:p>
          <a:p>
            <a:pPr>
              <a:buNone/>
            </a:pPr>
            <a:r>
              <a:rPr lang="ru-RU" sz="1600" dirty="0" smtClean="0"/>
              <a:t>       Сравнение  количества  ясных, пасмурных  дней и дней  с переменной облачностью с 4 октября по 16 ноября   в   разные   годы привело нас к следующему выводу: в 2018  году наблюдалось наименьшее количество с переменной облачностью дней и наибольшее – пасмурных дней. </a:t>
            </a:r>
          </a:p>
          <a:p>
            <a:pPr>
              <a:buNone/>
            </a:pPr>
            <a:endParaRPr lang="ru-RU" sz="16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979712" y="332656"/>
          <a:ext cx="642250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889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+mn-lt"/>
              </a:rPr>
              <a:t>Вывод:</a:t>
            </a:r>
            <a:endParaRPr lang="ru-RU" sz="28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268760"/>
            <a:ext cx="6851104" cy="485740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100" dirty="0" smtClean="0"/>
              <a:t>     </a:t>
            </a:r>
            <a:r>
              <a:rPr lang="ru-RU" dirty="0" smtClean="0"/>
              <a:t>Мы изучили две народные приметы   «14 октября – Покров. На покров ветер с востока – зима холодная, с юга – к тёплой зиме, западный – к снежной зиме, переменный ветер – к зиме непостоянной», по которым наши предки предсказывали погоду. Анализируя данные дневника наблюдений, сопоставляя их с народными приметами, мы заметили, что  в некоторых случаях они действительно совпадают.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  Например</a:t>
            </a:r>
            <a:r>
              <a:rPr lang="ru-RU" dirty="0" smtClean="0"/>
              <a:t>, народная примета, на которую  мы опирались, выдвигая нашу </a:t>
            </a:r>
            <a:r>
              <a:rPr lang="ru-RU" b="1" dirty="0" smtClean="0"/>
              <a:t>гипотезу</a:t>
            </a:r>
            <a:r>
              <a:rPr lang="ru-RU" dirty="0" smtClean="0"/>
              <a:t> </a:t>
            </a:r>
            <a:r>
              <a:rPr lang="ru-RU" b="1" dirty="0" smtClean="0"/>
              <a:t>«4 октября – день Кондрата и Матвея. В народе говорили: «Какая погода на Матвея – такой она будет еще 4 недели»</a:t>
            </a:r>
            <a:r>
              <a:rPr lang="ru-RU" dirty="0" smtClean="0"/>
              <a:t> </a:t>
            </a:r>
            <a:r>
              <a:rPr lang="ru-RU" b="1" dirty="0" smtClean="0"/>
              <a:t>полностью  совпала.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А </a:t>
            </a:r>
            <a:r>
              <a:rPr lang="ru-RU" dirty="0" smtClean="0"/>
              <a:t>вторая примета</a:t>
            </a:r>
            <a:r>
              <a:rPr lang="ru-RU" b="1" dirty="0" smtClean="0"/>
              <a:t> «14 октября – Покров. На покров ветер с востока – зима холодная, с юга – к тёплой зиме, западный – к снежной зиме, переменный ветер – к зиме непостоянной»,</a:t>
            </a:r>
            <a:r>
              <a:rPr lang="ru-RU" dirty="0" smtClean="0"/>
              <a:t> в этот день дул южный ветер, поэтому </a:t>
            </a:r>
            <a:r>
              <a:rPr lang="ru-RU" b="1" dirty="0" smtClean="0"/>
              <a:t>холодной зимы не было!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907704" y="332656"/>
            <a:ext cx="6696744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268760"/>
            <a:ext cx="68407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hlinkClick r:id="rId2"/>
              </a:rPr>
              <a:t>http://densvi.com/10302-osen-osennie-listya.html</a:t>
            </a:r>
            <a:r>
              <a:rPr lang="ru-RU" sz="2400" dirty="0" smtClean="0"/>
              <a:t>   </a:t>
            </a:r>
          </a:p>
          <a:p>
            <a:r>
              <a:rPr lang="ru-RU" sz="2800" i="1" dirty="0" smtClean="0"/>
              <a:t>Векторный клипарт «Осень. Осенние листья»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6933456" cy="5904656"/>
          </a:xfrm>
        </p:spPr>
        <p:txBody>
          <a:bodyPr>
            <a:normAutofit/>
          </a:bodyPr>
          <a:lstStyle/>
          <a:p>
            <a:pPr algn="l"/>
            <a:r>
              <a:rPr lang="ru-RU" sz="2700" b="1" u="sng" dirty="0" smtClean="0"/>
              <a:t>Актуальность</a:t>
            </a:r>
            <a:br>
              <a:rPr lang="ru-RU" sz="2700" b="1" u="sng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400" dirty="0" smtClean="0">
                <a:latin typeface="+mn-lt"/>
              </a:rPr>
              <a:t>Каждый день, выходя из дома, мы часто глядим на небо, затянутое серыми облаками и задумываемся: стоит ли брать с собой зонт или нет? А какой она будет - хорошей или плохой – это очень важно для многих людей и страны. Поэтому наблюдения за погодой очень важны. 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35696" y="764704"/>
            <a:ext cx="6912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691680" y="284824"/>
            <a:ext cx="712879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Цель и задачи проекта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Основная цель: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формирование бережного и ответственного отношения к природе через наблюдения за погодными явлениями.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отрабатывать навыки наблюдения за погодными явлениями в д. Кренёво Буйского района, регулярно фиксировать с 4 октября по 16 ноября наблюдения в уголке природы;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закреплять  умения анализировать собранные данные о погоде, составлять графики, диаграммы, сравнивать с наблюдениями в предшествующие годы;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сделать выводы об особенностях погоды в октябре-ноябре 2018 года в нашей местности;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составить доклад и компьютерную презентацию для участия в научно-практической конференции.</a:t>
            </a:r>
            <a:r>
              <a:rPr lang="ru-RU" sz="1600" b="1" u="sng" dirty="0" smtClean="0"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600" b="1" u="sng" dirty="0" smtClean="0"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u="sng" dirty="0" smtClean="0">
                <a:ea typeface="Times New Roman" pitchFamily="18" charset="0"/>
                <a:cs typeface="Times New Roman" pitchFamily="18" charset="0"/>
              </a:rPr>
              <a:t>Объект исследования</a:t>
            </a:r>
            <a:r>
              <a:rPr lang="ru-RU" sz="1600" b="1" dirty="0" smtClean="0"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ea typeface="Times New Roman" pitchFamily="18" charset="0"/>
                <a:cs typeface="Times New Roman" pitchFamily="18" charset="0"/>
              </a:rPr>
              <a:t>погодные условия в октябре и ноябре 2018 г.</a:t>
            </a:r>
            <a:endParaRPr lang="ru-RU" sz="1600" dirty="0" smtClean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ea typeface="Times New Roman" pitchFamily="18" charset="0"/>
                <a:cs typeface="Times New Roman" pitchFamily="18" charset="0"/>
              </a:rPr>
              <a:t>в деревне Кренёво Буйского района. </a:t>
            </a:r>
            <a:endParaRPr lang="ru-RU" sz="1600" dirty="0" smtClean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u="sng" dirty="0" smtClean="0">
                <a:ea typeface="Times New Roman" pitchFamily="18" charset="0"/>
                <a:cs typeface="Times New Roman" pitchFamily="18" charset="0"/>
              </a:rPr>
              <a:t>Предмет исследования</a:t>
            </a:r>
            <a:r>
              <a:rPr lang="ru-RU" sz="1600" b="1" dirty="0" smtClean="0">
                <a:ea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ea typeface="Times New Roman" pitchFamily="18" charset="0"/>
                <a:cs typeface="Times New Roman" pitchFamily="18" charset="0"/>
              </a:rPr>
              <a:t> особенности погоды в октябре и ноябре. </a:t>
            </a:r>
            <a:endParaRPr lang="ru-RU" sz="1600" dirty="0" smtClean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u="sng" dirty="0" smtClean="0">
                <a:ea typeface="Times New Roman" pitchFamily="18" charset="0"/>
                <a:cs typeface="Times New Roman" pitchFamily="18" charset="0"/>
              </a:rPr>
              <a:t>Методы исследования</a:t>
            </a:r>
            <a:r>
              <a:rPr lang="ru-RU" sz="1600" b="1" dirty="0" smtClean="0"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ea typeface="Times New Roman" pitchFamily="18" charset="0"/>
                <a:cs typeface="Times New Roman" pitchFamily="18" charset="0"/>
              </a:rPr>
              <a:t>практическая деятельность, наблюдения, сравнительный анализ и обобщение данных о погоде.</a:t>
            </a:r>
            <a:endParaRPr lang="ru-RU" sz="1600" dirty="0" smtClean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u="sng" dirty="0" smtClean="0">
                <a:ea typeface="Times New Roman" pitchFamily="18" charset="0"/>
                <a:cs typeface="Times New Roman" pitchFamily="18" charset="0"/>
              </a:rPr>
              <a:t>Практическая значимость</a:t>
            </a:r>
            <a:r>
              <a:rPr lang="ru-RU" sz="1600" b="1" dirty="0" smtClean="0">
                <a:ea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ea typeface="Times New Roman" pitchFamily="18" charset="0"/>
                <a:cs typeface="Times New Roman" pitchFamily="18" charset="0"/>
              </a:rPr>
              <a:t> собранный материал может быть использован на уроках, приобретенные знания, умения  в практической деятельности и повседневной жизни.</a:t>
            </a:r>
            <a:endParaRPr lang="ru-RU" sz="1600" dirty="0" smtClean="0"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404664"/>
            <a:ext cx="6923112" cy="58326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b="1" dirty="0" smtClean="0"/>
              <a:t>     </a:t>
            </a:r>
            <a:r>
              <a:rPr lang="ru-RU" sz="3100" b="1" u="sng" dirty="0" smtClean="0"/>
              <a:t>Гипотеза:</a:t>
            </a:r>
            <a:r>
              <a:rPr lang="ru-RU" sz="3100" b="1" i="1" dirty="0" smtClean="0"/>
              <a:t> </a:t>
            </a:r>
            <a:r>
              <a:rPr lang="ru-RU" sz="3100" dirty="0" smtClean="0"/>
              <a:t>Народная примета гласит:</a:t>
            </a:r>
          </a:p>
          <a:p>
            <a:pPr>
              <a:buNone/>
            </a:pPr>
            <a:r>
              <a:rPr lang="ru-RU" sz="3100" dirty="0" smtClean="0"/>
              <a:t>    «4 октября – день Кондрата и Матвея. В народе говорили:«Какая погода на Матвея – такой она будет еще 4 недели».</a:t>
            </a:r>
          </a:p>
          <a:p>
            <a:pPr>
              <a:buNone/>
            </a:pPr>
            <a:r>
              <a:rPr lang="ru-RU" sz="3100" dirty="0" smtClean="0"/>
              <a:t>    Погода этого дня продержится без изменений четыре недели. Ясная погода при резком северо-восточном ветре предвещает холодную зиму». </a:t>
            </a:r>
          </a:p>
          <a:p>
            <a:pPr>
              <a:buNone/>
            </a:pPr>
            <a:r>
              <a:rPr lang="ru-RU" sz="3100" dirty="0" smtClean="0"/>
              <a:t>    Мы решили проверить, работает эта примета   или нет</a:t>
            </a:r>
            <a:r>
              <a:rPr lang="ru-RU" sz="3100" dirty="0" smtClean="0"/>
              <a:t>. </a:t>
            </a:r>
            <a:r>
              <a:rPr lang="ru-RU" sz="3100" dirty="0" smtClean="0"/>
              <a:t>Погода 4 октября была пасмурной и дождливой, ветер юго-западный.  Температура днём  была +7°С, а вечером +3° С. </a:t>
            </a:r>
            <a:r>
              <a:rPr lang="ru-RU" sz="3100" dirty="0" smtClean="0"/>
              <a:t> </a:t>
            </a:r>
            <a:r>
              <a:rPr lang="ru-RU" sz="3100" dirty="0" smtClean="0"/>
              <a:t>Проанализировав погоду 4 октября 2018 года, мы предположили:</a:t>
            </a:r>
          </a:p>
          <a:p>
            <a:pPr>
              <a:buFont typeface="Wingdings" pitchFamily="2" charset="2"/>
              <a:buChar char="v"/>
            </a:pPr>
            <a:r>
              <a:rPr lang="ru-RU" sz="3100" b="1" dirty="0" smtClean="0"/>
              <a:t>    Погода в первой половине октября будет </a:t>
            </a:r>
            <a:r>
              <a:rPr lang="ru-RU" sz="3100" b="1" dirty="0" smtClean="0"/>
              <a:t>пасмурной и тёплой, </a:t>
            </a:r>
            <a:r>
              <a:rPr lang="ru-RU" sz="3100" b="1" dirty="0" smtClean="0"/>
              <a:t>во второй – </a:t>
            </a:r>
            <a:r>
              <a:rPr lang="ru-RU" sz="3100" b="1" dirty="0" smtClean="0"/>
              <a:t>облачной и прохладной. </a:t>
            </a:r>
            <a:endParaRPr lang="ru-RU" sz="3100" dirty="0" smtClean="0"/>
          </a:p>
          <a:p>
            <a:pPr>
              <a:buFont typeface="Wingdings" pitchFamily="2" charset="2"/>
              <a:buChar char="v"/>
            </a:pPr>
            <a:r>
              <a:rPr lang="ru-RU" sz="3100" b="1" dirty="0" smtClean="0"/>
              <a:t>    Холодной зимы в этом году не ждать. </a:t>
            </a:r>
            <a:endParaRPr lang="ru-RU" sz="31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Ирина\Desktop\Фото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88640"/>
            <a:ext cx="432048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Ирина\Desktop\Фото200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573016"/>
            <a:ext cx="452397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85010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+mn-lt"/>
              </a:rPr>
              <a:t>График изменения температуры воздуха</a:t>
            </a: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200" b="1" dirty="0" smtClean="0">
                <a:latin typeface="+mn-lt"/>
              </a:rPr>
              <a:t> с 4 октября  по 16 ноября 2018 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95736" y="836712"/>
          <a:ext cx="626469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63688" y="4221088"/>
            <a:ext cx="71825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По данному графику видно, что температура воздуха в октябре нынешнего года была плюсовой. +20°(С) было 15 октября, а 31 октября достигла 0°(С).  В вечернее и ночное время температура была отрицательной: 8, 26 – 31 октября, она достигала до -7°(С).   Первая половина октября оказалась тёплой и пасмурной, выпадали осадки в виде дождя, но они были нечастыми. Вторая половина октября оказалась более солнечной и прохладной. Температурный минимум зафиксирован утром 30.10 – -4°(С). Среднесуточная же температура октября 2018 года в нашей местности составила около +7,3°(</a:t>
            </a:r>
            <a:r>
              <a:rPr lang="en-US" sz="1400" dirty="0" smtClean="0">
                <a:ea typeface="Times New Roman" pitchFamily="18" charset="0"/>
                <a:cs typeface="Times New Roman" pitchFamily="18" charset="0"/>
              </a:rPr>
              <a:t>C</a:t>
            </a: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).</a:t>
            </a:r>
            <a:r>
              <a:rPr lang="ru-RU" sz="1400" b="1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     Первая половина ноября нынешнего года оказалась нехолодной. Положительную температуру  +6°(С) зафиксировали лишь в дневные часы  3 ноября. -9°(С) зафиксирован  днём 28 ноября. Среднесуточная  температура с 1-го по 16-е ноября составила +6,8°(С).  </a:t>
            </a:r>
            <a:endParaRPr lang="ru-RU" sz="14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427168" cy="6480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+mn-lt"/>
              </a:rPr>
              <a:t>Диаграмма  направления  ветров  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с   4 октября  по  16 ноября   2018 года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4653136"/>
            <a:ext cx="7416824" cy="220486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sz="3400" dirty="0" smtClean="0"/>
              <a:t>       Составив диаграмму направления ветров, мы убедились, что преобладающим за период наблюдений был юго-западный ветер, он посетил нашу местность большее количество раз, на диаграмме это  37%. Также довольно часто наблюдались ветры западного 17%, северо-западного и южного 12% направлений. Штиль отмечали 13, 17, 21 октября и 18 ноября. Реже всех дули ветры: северный 5%, юго-восточный 5% и северо-восточный 5% направлений. Сравнительный анализ направления ветров  за 2 года наблюдений показал, что</a:t>
            </a:r>
            <a:r>
              <a:rPr lang="ru-RU" sz="3400" b="1" dirty="0" smtClean="0"/>
              <a:t> </a:t>
            </a:r>
            <a:r>
              <a:rPr lang="ru-RU" sz="3400" dirty="0" smtClean="0"/>
              <a:t>по преобладающему направлению  ветров 2018,  2016  годы  схожи, а 2017 преобладал северо-восточный ветер.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907704" y="836712"/>
          <a:ext cx="669674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8152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Роза  ветров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C:\Users\Ирина\Desktop\Фото20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340768"/>
            <a:ext cx="6336703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850106"/>
          </a:xfrm>
        </p:spPr>
        <p:txBody>
          <a:bodyPr>
            <a:normAutofit/>
          </a:bodyPr>
          <a:lstStyle/>
          <a:p>
            <a:r>
              <a:rPr lang="ru-RU" sz="2400" b="1" u="sng" dirty="0" smtClean="0"/>
              <a:t>Атмосферные явления природы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4869160"/>
            <a:ext cx="6851104" cy="15841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Трудно себе представить октябрь без дождей.  Но октябрь и ноябрь этого года был сухим и не дождливым.  Только 4 октября лил весь день дождь и несколько дней были  кратковременные дожди. Осадки в виде снега выпадали в ноябре  27 и 28 числа.</a:t>
            </a:r>
          </a:p>
          <a:p>
            <a:pPr>
              <a:buNone/>
            </a:pPr>
            <a:r>
              <a:rPr lang="ru-RU" dirty="0" smtClean="0"/>
              <a:t>      По   количеству осадков 2018   год не схож  с  2016-2017 годом.</a:t>
            </a:r>
          </a:p>
          <a:p>
            <a:pPr>
              <a:buNone/>
            </a:pPr>
            <a:r>
              <a:rPr lang="ru-RU" dirty="0" smtClean="0"/>
              <a:t>      Самым щедрым на дожди был 2017год.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23728" y="1052736"/>
          <a:ext cx="620648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7ACF27CB744DA449D8E9E7854CCD1C7" ma:contentTypeVersion="49" ma:contentTypeDescription="Создание документа." ma:contentTypeScope="" ma:versionID="d23bcfa5f7028677ebce1509dc3edf03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AWJJH2MPE6E2-1875666747-465</_dlc_DocId>
    <_dlc_DocIdUrl xmlns="4a252ca3-5a62-4c1c-90a6-29f4710e47f8">
      <Url>http://edu-sps.koiro.local/BuyR/Kren/School/_layouts/15/DocIdRedir.aspx?ID=AWJJH2MPE6E2-1875666747-465</Url>
      <Description>AWJJH2MPE6E2-1875666747-465</Description>
    </_dlc_DocIdUrl>
  </documentManagement>
</p:properties>
</file>

<file path=customXml/itemProps1.xml><?xml version="1.0" encoding="utf-8"?>
<ds:datastoreItem xmlns:ds="http://schemas.openxmlformats.org/officeDocument/2006/customXml" ds:itemID="{5FFAC3F0-4AB8-4E8A-942D-82A05C873E0D}"/>
</file>

<file path=customXml/itemProps2.xml><?xml version="1.0" encoding="utf-8"?>
<ds:datastoreItem xmlns:ds="http://schemas.openxmlformats.org/officeDocument/2006/customXml" ds:itemID="{0351FB73-3AED-4736-84E4-941FE3D7F5F7}"/>
</file>

<file path=customXml/itemProps3.xml><?xml version="1.0" encoding="utf-8"?>
<ds:datastoreItem xmlns:ds="http://schemas.openxmlformats.org/officeDocument/2006/customXml" ds:itemID="{8A2AAEAD-180D-442A-BCD2-60099422975A}"/>
</file>

<file path=customXml/itemProps4.xml><?xml version="1.0" encoding="utf-8"?>
<ds:datastoreItem xmlns:ds="http://schemas.openxmlformats.org/officeDocument/2006/customXml" ds:itemID="{1DB8E94C-A651-4BD3-808E-8936C0150CDE}"/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768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Актуальность  Каждый день, выходя из дома, мы часто глядим на небо, затянутое серыми облаками и задумываемся: стоит ли брать с собой зонт или нет? А какой она будет - хорошей или плохой – это очень важно для многих людей и страны. Поэтому наблюдения за погодой очень важны.  </vt:lpstr>
      <vt:lpstr>Слайд 3</vt:lpstr>
      <vt:lpstr>Слайд 4</vt:lpstr>
      <vt:lpstr>Слайд 5</vt:lpstr>
      <vt:lpstr>График изменения температуры воздуха  с 4 октября  по 16 ноября 2018 г. </vt:lpstr>
      <vt:lpstr>Диаграмма  направления  ветров   с   4 октября  по  16 ноября   2018 года </vt:lpstr>
      <vt:lpstr>Роза  ветров </vt:lpstr>
      <vt:lpstr>Атмосферные явления природы </vt:lpstr>
      <vt:lpstr>Слайд 10</vt:lpstr>
      <vt:lpstr>Вывод: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User</cp:lastModifiedBy>
  <cp:revision>31</cp:revision>
  <dcterms:created xsi:type="dcterms:W3CDTF">2013-07-29T17:42:42Z</dcterms:created>
  <dcterms:modified xsi:type="dcterms:W3CDTF">2019-02-21T16:33:56Z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0x01010007ACF27CB744DA449D8E9E7854CCD1C7</vt:lpwstr>
  </property>
  <property fmtid="{D5CDD505-2E9C-101B-9397-08002B2CF9AE}" pid="3" name="_dlc_DocIdItemGuid">
    <vt:lpwstr>d9c63d10-023b-445a-9fdf-16bfaf097a38</vt:lpwstr>
  </property>
</Properties>
</file>