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63" r:id="rId5"/>
    <p:sldId id="262" r:id="rId6"/>
    <p:sldId id="261" r:id="rId7"/>
    <p:sldId id="260" r:id="rId8"/>
    <p:sldId id="264" r:id="rId9"/>
    <p:sldId id="278" r:id="rId10"/>
    <p:sldId id="265" r:id="rId11"/>
    <p:sldId id="266" r:id="rId12"/>
    <p:sldId id="267" r:id="rId13"/>
    <p:sldId id="268" r:id="rId14"/>
    <p:sldId id="274" r:id="rId15"/>
    <p:sldId id="275" r:id="rId16"/>
    <p:sldId id="270" r:id="rId17"/>
    <p:sldId id="277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68B4"/>
    <a:srgbClr val="FA066F"/>
    <a:srgbClr val="F10FD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319D5-DF85-4E8D-A64D-2989F3064493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AAAB8-0065-4958-95C2-0161B52738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AAAB8-0065-4958-95C2-0161B52738E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7800" y="569913"/>
            <a:ext cx="1951038" cy="56546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513" y="569913"/>
            <a:ext cx="5703887" cy="5654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27462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1375" y="1906588"/>
            <a:ext cx="3827463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569913"/>
            <a:ext cx="7807325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807325" cy="431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  <a:p>
            <a:pPr lvl="4"/>
            <a:r>
              <a:rPr lang="en-GB" smtClean="0"/>
              <a:t>Octavo nivel del esquema</a:t>
            </a:r>
          </a:p>
          <a:p>
            <a:pPr lvl="4"/>
            <a:r>
              <a:rPr lang="en-GB" smtClean="0"/>
              <a:t>Noveno nivel del esquema</a:t>
            </a:r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770688" y="4381500"/>
            <a:ext cx="2373312" cy="2311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+mj-lt"/>
          <a:ea typeface="+mj-ea"/>
          <a:cs typeface="+mj-cs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Tahoma" pitchFamily="32" charset="0"/>
          <a:cs typeface="Lucida Sans Unicode" charset="0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Tahoma" pitchFamily="32" charset="0"/>
          <a:cs typeface="Lucida Sans Unicode" charset="0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Tahoma" pitchFamily="32" charset="0"/>
          <a:cs typeface="Lucida Sans Unicode" charset="0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Tahoma" pitchFamily="32" charset="0"/>
          <a:cs typeface="Lucida Sans Unicode" charset="0"/>
        </a:defRPr>
      </a:lvl5pPr>
      <a:lvl6pPr marL="1536700" indent="-2159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Tahoma" pitchFamily="32" charset="0"/>
          <a:cs typeface="Lucida Sans Unicode" charset="0"/>
        </a:defRPr>
      </a:lvl6pPr>
      <a:lvl7pPr marL="1993900" indent="-2159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Tahoma" pitchFamily="32" charset="0"/>
          <a:cs typeface="Lucida Sans Unicode" charset="0"/>
        </a:defRPr>
      </a:lvl7pPr>
      <a:lvl8pPr marL="2451100" indent="-2159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Tahoma" pitchFamily="32" charset="0"/>
          <a:cs typeface="Lucida Sans Unicode" charset="0"/>
        </a:defRPr>
      </a:lvl8pPr>
      <a:lvl9pPr marL="2908300" indent="-2159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Tahoma" pitchFamily="32" charset="0"/>
          <a:cs typeface="Lucida Sans Unicode" charset="0"/>
        </a:defRPr>
      </a:lvl9pPr>
    </p:titleStyle>
    <p:bodyStyle>
      <a:lvl1pPr marL="431800" indent="-323850" algn="l" defTabSz="449263" rtl="0" eaLnBrk="1" fontAlgn="base" hangingPunct="1">
        <a:spcBef>
          <a:spcPct val="0"/>
        </a:spcBef>
        <a:spcAft>
          <a:spcPts val="1425"/>
        </a:spcAft>
        <a:buClr>
          <a:srgbClr val="7DA647"/>
        </a:buClr>
        <a:buSzPct val="45000"/>
        <a:buFont typeface="Wingdings" pitchFamily="2" charset="2"/>
        <a:buChar char=""/>
        <a:defRPr sz="3200">
          <a:solidFill>
            <a:srgbClr val="198A8A"/>
          </a:solidFill>
          <a:latin typeface="+mn-lt"/>
          <a:ea typeface="+mn-ea"/>
          <a:cs typeface="+mn-cs"/>
        </a:defRPr>
      </a:lvl1pPr>
      <a:lvl2pPr marL="863600" indent="-287338" algn="l" defTabSz="449263" rtl="0" eaLnBrk="1" fontAlgn="base" hangingPunct="1">
        <a:spcBef>
          <a:spcPct val="0"/>
        </a:spcBef>
        <a:spcAft>
          <a:spcPts val="1138"/>
        </a:spcAft>
        <a:buClr>
          <a:srgbClr val="7DA647"/>
        </a:buClr>
        <a:buSzPct val="45000"/>
        <a:buFont typeface="Wingdings" pitchFamily="2" charset="2"/>
        <a:buChar char=""/>
        <a:defRPr sz="2800">
          <a:solidFill>
            <a:srgbClr val="198A8A"/>
          </a:solidFill>
          <a:latin typeface="+mn-lt"/>
          <a:cs typeface="+mn-cs"/>
        </a:defRPr>
      </a:lvl2pPr>
      <a:lvl3pPr marL="1295400" indent="-215900" algn="l" defTabSz="449263" rtl="0" eaLnBrk="1" fontAlgn="base" hangingPunct="1">
        <a:spcBef>
          <a:spcPct val="0"/>
        </a:spcBef>
        <a:spcAft>
          <a:spcPts val="850"/>
        </a:spcAft>
        <a:buClr>
          <a:srgbClr val="7DA647"/>
        </a:buClr>
        <a:buSzPct val="45000"/>
        <a:buFont typeface="Wingdings" pitchFamily="2" charset="2"/>
        <a:buChar char=""/>
        <a:defRPr sz="2400">
          <a:solidFill>
            <a:srgbClr val="198A8A"/>
          </a:solidFill>
          <a:latin typeface="+mn-lt"/>
          <a:cs typeface="+mn-cs"/>
        </a:defRPr>
      </a:lvl3pPr>
      <a:lvl4pPr marL="1727200" indent="-215900" algn="l" defTabSz="449263" rtl="0" eaLnBrk="1" fontAlgn="base" hangingPunct="1">
        <a:spcBef>
          <a:spcPct val="0"/>
        </a:spcBef>
        <a:spcAft>
          <a:spcPts val="575"/>
        </a:spcAft>
        <a:buClr>
          <a:srgbClr val="7DA647"/>
        </a:buClr>
        <a:buSzPct val="45000"/>
        <a:buFont typeface="Wingdings" pitchFamily="2" charset="2"/>
        <a:buChar char=""/>
        <a:defRPr sz="2000">
          <a:solidFill>
            <a:srgbClr val="198A8A"/>
          </a:solidFill>
          <a:latin typeface="+mn-lt"/>
          <a:cs typeface="+mn-cs"/>
        </a:defRPr>
      </a:lvl4pPr>
      <a:lvl5pPr marL="2159000" indent="-215900" algn="l" defTabSz="449263" rtl="0" eaLnBrk="1" fontAlgn="base" hangingPunct="1">
        <a:spcBef>
          <a:spcPct val="0"/>
        </a:spcBef>
        <a:spcAft>
          <a:spcPts val="288"/>
        </a:spcAft>
        <a:buClr>
          <a:srgbClr val="7DA647"/>
        </a:buClr>
        <a:buSzPct val="45000"/>
        <a:buFont typeface="Wingdings" pitchFamily="2" charset="2"/>
        <a:buChar char=""/>
        <a:defRPr sz="2000">
          <a:solidFill>
            <a:srgbClr val="198A8A"/>
          </a:solidFill>
          <a:latin typeface="+mn-lt"/>
          <a:cs typeface="+mn-cs"/>
        </a:defRPr>
      </a:lvl5pPr>
      <a:lvl6pPr marL="2616200" indent="-215900" algn="l" defTabSz="449263" rtl="0" eaLnBrk="1" fontAlgn="base" hangingPunct="1">
        <a:spcBef>
          <a:spcPct val="0"/>
        </a:spcBef>
        <a:spcAft>
          <a:spcPts val="288"/>
        </a:spcAft>
        <a:buClr>
          <a:srgbClr val="7DA647"/>
        </a:buClr>
        <a:buSzPct val="45000"/>
        <a:buFont typeface="Wingdings" charset="2"/>
        <a:buChar char=""/>
        <a:defRPr sz="2000">
          <a:solidFill>
            <a:srgbClr val="198A8A"/>
          </a:solidFill>
          <a:latin typeface="+mn-lt"/>
          <a:cs typeface="+mn-cs"/>
        </a:defRPr>
      </a:lvl6pPr>
      <a:lvl7pPr marL="3073400" indent="-215900" algn="l" defTabSz="449263" rtl="0" eaLnBrk="1" fontAlgn="base" hangingPunct="1">
        <a:spcBef>
          <a:spcPct val="0"/>
        </a:spcBef>
        <a:spcAft>
          <a:spcPts val="288"/>
        </a:spcAft>
        <a:buClr>
          <a:srgbClr val="7DA647"/>
        </a:buClr>
        <a:buSzPct val="45000"/>
        <a:buFont typeface="Wingdings" charset="2"/>
        <a:buChar char=""/>
        <a:defRPr sz="2000">
          <a:solidFill>
            <a:srgbClr val="198A8A"/>
          </a:solidFill>
          <a:latin typeface="+mn-lt"/>
          <a:cs typeface="+mn-cs"/>
        </a:defRPr>
      </a:lvl7pPr>
      <a:lvl8pPr marL="3530600" indent="-215900" algn="l" defTabSz="449263" rtl="0" eaLnBrk="1" fontAlgn="base" hangingPunct="1">
        <a:spcBef>
          <a:spcPct val="0"/>
        </a:spcBef>
        <a:spcAft>
          <a:spcPts val="288"/>
        </a:spcAft>
        <a:buClr>
          <a:srgbClr val="7DA647"/>
        </a:buClr>
        <a:buSzPct val="45000"/>
        <a:buFont typeface="Wingdings" charset="2"/>
        <a:buChar char=""/>
        <a:defRPr sz="2000">
          <a:solidFill>
            <a:srgbClr val="198A8A"/>
          </a:solidFill>
          <a:latin typeface="+mn-lt"/>
          <a:cs typeface="+mn-cs"/>
        </a:defRPr>
      </a:lvl8pPr>
      <a:lvl9pPr marL="3987800" indent="-215900" algn="l" defTabSz="449263" rtl="0" eaLnBrk="1" fontAlgn="base" hangingPunct="1">
        <a:spcBef>
          <a:spcPct val="0"/>
        </a:spcBef>
        <a:spcAft>
          <a:spcPts val="288"/>
        </a:spcAft>
        <a:buClr>
          <a:srgbClr val="7DA647"/>
        </a:buClr>
        <a:buSzPct val="45000"/>
        <a:buFont typeface="Wingdings" charset="2"/>
        <a:buChar char=""/>
        <a:defRPr sz="2000">
          <a:solidFill>
            <a:srgbClr val="198A8A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bipbap.ru/wp-content/uploads/2017/09/fon-dlya-prezentacii-vesna-03.jpg"/>
          <p:cNvPicPr>
            <a:picLocks noChangeAspect="1" noChangeArrowheads="1"/>
          </p:cNvPicPr>
          <p:nvPr/>
        </p:nvPicPr>
        <p:blipFill>
          <a:blip r:embed="rId2"/>
          <a:srcRect b="4155"/>
          <a:stretch>
            <a:fillRect/>
          </a:stretch>
        </p:blipFill>
        <p:spPr bwMode="auto">
          <a:xfrm>
            <a:off x="0" y="-18289"/>
            <a:ext cx="9144000" cy="68762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928693"/>
          </a:xfrm>
        </p:spPr>
        <p:txBody>
          <a:bodyPr/>
          <a:lstStyle/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Муниципальное общеобразовательное учреждение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</a:rPr>
              <a:t>Кренёвская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средняя общеобразовательная школа Буйского муниципального района Костромской области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643050"/>
            <a:ext cx="8572560" cy="3995750"/>
          </a:xfrm>
        </p:spPr>
        <p:txBody>
          <a:bodyPr/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Всероссийская акция «Летопись юннатских дней»</a:t>
            </a:r>
          </a:p>
          <a:p>
            <a:pPr algn="r"/>
            <a:r>
              <a:rPr lang="ru-RU" sz="28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Номинация: </a:t>
            </a:r>
            <a:endParaRPr lang="ru-RU" sz="28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/>
            <a:r>
              <a:rPr lang="ru-RU" sz="28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Вместе создадим юннатский парк России</a:t>
            </a:r>
            <a:endParaRPr lang="ru-RU" sz="28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Социальный проект </a:t>
            </a: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благоустройству деревни и школьного двора</a:t>
            </a: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 Живи, цвети, моя деревня!»</a:t>
            </a:r>
          </a:p>
          <a:p>
            <a:r>
              <a:rPr lang="ru-RU" sz="1600" dirty="0" smtClean="0"/>
              <a:t> </a:t>
            </a:r>
          </a:p>
          <a:p>
            <a:pPr algn="r"/>
            <a:r>
              <a:rPr lang="ru-RU" sz="1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Пусть Земля родная наша</a:t>
            </a:r>
            <a:br>
              <a:rPr lang="ru-RU" sz="1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 от года будет краше.</a:t>
            </a:r>
            <a:br>
              <a:rPr lang="ru-RU" sz="1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Мы не гости на планете,</a:t>
            </a:r>
            <a:br>
              <a:rPr lang="ru-RU" sz="1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Помните об этом, дети.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3074" name="Picture 2" descr="C:\Documents and Settings\1\Рабочий стол\Мои документы\Галина Владимировна\Мои документы\Педколлектив\Школьные фото\УТБ(старое)\031Фот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05" y="2376899"/>
            <a:ext cx="2191048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bipbap.ru/wp-content/uploads/2017/09/fon-dlya-prezentacii-vesna-03.jpg"/>
          <p:cNvPicPr>
            <a:picLocks noChangeAspect="1" noChangeArrowheads="1"/>
          </p:cNvPicPr>
          <p:nvPr/>
        </p:nvPicPr>
        <p:blipFill>
          <a:blip r:embed="rId2"/>
          <a:srcRect b="362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6929454" cy="5153042"/>
          </a:xfrm>
        </p:spPr>
        <p:txBody>
          <a:bodyPr/>
          <a:lstStyle/>
          <a:p>
            <a:endParaRPr lang="ru-RU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деревне мало плодово-ягодных насаждений.</a:t>
            </a:r>
          </a:p>
          <a:p>
            <a:r>
              <a:rPr lang="ru-RU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Создание сада, позволит всем жителям пользоваться его плодами</a:t>
            </a:r>
            <a:endParaRPr lang="ru-RU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214290"/>
            <a:ext cx="60467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4400" b="1" dirty="0" smtClean="0">
                <a:ln w="1905"/>
                <a:solidFill>
                  <a:srgbClr val="FA066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Lucida Sans Unicode" charset="0"/>
              </a:rPr>
              <a:t>Фруктово-ягодный сад</a:t>
            </a:r>
            <a:endParaRPr lang="ru-RU" sz="4400" dirty="0" smtClean="0">
              <a:solidFill>
                <a:srgbClr val="FA066F"/>
              </a:solidFill>
              <a:cs typeface="Lucida Sans Unicode" charset="0"/>
            </a:endParaRPr>
          </a:p>
        </p:txBody>
      </p:sp>
      <p:pic>
        <p:nvPicPr>
          <p:cNvPr id="7" name="Picture 6" descr="C:\Documents and Settings\1\Рабочий стол\Мои документы\Галина Владимировна\Мои документы\Педколлектив\Школьные фото\УТБ(старое)\P8160138Фот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54049">
            <a:off x="4702851" y="3283319"/>
            <a:ext cx="4098744" cy="30719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 l="4687" t="30555"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Documents and Settings\1\Рабочий стол\Мои документы\Галина Владимировна\Мои документы\Педколлектив\Школьные фото\Шк.участок\P6060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62104">
            <a:off x="5643570" y="4000504"/>
            <a:ext cx="3243257" cy="2432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Documents and Settings\1\Рабочий стол\Мои документы\Галина Владимировна\Мои документы\Педколлектив\Школьные фото\УТБ(старое)\DSC00328Фот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23604">
            <a:off x="214282" y="4214818"/>
            <a:ext cx="3143272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32" name="Picture 8" descr="C:\Documents and Settings\1\Рабочий стол\Мои документы\Галина Владимировна\Мои документы\Педколлектив\Школьные фото\Субботник_весна_2017\DSCN15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857232"/>
            <a:ext cx="3048019" cy="22860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1857356" y="0"/>
            <a:ext cx="60467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4400" b="1" dirty="0" smtClean="0">
                <a:ln w="1905"/>
                <a:solidFill>
                  <a:srgbClr val="FA066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Lucida Sans Unicode" charset="0"/>
              </a:rPr>
              <a:t>Фруктово-ягодный сад</a:t>
            </a:r>
            <a:endParaRPr lang="ru-RU" sz="4400" dirty="0" smtClean="0">
              <a:solidFill>
                <a:srgbClr val="FA066F"/>
              </a:solidFill>
              <a:cs typeface="Lucida Sans Unicode" charset="0"/>
            </a:endParaRPr>
          </a:p>
        </p:txBody>
      </p:sp>
      <p:pic>
        <p:nvPicPr>
          <p:cNvPr id="13" name="Picture 2" descr="C:\Documents and Settings\1\Рабочий стол\Мои документы\Галина Владимировна\Мои документы\Педколлектив\Школьные фото\Шк.участок\P81401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1643050"/>
            <a:ext cx="2250297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1" name="Picture 7" descr="C:\Documents and Settings\1\Рабочий стол\Мои документы\Галина Владимировна\Мои документы\Педколлектив\Школьные фото\Цвет.сад\DSC_00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1000108"/>
            <a:ext cx="3107552" cy="20717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bipbap.ru/wp-content/uploads/2017/09/fon-dlya-prezentacii-vesna-03.jpg"/>
          <p:cNvPicPr>
            <a:picLocks noChangeAspect="1" noChangeArrowheads="1"/>
          </p:cNvPicPr>
          <p:nvPr/>
        </p:nvPicPr>
        <p:blipFill>
          <a:blip r:embed="rId2"/>
          <a:srcRect b="362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Documents and Settings\1\Рабочий стол\Мои документы\Галина Владимировна\Мои документы\Педколлектив\Школьные фото\Школьное фото _осень_2013\P92002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857496"/>
            <a:ext cx="2857889" cy="21431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1" name="Picture 3" descr="C:\Documents and Settings\1\Рабочий стол\Мои документы\Галина Владимировна\Мои документы\Педколлектив\Школьные фото\Школьное фото _осень_2013\P920027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758146">
            <a:off x="6174852" y="992683"/>
            <a:ext cx="2775106" cy="2081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Documents and Settings\1\Рабочий стол\Мои документы\Галина Владимировна\Мои документы\Педколлектив\Школьные фото\УТБ(новое)\P42901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62590">
            <a:off x="387337" y="4245567"/>
            <a:ext cx="2857857" cy="21431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3" name="Picture 5" descr="C:\Documents and Settings\1\Рабочий стол\Мои документы\Галина Владимировна\Мои документы\Педколлектив\Школьные фото\УТБ 2010\P81303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73318">
            <a:off x="214095" y="952361"/>
            <a:ext cx="2857520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C:\Documents and Settings\1\Рабочий стол\Мои документы\Галина Владимировна\Мои документы\Педколлектив\Школьные фото\DCIM\102NIKON\DSCN81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04247">
            <a:off x="6215074" y="4572008"/>
            <a:ext cx="2762269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000364" y="0"/>
            <a:ext cx="36695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Lucida Sans Unicode" charset="0"/>
              </a:rPr>
              <a:t>Аллея Славы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bipbap.ru/wp-content/uploads/2017/09/fon-dlya-prezentacii-vesna-03.jpg"/>
          <p:cNvPicPr>
            <a:picLocks noChangeAspect="1" noChangeArrowheads="1"/>
          </p:cNvPicPr>
          <p:nvPr/>
        </p:nvPicPr>
        <p:blipFill>
          <a:blip r:embed="rId2"/>
          <a:srcRect b="362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00298" y="0"/>
            <a:ext cx="42109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Lucida Sans Unicode" charset="0"/>
              </a:rPr>
              <a:t>Сирень Победы</a:t>
            </a:r>
          </a:p>
        </p:txBody>
      </p:sp>
      <p:pic>
        <p:nvPicPr>
          <p:cNvPr id="2049" name="Picture 1" descr="F:\Галина Владимировна\Мои документы\Педколлектив\Школьные фото\Митинг_2015\DSCN17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23976">
            <a:off x="357158" y="714356"/>
            <a:ext cx="2411033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F:\Галина Владимировна\Мои документы\Педколлектив\Школьные фото\Митинг_2015\DSCN17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3143248"/>
            <a:ext cx="2250279" cy="30003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1" name="Picture 3" descr="F:\Галина Владимировна\Мои документы\Педколлектив\Школьные фото\Митинг_2015\DSCN17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69447">
            <a:off x="3403481" y="1019008"/>
            <a:ext cx="3143273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F:\Галина Владимировна\Мои документы\Педколлектив\Школьные фото\Митинг_2015\DSCN17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9913" y="3956087"/>
            <a:ext cx="3286148" cy="24646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Ð°ÑÑÐ¸Ð½ÐºÐ¸ Ð¿Ð¾ Ð·Ð°Ð¿ÑÐ¾ÑÑ Ð·ÐµÐ»ÐµÐ½ÑÐ¹ ÑÐ¾Ð½ Ð´Ð»Ñ Ð¿ÑÐµÐ·ÐµÐ½ÑÐ°ÑÐ¸Ð¸"/>
          <p:cNvPicPr>
            <a:picLocks noChangeAspect="1" noChangeArrowheads="1"/>
          </p:cNvPicPr>
          <p:nvPr/>
        </p:nvPicPr>
        <p:blipFill>
          <a:blip r:embed="rId2"/>
          <a:srcRect t="5208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9" name="Picture 3" descr="F:\Галина Владимировна\Мои документы\Педколлектив\Школьные фото\выпуск 2015\IMG_78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37527">
            <a:off x="5727927" y="4245598"/>
            <a:ext cx="3333741" cy="25003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9700" name="Picture 4" descr="F:\Галина Владимировна\Мои документы\Педколлектив\Школьные фото\выпуск 2015\IMG_78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06205">
            <a:off x="285720" y="714356"/>
            <a:ext cx="2143156" cy="28575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9702" name="Picture 6" descr="F:\Галина Владимировна\Мои документы\Педколлектив\Школьные фото\выпуск 2015\IMG_78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81114">
            <a:off x="75080" y="4291365"/>
            <a:ext cx="3286116" cy="2464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3" name="Picture 7" descr="F:\Галина Владимировна\Мои документы\Педколлектив\Школьные фото\выпуск 2015\IMG_788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92194">
            <a:off x="6225198" y="687926"/>
            <a:ext cx="2833706" cy="2125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704" name="Picture 8" descr="F:\Галина Владимировна\Мои документы\Педколлектив\Школьные фото\выпуск 2015\IMG_787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6050" y="1857364"/>
            <a:ext cx="3428992" cy="2571744"/>
          </a:xfrm>
          <a:prstGeom prst="ellipse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000232" y="0"/>
            <a:ext cx="4929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Аллея Выпускников</a:t>
            </a:r>
            <a:endParaRPr lang="ru-RU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 l="4687" t="30555"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F:\Галина Владимировна\Мои документы\Педколлектив\Школьные фото\1 сентября_2017\DSC_08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75753">
            <a:off x="5313082" y="4079836"/>
            <a:ext cx="3607587" cy="2405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3" name="Picture 3" descr="F:\Галина Владимировна\Мои документы\Педколлектив\Школьные фото\1 сентября_2017\DSC_08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68940">
            <a:off x="396174" y="4208649"/>
            <a:ext cx="3714744" cy="24764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4" name="Picture 4" descr="F:\Галина Владимировна\Мои документы\Педколлектив\Школьные фото\1 сентября_2017\DSC_087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06068">
            <a:off x="428596" y="1071546"/>
            <a:ext cx="3786214" cy="25241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26" name="Picture 6" descr="F:\Галина Владимировна\Мои документы\Педколлектив\Школьные фото\1 сентября_2017\DSC_086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408093">
            <a:off x="4929190" y="1000108"/>
            <a:ext cx="3643306" cy="24288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071538" y="0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Аллея Первоклассников 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bipbap.ru/wp-content/uploads/2017/09/fon-dlya-prezentacii-vesna-03.jpg"/>
          <p:cNvPicPr>
            <a:picLocks noChangeAspect="1" noChangeArrowheads="1"/>
          </p:cNvPicPr>
          <p:nvPr/>
        </p:nvPicPr>
        <p:blipFill>
          <a:blip r:embed="rId2"/>
          <a:srcRect b="362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6" name="Picture 2" descr="http://img11.postila.ru/resize?w=660&amp;src=%2Fdata%2F8a%2F79%2F1d%2Fbd%2F8a791dbdf8019b108dfbb57b33b691cedd51a54222b58f47057e9e2e7d3125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0"/>
            <a:ext cx="5143536" cy="3538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dachnaya-zhizn.ru/images/dacha/716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3643314"/>
            <a:ext cx="1357290" cy="100010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4282" y="3714752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1.Дицентра великолепная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ÐÐ°ÑÑÐ¸Ð½ÐºÐ¸ Ð¿Ð¾ Ð·Ð°Ð¿ÑÐ¾ÑÑ ÑÐ»Ð¾ÐºÑÑ Ð±ÐµÐ»ÑÐµ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4714884"/>
            <a:ext cx="1143008" cy="85725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4786322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2. Флоксы белые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ÐÐ°ÑÑÐ¸Ð½ÐºÐ¸ Ð¿Ð¾ Ð·Ð°Ð¿ÑÐ¾ÑÑ Ð»Ð°Ð½Ð´ÑÑ ÑÐ°Ð´Ð¾Ð²ÑÐ¹"/>
          <p:cNvPicPr/>
          <p:nvPr/>
        </p:nvPicPr>
        <p:blipFill>
          <a:blip r:embed="rId6" cstate="print"/>
          <a:srcRect b="7708"/>
          <a:stretch>
            <a:fillRect/>
          </a:stretch>
        </p:blipFill>
        <p:spPr bwMode="auto">
          <a:xfrm>
            <a:off x="2071670" y="5572116"/>
            <a:ext cx="1071570" cy="128588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-142908" y="600076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3. Ландыш садовый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1" name="Рисунок 10" descr="http://cvetnik54.ru/wp-content/uploads/2013/11/%D0%BF%D1%83%D1%80%D0%BF%D1%83%D1%80%D0%B5%D1%8F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3643314"/>
            <a:ext cx="1285884" cy="100013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714744" y="3929066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4. </a:t>
            </a:r>
            <a:r>
              <a:rPr lang="ru-RU" dirty="0" err="1" smtClean="0">
                <a:solidFill>
                  <a:srgbClr val="002060"/>
                </a:solidFill>
              </a:rPr>
              <a:t>Астильба</a:t>
            </a:r>
            <a:r>
              <a:rPr lang="ru-RU" dirty="0" smtClean="0">
                <a:solidFill>
                  <a:srgbClr val="002060"/>
                </a:solidFill>
              </a:rPr>
              <a:t> Глория </a:t>
            </a:r>
            <a:r>
              <a:rPr lang="ru-RU" dirty="0" err="1" smtClean="0">
                <a:solidFill>
                  <a:srgbClr val="002060"/>
                </a:solidFill>
              </a:rPr>
              <a:t>пурпурея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3" name="Рисунок 12" descr="ÐÐ°ÑÑÐ¸Ð½ÐºÐ¸ Ð¿Ð¾ Ð·Ð°Ð¿ÑÐ¾ÑÑ Ð´Ð¸ÐºÐ°Ñ ÑÐ¾Ð·Ð° ÑÐ²ÐµÑÐ¾Ðº"/>
          <p:cNvPicPr/>
          <p:nvPr/>
        </p:nvPicPr>
        <p:blipFill>
          <a:blip r:embed="rId8"/>
          <a:srcRect r="42600"/>
          <a:stretch>
            <a:fillRect/>
          </a:stretch>
        </p:blipFill>
        <p:spPr bwMode="auto">
          <a:xfrm>
            <a:off x="6215074" y="4786322"/>
            <a:ext cx="1143008" cy="107157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071934" y="485776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5. Роза </a:t>
            </a:r>
            <a:r>
              <a:rPr lang="ru-RU" dirty="0" err="1" smtClean="0">
                <a:solidFill>
                  <a:srgbClr val="002060"/>
                </a:solidFill>
              </a:rPr>
              <a:t>Эглатерия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5" name="Рисунок 14" descr="ÐÐ°ÑÑÐ¸Ð½ÐºÐ¸ Ð¿Ð¾ Ð·Ð°Ð¿ÑÐ¾ÑÑ Ð°Ð½ÑÑÐ¸Ð½Ñ Ð³Ð»Ð°Ð·ÐºÐ¸ ÑÐ¾Ð·Ð¾Ð²ÑÐµ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00760" y="5953123"/>
            <a:ext cx="1347790" cy="90487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786182" y="614364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6. Анютины глазки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214346" y="357166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FA066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Мини проект цветника  </a:t>
            </a:r>
            <a:endParaRPr lang="ru-RU" sz="3600" b="1" dirty="0">
              <a:ln w="1905"/>
              <a:solidFill>
                <a:srgbClr val="FA066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ipbap.ru/wp-content/uploads/2017/09/fon-dlya-prezentacii-vesna-03.jpg"/>
          <p:cNvPicPr>
            <a:picLocks noChangeAspect="1" noChangeArrowheads="1"/>
          </p:cNvPicPr>
          <p:nvPr/>
        </p:nvPicPr>
        <p:blipFill>
          <a:blip r:embed="rId2"/>
          <a:srcRect b="362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Ожидаемые результаты работы над проектом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 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C68B4"/>
                </a:solidFill>
              </a:rPr>
              <a:t>повышение уровня заинтересованности в защите и сохранении природной среды;</a:t>
            </a:r>
          </a:p>
          <a:p>
            <a:r>
              <a:rPr lang="ru-RU" dirty="0" smtClean="0">
                <a:solidFill>
                  <a:srgbClr val="0C68B4"/>
                </a:solidFill>
              </a:rPr>
              <a:t> повышение экологической культуры учащихся;</a:t>
            </a:r>
          </a:p>
          <a:p>
            <a:r>
              <a:rPr lang="ru-RU" dirty="0" smtClean="0">
                <a:solidFill>
                  <a:srgbClr val="0C68B4"/>
                </a:solidFill>
              </a:rPr>
              <a:t>наша деревня станет </a:t>
            </a:r>
            <a:r>
              <a:rPr lang="ru-RU" dirty="0" smtClean="0">
                <a:solidFill>
                  <a:srgbClr val="0C68B4"/>
                </a:solidFill>
              </a:rPr>
              <a:t> </a:t>
            </a:r>
            <a:r>
              <a:rPr lang="ru-RU" dirty="0" smtClean="0">
                <a:solidFill>
                  <a:srgbClr val="0C68B4"/>
                </a:solidFill>
              </a:rPr>
              <a:t>чистой и  с цветущими улицами.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·ÐµÐ»ÐµÐ½ÑÐ¹ ÑÐ¾Ð½ Ð´Ð»Ñ Ð¿ÑÐµÐ·ÐµÐ½ÑÐ°ÑÐ¸Ð¸"/>
          <p:cNvPicPr>
            <a:picLocks noChangeAspect="1" noChangeArrowheads="1"/>
          </p:cNvPicPr>
          <p:nvPr/>
        </p:nvPicPr>
        <p:blipFill>
          <a:blip r:embed="rId2"/>
          <a:srcRect b="5351"/>
          <a:stretch>
            <a:fillRect/>
          </a:stretch>
        </p:blipFill>
        <p:spPr bwMode="auto">
          <a:xfrm>
            <a:off x="0" y="0"/>
            <a:ext cx="9144000" cy="682910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00134" y="3143248"/>
            <a:ext cx="76438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n w="1905"/>
                <a:solidFill>
                  <a:srgbClr val="FA066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Наш школьный двор будет хорош и прекрасен, </a:t>
            </a:r>
            <a:br>
              <a:rPr lang="ru-RU" sz="2400" b="1" i="1" dirty="0" smtClean="0">
                <a:ln w="1905"/>
                <a:solidFill>
                  <a:srgbClr val="FA066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i="1" dirty="0" smtClean="0">
                <a:ln w="1905"/>
                <a:solidFill>
                  <a:srgbClr val="FA066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нём яркие клумбы, дорожки вокруг. </a:t>
            </a:r>
            <a:br>
              <a:rPr lang="ru-RU" sz="2400" b="1" i="1" dirty="0" smtClean="0">
                <a:ln w="1905"/>
                <a:solidFill>
                  <a:srgbClr val="FA066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i="1" dirty="0" smtClean="0">
                <a:ln w="1905"/>
                <a:solidFill>
                  <a:srgbClr val="FA066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Наш школьный двор будет цветами украшен </a:t>
            </a:r>
            <a:br>
              <a:rPr lang="ru-RU" sz="2400" b="1" i="1" dirty="0" smtClean="0">
                <a:ln w="1905"/>
                <a:solidFill>
                  <a:srgbClr val="FA066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i="1" dirty="0" smtClean="0">
                <a:ln w="1905"/>
                <a:solidFill>
                  <a:srgbClr val="FA066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создан трудами маленьких рук. </a:t>
            </a:r>
            <a:br>
              <a:rPr lang="ru-RU" sz="2400" b="1" i="1" dirty="0" smtClean="0">
                <a:ln w="1905"/>
                <a:solidFill>
                  <a:srgbClr val="FA066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i="1" dirty="0" smtClean="0">
                <a:ln w="1905"/>
                <a:solidFill>
                  <a:srgbClr val="FA066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нём каждый цветочек будет к солнцу стремиться, </a:t>
            </a:r>
            <a:br>
              <a:rPr lang="ru-RU" sz="2400" b="1" i="1" dirty="0" smtClean="0">
                <a:ln w="1905"/>
                <a:solidFill>
                  <a:srgbClr val="FA066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i="1" dirty="0" smtClean="0">
                <a:ln w="1905"/>
                <a:solidFill>
                  <a:srgbClr val="FA066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Искрящийся смех раздастся здесь вдруг, </a:t>
            </a:r>
            <a:br>
              <a:rPr lang="ru-RU" sz="2400" b="1" i="1" dirty="0" smtClean="0">
                <a:ln w="1905"/>
                <a:solidFill>
                  <a:srgbClr val="FA066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i="1" dirty="0" smtClean="0">
                <a:ln w="1905"/>
                <a:solidFill>
                  <a:srgbClr val="FA066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Ведь в жизни мы сможем успеха добиться, </a:t>
            </a:r>
            <a:br>
              <a:rPr lang="ru-RU" sz="2400" b="1" i="1" dirty="0" smtClean="0">
                <a:ln w="1905"/>
                <a:solidFill>
                  <a:srgbClr val="FA066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i="1" dirty="0" smtClean="0">
                <a:ln w="1905"/>
                <a:solidFill>
                  <a:srgbClr val="FA066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Когда всё красивым будет вокруг!</a:t>
            </a:r>
            <a:endParaRPr lang="ru-RU" sz="2400" b="1" i="1" dirty="0">
              <a:ln w="1905"/>
              <a:solidFill>
                <a:srgbClr val="FA066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bipbap.ru/wp-content/uploads/2017/09/fon-dlya-prezentacii-vesna-03.jpg"/>
          <p:cNvPicPr>
            <a:picLocks noChangeAspect="1" noChangeArrowheads="1"/>
          </p:cNvPicPr>
          <p:nvPr/>
        </p:nvPicPr>
        <p:blipFill>
          <a:blip r:embed="rId2"/>
          <a:srcRect b="4155"/>
          <a:stretch>
            <a:fillRect/>
          </a:stretch>
        </p:blipFill>
        <p:spPr bwMode="auto">
          <a:xfrm>
            <a:off x="0" y="-18289"/>
            <a:ext cx="9144000" cy="68762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1"/>
            <a:ext cx="7807325" cy="857231"/>
          </a:xfrm>
        </p:spPr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Автор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86248" y="1714488"/>
            <a:ext cx="4857752" cy="4318000"/>
          </a:xfrm>
        </p:spPr>
        <p:txBody>
          <a:bodyPr/>
          <a:lstStyle/>
          <a:p>
            <a:r>
              <a:rPr lang="ru-RU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Селезнева Дарья, учащаяся 10 класса муниципального общеобразовательного учреждения </a:t>
            </a:r>
            <a:r>
              <a:rPr lang="ru-RU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Кренёвской</a:t>
            </a:r>
            <a:r>
              <a:rPr lang="ru-RU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средней общеобразовательной школы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1268" name="Picture 4" descr="https://pp.userapi.com/c638927/v638927346/45895/gT9Ppba_3Es.jpg"/>
          <p:cNvPicPr>
            <a:picLocks noChangeAspect="1" noChangeArrowheads="1"/>
          </p:cNvPicPr>
          <p:nvPr/>
        </p:nvPicPr>
        <p:blipFill>
          <a:blip r:embed="rId3"/>
          <a:srcRect l="25572" r="12723"/>
          <a:stretch>
            <a:fillRect/>
          </a:stretch>
        </p:blipFill>
        <p:spPr bwMode="auto">
          <a:xfrm>
            <a:off x="285720" y="1142984"/>
            <a:ext cx="4143404" cy="44748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bipbap.ru/wp-content/uploads/2017/09/fon-dlya-prezentacii-vesna-03.jpg"/>
          <p:cNvPicPr>
            <a:picLocks noChangeAspect="1" noChangeArrowheads="1"/>
          </p:cNvPicPr>
          <p:nvPr/>
        </p:nvPicPr>
        <p:blipFill>
          <a:blip r:embed="rId2"/>
          <a:srcRect b="362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1214422"/>
            <a:ext cx="9001156" cy="5286412"/>
          </a:xfrm>
        </p:spPr>
        <p:txBody>
          <a:bodyPr/>
          <a:lstStyle/>
          <a:p>
            <a:pPr lvl="0"/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Отсутствие экологической культуры населения;</a:t>
            </a:r>
          </a:p>
          <a:p>
            <a:pPr lvl="0"/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Недопонимание важности благоустройства деревни;</a:t>
            </a:r>
          </a:p>
          <a:p>
            <a:pPr lvl="0"/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Низка инициативность и безразличность к облику деревни.</a:t>
            </a:r>
          </a:p>
          <a:p>
            <a:pPr algn="r">
              <a:buNone/>
            </a:pP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Проектная идея:</a:t>
            </a:r>
          </a:p>
          <a:p>
            <a:pPr algn="r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создание и реализация данного проекта- благоустроенная деревня, мы поможем улучшить условия социума, научимся взаимодействовать с социальными партнерами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</a:p>
          <a:p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214290"/>
            <a:ext cx="59293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Проблема </a:t>
            </a:r>
            <a:endParaRPr lang="ru-RU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bipbap.ru/wp-content/uploads/2017/09/fon-dlya-prezentacii-vesna-03.jpg"/>
          <p:cNvPicPr>
            <a:picLocks noChangeAspect="1" noChangeArrowheads="1"/>
          </p:cNvPicPr>
          <p:nvPr/>
        </p:nvPicPr>
        <p:blipFill>
          <a:blip r:embed="rId2"/>
          <a:srcRect b="362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" y="1000108"/>
            <a:ext cx="8929718" cy="5224480"/>
          </a:xfrm>
        </p:spPr>
        <p:txBody>
          <a:bodyPr/>
          <a:lstStyle/>
          <a:p>
            <a:r>
              <a:rPr lang="ru-RU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Участвуя в экологических проектах,  мы  учимся  ставить и решать проблемы, предвидеть ситуации,  делать обоснованные заключения о состоянии окружающей среды, а также приобретаем  опыт, навыки исследовательской работы и активной природоохранной деятельности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Озеленение территории деревни способствует формированию экологической культуры жителей;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Совместная работа по благоустройству территории способствует установлению тесного контакта между учащимися школы и жителями , что позволяет более эффективно вести </a:t>
            </a:r>
            <a:r>
              <a:rPr lang="ru-RU" sz="24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профориентационную</a:t>
            </a:r>
            <a:r>
              <a:rPr lang="ru-RU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работу в школе; 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Работа по благоустройству села способствует формированию патриотизма и чувства любви к малой родине 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214290"/>
            <a:ext cx="400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Lucida Sans Unicode" charset="0"/>
              </a:rPr>
              <a:t>Актуальность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bipbap.ru/wp-content/uploads/2017/09/fon-dlya-prezentacii-vesna-03.jpg"/>
          <p:cNvPicPr>
            <a:picLocks noChangeAspect="1" noChangeArrowheads="1"/>
          </p:cNvPicPr>
          <p:nvPr/>
        </p:nvPicPr>
        <p:blipFill>
          <a:blip r:embed="rId2"/>
          <a:srcRect b="362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0034" y="1000108"/>
            <a:ext cx="7929618" cy="5286412"/>
          </a:xfrm>
        </p:spPr>
        <p:txBody>
          <a:bodyPr/>
          <a:lstStyle/>
          <a:p>
            <a:pPr lvl="0"/>
            <a:r>
              <a:rPr lang="ru-RU" sz="2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Напомнить жителям деревни об экологической культуре поведения и чувстве личной ответственности за состояние окружающей среды.</a:t>
            </a:r>
          </a:p>
          <a:p>
            <a:pPr lvl="0"/>
            <a:r>
              <a:rPr lang="ru-RU" sz="2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Создать условия для воспитания в детях любви к природе и эстетического восприятия окружающей среды, научить внимательному и бережному отношению к природе и ее объектам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3174" y="0"/>
            <a:ext cx="3643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Lucida Sans Unicode" charset="0"/>
              </a:rPr>
              <a:t>Цель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bipbap.ru/wp-content/uploads/2017/09/fon-dlya-prezentacii-vesna-03.jpg"/>
          <p:cNvPicPr>
            <a:picLocks noChangeAspect="1" noChangeArrowheads="1"/>
          </p:cNvPicPr>
          <p:nvPr/>
        </p:nvPicPr>
        <p:blipFill>
          <a:blip r:embed="rId2"/>
          <a:srcRect b="362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85720" y="1285860"/>
            <a:ext cx="8572559" cy="5286412"/>
          </a:xfrm>
        </p:spPr>
        <p:txBody>
          <a:bodyPr/>
          <a:lstStyle/>
          <a:p>
            <a:r>
              <a:rPr lang="ru-RU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Предложить новые, оригинальные, экономически выгодные идеи для решения целого комплекса проблем, связанных с организацией нового лица деревни с учетом его воспитательного воздействия на формирование эстетических, нравственно-патриотических качеств личности будущего гражданина России;</a:t>
            </a:r>
          </a:p>
          <a:p>
            <a:pPr lvl="1"/>
            <a:r>
              <a:rPr lang="ru-RU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Создать команду единомышленников учащихся, учителей, сельской молодежи, сельских жителей;</a:t>
            </a:r>
          </a:p>
          <a:p>
            <a:r>
              <a:rPr lang="ru-RU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Работа </a:t>
            </a:r>
            <a:r>
              <a:rPr lang="ru-RU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над  реализацией организационных мероприятий</a:t>
            </a:r>
            <a:endParaRPr lang="ru-RU" sz="24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488" y="214290"/>
            <a:ext cx="23715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Lucida Sans Unicode" charset="0"/>
              </a:rPr>
              <a:t>Задачи: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ÐÐ°ÑÑÐ¸Ð½ÐºÐ¸ Ð¿Ð¾ Ð·Ð°Ð¿ÑÐ¾ÑÑ Ð·ÐµÐ»ÐµÐ½ÑÐ¹ ÑÐ¾Ð½ Ð´Ð»Ñ Ð¿ÑÐµÐ·ÐµÐ½ÑÐ°ÑÐ¸Ð¸"/>
          <p:cNvPicPr>
            <a:picLocks noChangeAspect="1" noChangeArrowheads="1"/>
          </p:cNvPicPr>
          <p:nvPr/>
        </p:nvPicPr>
        <p:blipFill>
          <a:blip r:embed="rId2"/>
          <a:srcRect b="49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492660">
            <a:off x="838821" y="587605"/>
            <a:ext cx="82883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Реализация проекта</a:t>
            </a:r>
            <a:endParaRPr lang="ru-RU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42" name="Picture 2" descr="ÐÐ°ÑÑÐ¸Ð½ÐºÐ¸ Ð¿Ð¾ Ð·Ð°Ð¿ÑÐ¾ÑÑ Ð²Ð¸Ð´Ñ Ð´ÐµÑÐµÐ²ÑÐµÐ² Ð² ÑÐ¾ÑÑÐ¸Ð¸ Ð¿ÐµÐ¹Ð·Ð°Ð¶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05122">
            <a:off x="769736" y="1555626"/>
            <a:ext cx="6740888" cy="44909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bipbap.ru/wp-content/uploads/2017/09/fon-dlya-prezentacii-vesna-03.jpg"/>
          <p:cNvPicPr>
            <a:picLocks noChangeAspect="1" noChangeArrowheads="1"/>
          </p:cNvPicPr>
          <p:nvPr/>
        </p:nvPicPr>
        <p:blipFill>
          <a:blip r:embed="rId2"/>
          <a:srcRect b="362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7807325" cy="5081604"/>
          </a:xfrm>
        </p:spPr>
        <p:txBody>
          <a:bodyPr/>
          <a:lstStyle/>
          <a:p>
            <a:r>
              <a:rPr lang="ru-RU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Фруктово-ягодный сад;</a:t>
            </a:r>
          </a:p>
          <a:p>
            <a:r>
              <a:rPr lang="ru-RU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Аллея славы</a:t>
            </a:r>
          </a:p>
          <a:p>
            <a:r>
              <a:rPr lang="ru-RU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Сирень Победы</a:t>
            </a:r>
          </a:p>
          <a:p>
            <a:r>
              <a:rPr lang="ru-RU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Аллея выпускников</a:t>
            </a:r>
          </a:p>
          <a:p>
            <a:r>
              <a:rPr lang="ru-RU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Аллея первоклассников</a:t>
            </a:r>
          </a:p>
          <a:p>
            <a:r>
              <a:rPr lang="ru-RU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Школьный цветник</a:t>
            </a:r>
            <a:endParaRPr lang="ru-RU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C:\Documents and Settings\1\Рабочий стол\Мои документы\Галина Владимировна\Мои документы\Педколлектив\Школьные фото\УТБ(старое)\024Фот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928669"/>
            <a:ext cx="3857652" cy="51428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000364" y="0"/>
            <a:ext cx="18928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Lucida Sans Unicode" charset="0"/>
              </a:rPr>
              <a:t>Этапы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ipbap.ru/wp-content/uploads/2017/09/fon-dlya-prezentacii-vesna-03.jpg"/>
          <p:cNvPicPr>
            <a:picLocks noChangeAspect="1" noChangeArrowheads="1"/>
          </p:cNvPicPr>
          <p:nvPr/>
        </p:nvPicPr>
        <p:blipFill>
          <a:blip r:embed="rId2"/>
          <a:srcRect b="362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428604"/>
            <a:ext cx="757242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Участники проекта </a:t>
            </a:r>
          </a:p>
          <a:p>
            <a:pPr marL="342900" indent="-342900">
              <a:buAutoNum type="arabicPeriod"/>
            </a:pPr>
            <a:endParaRPr lang="ru-RU" sz="320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>
              <a:buAutoNum type="arabicPeriod"/>
            </a:pPr>
            <a:r>
              <a:rPr lang="ru-RU" sz="320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Учащиеся 1-11 классах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Работники школы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Жители деревни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Администрация сельского поселения </a:t>
            </a:r>
            <a:endParaRPr lang="ru-RU" sz="320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21" name="Picture 1" descr="F:\Галина Владимировна\Мои документы\Педколлектив\Школьные фото\Субботник_весна_2017\DSCN15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19229">
            <a:off x="5049125" y="4158686"/>
            <a:ext cx="3238491" cy="24288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22" name="Picture 2" descr="F:\Галина Владимировна\Мои документы\Педколлектив\Школьные фото\Субботник_весна_2017\DSCN15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32056">
            <a:off x="1122174" y="4061065"/>
            <a:ext cx="3071834" cy="2303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3" name="Picture 3" descr="F:\Галина Владимировна\Мои документы\Педколлектив\Школьные фото\Субботник_весна_2017\DSCN15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21204">
            <a:off x="6137828" y="1191499"/>
            <a:ext cx="2797657" cy="2098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ktornaya_i_rastrovaya_grafika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ahoma"/>
        <a:ea typeface=""/>
        <a:cs typeface="Lucida Sans Unicode"/>
      </a:majorFont>
      <a:minorFont>
        <a:latin typeface="Times New Roman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AWJJH2MPE6E2-1707900730-119</_dlc_DocId>
    <_dlc_DocIdUrl xmlns="4a252ca3-5a62-4c1c-90a6-29f4710e47f8">
      <Url>http://edu-sps.koiro.local/BuyR/Kren/School/_layouts/15/DocIdRedir.aspx?ID=AWJJH2MPE6E2-1707900730-119</Url>
      <Description>AWJJH2MPE6E2-1707900730-119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5723118DCA81F43AFB1E91BC9328BCD" ma:contentTypeVersion="49" ma:contentTypeDescription="Создание документа." ma:contentTypeScope="" ma:versionID="65ce2f967586df2be3005a7c68bd94b7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45d92a831f630846e920fd49d9864d72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4E8D2F28-3FDB-41D5-B51C-3B927F877478}"/>
</file>

<file path=customXml/itemProps2.xml><?xml version="1.0" encoding="utf-8"?>
<ds:datastoreItem xmlns:ds="http://schemas.openxmlformats.org/officeDocument/2006/customXml" ds:itemID="{52D0429C-2255-4D11-8327-7A4CED9EC168}"/>
</file>

<file path=customXml/itemProps3.xml><?xml version="1.0" encoding="utf-8"?>
<ds:datastoreItem xmlns:ds="http://schemas.openxmlformats.org/officeDocument/2006/customXml" ds:itemID="{60FFEEF4-B0B1-4091-8A95-5FF11E7F70DF}"/>
</file>

<file path=customXml/itemProps4.xml><?xml version="1.0" encoding="utf-8"?>
<ds:datastoreItem xmlns:ds="http://schemas.openxmlformats.org/officeDocument/2006/customXml" ds:itemID="{812C48BF-7311-4E54-ACC2-AFBDEE9B5BC0}"/>
</file>

<file path=docProps/app.xml><?xml version="1.0" encoding="utf-8"?>
<Properties xmlns="http://schemas.openxmlformats.org/officeDocument/2006/extended-properties" xmlns:vt="http://schemas.openxmlformats.org/officeDocument/2006/docPropsVTypes">
  <Template>vektornaya_i_rastrovaya_grafika</Template>
  <TotalTime>839</TotalTime>
  <Words>267</Words>
  <Application>Microsoft Office PowerPoint</Application>
  <PresentationFormat>Экран (4:3)</PresentationFormat>
  <Paragraphs>67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vektornaya_i_rastrovaya_grafika</vt:lpstr>
      <vt:lpstr>Муниципальное общеобразовательное учреждение Кренёвская средняя общеобразовательная школа Буйского муниципального района Костромской области</vt:lpstr>
      <vt:lpstr>Автор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Ожидаемые результаты работы над проектом 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учреждение Кренёвская средняя общеобразовательная школа Буйского муниципального района Костромской области</dc:title>
  <dc:creator>1</dc:creator>
  <cp:lastModifiedBy>1</cp:lastModifiedBy>
  <cp:revision>93</cp:revision>
  <dcterms:created xsi:type="dcterms:W3CDTF">2018-03-09T11:35:19Z</dcterms:created>
  <dcterms:modified xsi:type="dcterms:W3CDTF">2018-04-15T16:50:28Z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0x010100C5723118DCA81F43AFB1E91BC9328BCD</vt:lpwstr>
  </property>
  <property fmtid="{D5CDD505-2E9C-101B-9397-08002B2CF9AE}" pid="3" name="_dlc_DocIdItemGuid">
    <vt:lpwstr>78025c64-61d9-4c82-b0a5-9926b23343d7</vt:lpwstr>
  </property>
</Properties>
</file>