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76" r:id="rId7"/>
    <p:sldId id="260" r:id="rId8"/>
    <p:sldId id="262" r:id="rId9"/>
    <p:sldId id="277"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4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162FD24-63E3-462D-9BA3-54EFC15A7AD7}" type="datetimeFigureOut">
              <a:rPr lang="ru-RU" smtClean="0"/>
              <a:pPr/>
              <a:t>03.12.2018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A527F95-8F96-44AD-8253-B274795AC80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2FD24-63E3-462D-9BA3-54EFC15A7AD7}" type="datetimeFigureOut">
              <a:rPr lang="ru-RU" smtClean="0"/>
              <a:pPr/>
              <a:t>03.12.2018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527F95-8F96-44AD-8253-B274795AC80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dsovet.su/_load-files/load/26/61/4/f/3-page-0_300.jpg"/>
          <p:cNvPicPr>
            <a:picLocks noChangeAspect="1" noChangeArrowheads="1"/>
          </p:cNvPicPr>
          <p:nvPr/>
        </p:nvPicPr>
        <p:blipFill>
          <a:blip r:embed="rId2"/>
          <a:srcRect/>
          <a:stretch>
            <a:fillRect/>
          </a:stretch>
        </p:blipFill>
        <p:spPr bwMode="auto">
          <a:xfrm>
            <a:off x="-1" y="0"/>
            <a:ext cx="9648001" cy="6858000"/>
          </a:xfrm>
          <a:prstGeom prst="rect">
            <a:avLst/>
          </a:prstGeom>
          <a:noFill/>
        </p:spPr>
      </p:pic>
      <p:sp>
        <p:nvSpPr>
          <p:cNvPr id="2" name="Заголовок 1"/>
          <p:cNvSpPr>
            <a:spLocks noGrp="1"/>
          </p:cNvSpPr>
          <p:nvPr>
            <p:ph type="ctrTitle"/>
          </p:nvPr>
        </p:nvSpPr>
        <p:spPr/>
        <p:txBody>
          <a:bodyPr/>
          <a:lstStyle/>
          <a:p>
            <a:r>
              <a:rPr lang="ru-RU" dirty="0" smtClean="0"/>
              <a:t>«Крестьянская изба»</a:t>
            </a:r>
            <a:endParaRPr lang="ru-RU" dirty="0"/>
          </a:p>
        </p:txBody>
      </p:sp>
      <p:sp>
        <p:nvSpPr>
          <p:cNvPr id="3" name="Подзаголовок 2"/>
          <p:cNvSpPr>
            <a:spLocks noGrp="1"/>
          </p:cNvSpPr>
          <p:nvPr>
            <p:ph type="subTitle" idx="1"/>
          </p:nvPr>
        </p:nvSpPr>
        <p:spPr/>
        <p:txBody>
          <a:bodyPr/>
          <a:lstStyle/>
          <a:p>
            <a:r>
              <a:rPr lang="ru-RU" dirty="0" smtClean="0">
                <a:solidFill>
                  <a:schemeClr val="tx1"/>
                </a:solidFill>
              </a:rPr>
              <a:t>Предметы крестьянского быта из школьного краеведческого музея</a:t>
            </a:r>
          </a:p>
          <a:p>
            <a:r>
              <a:rPr lang="ru-RU" dirty="0" smtClean="0">
                <a:solidFill>
                  <a:schemeClr val="tx1"/>
                </a:solidFill>
              </a:rPr>
              <a:t>МОУ </a:t>
            </a:r>
            <a:r>
              <a:rPr lang="ru-RU" dirty="0" err="1" smtClean="0">
                <a:solidFill>
                  <a:schemeClr val="tx1"/>
                </a:solidFill>
              </a:rPr>
              <a:t>Кренёвская</a:t>
            </a:r>
            <a:r>
              <a:rPr lang="ru-RU" dirty="0" smtClean="0">
                <a:solidFill>
                  <a:schemeClr val="tx1"/>
                </a:solidFill>
              </a:rPr>
              <a:t> СОШ</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Лучинный светец</a:t>
            </a:r>
            <a:endParaRPr lang="ru-RU" dirty="0"/>
          </a:p>
        </p:txBody>
      </p:sp>
      <p:sp>
        <p:nvSpPr>
          <p:cNvPr id="3" name="Содержимое 2"/>
          <p:cNvSpPr>
            <a:spLocks noGrp="1"/>
          </p:cNvSpPr>
          <p:nvPr>
            <p:ph idx="1"/>
          </p:nvPr>
        </p:nvSpPr>
        <p:spPr>
          <a:xfrm>
            <a:off x="457200" y="1142984"/>
            <a:ext cx="4829180" cy="5214974"/>
          </a:xfrm>
        </p:spPr>
        <p:txBody>
          <a:bodyPr>
            <a:normAutofit fontScale="55000" lnSpcReduction="20000"/>
          </a:bodyPr>
          <a:lstStyle/>
          <a:p>
            <a:r>
              <a:rPr lang="ru-RU" b="1" dirty="0" smtClean="0"/>
              <a:t>Лучинный светец</a:t>
            </a:r>
            <a:r>
              <a:rPr lang="ru-RU" dirty="0" smtClean="0"/>
              <a:t> - это своего рода подставка, металлический стержень, имеющий на верхнем конце расщепление, в которое вставлялась длинная зажжённая лучина, освещающая жильё, избу. Забытые и неиспользуемые ныне, когда-то светцы украшали крестьянские избы, стоя в корытцах с водой или песком под специальным колпаком-лучником, отводившим дым. В крестьянской среде они бытовали вплоть до начала XX века. Тонкие щепы пучком вставляли в светцы — специальные держатели, которые мастерились из железа. Светец обычно дополнялся внизу приклепанным тяжелым обручем, позволявшим ему стоять прямо, и ставился в ведро с водой во избежание пожара</a:t>
            </a:r>
          </a:p>
          <a:p>
            <a:r>
              <a:rPr lang="ru-RU" sz="5100" dirty="0" smtClean="0"/>
              <a:t>Передан в музей  Лобковым Е.В найден в деревне Жуково</a:t>
            </a:r>
            <a:endParaRPr lang="ru-RU" sz="5100" dirty="0"/>
          </a:p>
        </p:txBody>
      </p:sp>
      <p:pic>
        <p:nvPicPr>
          <p:cNvPr id="1026" name="Picture 2" descr="F:\DCIM\111NIKON\DSCN2308.JPG"/>
          <p:cNvPicPr>
            <a:picLocks noChangeAspect="1" noChangeArrowheads="1"/>
          </p:cNvPicPr>
          <p:nvPr/>
        </p:nvPicPr>
        <p:blipFill>
          <a:blip r:embed="rId3" cstate="print"/>
          <a:srcRect/>
          <a:stretch>
            <a:fillRect/>
          </a:stretch>
        </p:blipFill>
        <p:spPr bwMode="auto">
          <a:xfrm>
            <a:off x="5572132" y="1714488"/>
            <a:ext cx="2881238" cy="30003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785794"/>
            <a:ext cx="8229600" cy="631844"/>
          </a:xfrm>
        </p:spPr>
        <p:txBody>
          <a:bodyPr>
            <a:normAutofit fontScale="90000"/>
          </a:bodyPr>
          <a:lstStyle/>
          <a:p>
            <a:r>
              <a:rPr lang="ru-RU" dirty="0"/>
              <a:t>Самовар</a:t>
            </a:r>
            <a:br>
              <a:rPr lang="ru-RU" dirty="0"/>
            </a:br>
            <a:endParaRPr lang="ru-RU" dirty="0"/>
          </a:p>
        </p:txBody>
      </p:sp>
      <p:sp>
        <p:nvSpPr>
          <p:cNvPr id="3" name="Содержимое 2"/>
          <p:cNvSpPr>
            <a:spLocks noGrp="1"/>
          </p:cNvSpPr>
          <p:nvPr>
            <p:ph idx="1"/>
          </p:nvPr>
        </p:nvSpPr>
        <p:spPr>
          <a:xfrm>
            <a:off x="457200" y="1214422"/>
            <a:ext cx="4186238" cy="4911741"/>
          </a:xfrm>
        </p:spPr>
        <p:txBody>
          <a:bodyPr>
            <a:normAutofit fontScale="62500" lnSpcReduction="20000"/>
          </a:bodyPr>
          <a:lstStyle/>
          <a:p>
            <a:r>
              <a:rPr lang="ru-RU" b="1" dirty="0" smtClean="0"/>
              <a:t>Самовар</a:t>
            </a:r>
            <a:r>
              <a:rPr lang="ru-RU" dirty="0" smtClean="0"/>
              <a:t> - это устройство для приготовления кипятка. "Сам варит" - отсюда и слово произошло. Своим появлением самовар обязан чаю. В Россию чай был завезен в XVII веке из Азии, и применялся в то время как лекарство среди знати. Где и когда появился первый самовар? Кто его изобрел? Неизвестно. Известно лишь, что отправляясь на Урал в 1701 году, тульский кузнец-промышленник И. Демидов захватил с собой и искусных рабочих, медных дел мастеров, изготовлявших самовары. </a:t>
            </a:r>
          </a:p>
          <a:p>
            <a:endParaRPr lang="ru-RU" dirty="0"/>
          </a:p>
        </p:txBody>
      </p:sp>
      <p:pic>
        <p:nvPicPr>
          <p:cNvPr id="20482" name="Picture 2"/>
          <p:cNvPicPr>
            <a:picLocks noChangeAspect="1" noChangeArrowheads="1"/>
          </p:cNvPicPr>
          <p:nvPr/>
        </p:nvPicPr>
        <p:blipFill>
          <a:blip r:embed="rId3" cstate="print"/>
          <a:srcRect/>
          <a:stretch>
            <a:fillRect/>
          </a:stretch>
        </p:blipFill>
        <p:spPr bwMode="auto">
          <a:xfrm>
            <a:off x="5357818" y="1071546"/>
            <a:ext cx="2894467" cy="4839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85786" y="1214422"/>
            <a:ext cx="3857652" cy="5000660"/>
          </a:xfrm>
        </p:spPr>
        <p:txBody>
          <a:bodyPr>
            <a:normAutofit fontScale="85000" lnSpcReduction="20000"/>
          </a:bodyPr>
          <a:lstStyle/>
          <a:p>
            <a:pPr marL="0" indent="0">
              <a:buNone/>
            </a:pPr>
            <a:r>
              <a:rPr lang="ru-RU" b="1" dirty="0" smtClean="0"/>
              <a:t>Крынка, кувшин</a:t>
            </a:r>
            <a:r>
              <a:rPr lang="ru-RU" dirty="0" smtClean="0"/>
              <a:t> - керамическая посуда: крынка - глиняная утварь </a:t>
            </a:r>
          </a:p>
          <a:p>
            <a:pPr marL="0" indent="0">
              <a:buNone/>
            </a:pPr>
            <a:r>
              <a:rPr lang="ru-RU" dirty="0" smtClean="0"/>
              <a:t>для подачи на стол молока и молочных продуктов. Кринки изготавливали из</a:t>
            </a:r>
          </a:p>
          <a:p>
            <a:pPr marL="0" indent="0">
              <a:buNone/>
            </a:pPr>
            <a:r>
              <a:rPr lang="ru-RU" dirty="0" smtClean="0"/>
              <a:t>гончарных глин, покрывали изнутри и снаружи глазурью. Кувшин - керамический, сосуд, для подачи на стол напитков.</a:t>
            </a:r>
            <a:endParaRPr lang="ru-RU" dirty="0"/>
          </a:p>
        </p:txBody>
      </p:sp>
      <p:pic>
        <p:nvPicPr>
          <p:cNvPr id="2050" name="Picture 2" descr="F:\DCIM\111NIKON\DSCN2303.JPG"/>
          <p:cNvPicPr>
            <a:picLocks noChangeAspect="1" noChangeArrowheads="1"/>
          </p:cNvPicPr>
          <p:nvPr/>
        </p:nvPicPr>
        <p:blipFill>
          <a:blip r:embed="rId3" cstate="print"/>
          <a:srcRect/>
          <a:stretch>
            <a:fillRect/>
          </a:stretch>
        </p:blipFill>
        <p:spPr bwMode="auto">
          <a:xfrm>
            <a:off x="4429124" y="1785926"/>
            <a:ext cx="3929090" cy="30431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642910" y="642918"/>
            <a:ext cx="4429156" cy="5715040"/>
          </a:xfrm>
        </p:spPr>
        <p:txBody>
          <a:bodyPr>
            <a:normAutofit fontScale="55000" lnSpcReduction="20000"/>
          </a:bodyPr>
          <a:lstStyle/>
          <a:p>
            <a:pPr marL="0" indent="0">
              <a:buNone/>
            </a:pPr>
            <a:r>
              <a:rPr lang="ru-RU" b="1" dirty="0" smtClean="0"/>
              <a:t>Чугун</a:t>
            </a:r>
            <a:r>
              <a:rPr lang="ru-RU" dirty="0" smtClean="0"/>
              <a:t> — крупный сосуд, горшок из чугуна, позднее также из алюминиевого сплава, округлой формы, для тушения и варки в русской печи. Особенностью чугуна является его форма, повторяющая форму традиционного глиняного печного горшка: зауженный к низу, расширяющийся к верхней части и снова сужающийся к горлу. Такая форма позволяет ставить чугун в печь и вынимать его из печи с помощью особого инструмента — </a:t>
            </a:r>
            <a:r>
              <a:rPr lang="ru-RU" dirty="0" err="1" smtClean="0"/>
              <a:t>ухватa</a:t>
            </a:r>
            <a:r>
              <a:rPr lang="ru-RU" dirty="0" smtClean="0"/>
              <a:t>. Объем разный — от 1,5 до 9 литров. Чугун небольшой вместительности называется чугунок. Несмотря на кажущуюся древность этого вида посуды, металлические чугуны появились и получили широкое распространение лишь в самом конце XIX — начале XX веков. В это время в России распространились чугунные кухонные плиты промышленного производства, в которых над топкой печи вместо кирпичного свода имелась панель со съёмными конфорками, в отверстия которых узким дном также ставились чугуны </a:t>
            </a:r>
            <a:endParaRPr lang="ru-RU" dirty="0"/>
          </a:p>
        </p:txBody>
      </p:sp>
      <p:pic>
        <p:nvPicPr>
          <p:cNvPr id="3074" name="Picture 2" descr="F:\DCIM\111NIKON\DSCN2299.JPG"/>
          <p:cNvPicPr>
            <a:picLocks noChangeAspect="1" noChangeArrowheads="1"/>
          </p:cNvPicPr>
          <p:nvPr/>
        </p:nvPicPr>
        <p:blipFill>
          <a:blip r:embed="rId3" cstate="print"/>
          <a:srcRect/>
          <a:stretch>
            <a:fillRect/>
          </a:stretch>
        </p:blipFill>
        <p:spPr bwMode="auto">
          <a:xfrm>
            <a:off x="5286380" y="1214422"/>
            <a:ext cx="3364153" cy="3571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654032"/>
          </a:xfrm>
        </p:spPr>
        <p:txBody>
          <a:bodyPr>
            <a:normAutofit fontScale="90000"/>
          </a:bodyPr>
          <a:lstStyle/>
          <a:p>
            <a:endParaRPr lang="ru-RU" dirty="0"/>
          </a:p>
        </p:txBody>
      </p:sp>
      <p:sp>
        <p:nvSpPr>
          <p:cNvPr id="3" name="Содержимое 2"/>
          <p:cNvSpPr>
            <a:spLocks noGrp="1"/>
          </p:cNvSpPr>
          <p:nvPr>
            <p:ph idx="1"/>
          </p:nvPr>
        </p:nvSpPr>
        <p:spPr>
          <a:xfrm>
            <a:off x="571472" y="857232"/>
            <a:ext cx="4357718" cy="5268931"/>
          </a:xfrm>
        </p:spPr>
        <p:txBody>
          <a:bodyPr>
            <a:normAutofit fontScale="85000" lnSpcReduction="10000"/>
          </a:bodyPr>
          <a:lstStyle/>
          <a:p>
            <a:r>
              <a:rPr lang="ru-RU" b="1" dirty="0" smtClean="0"/>
              <a:t>Весы  </a:t>
            </a:r>
            <a:r>
              <a:rPr lang="ru-RU" b="1" dirty="0" smtClean="0"/>
              <a:t>-</a:t>
            </a:r>
            <a:r>
              <a:rPr lang="ru-RU" dirty="0" smtClean="0"/>
              <a:t>устройство </a:t>
            </a:r>
            <a:r>
              <a:rPr lang="ru-RU" dirty="0" smtClean="0"/>
              <a:t>или прибор для определения  массы тел (взвешивания) Для взвешивания употребляются приборы, называемые весами, устройство и размеры которых весьма разнообразны, в зависимости от величины взвешиваемых тел и требуемой точности взвешивания </a:t>
            </a:r>
            <a:endParaRPr lang="ru-RU" dirty="0"/>
          </a:p>
        </p:txBody>
      </p:sp>
      <p:pic>
        <p:nvPicPr>
          <p:cNvPr id="5122" name="Picture 2" descr="F:\DCIM\111NIKON\DSCN2336.JPG"/>
          <p:cNvPicPr>
            <a:picLocks noChangeAspect="1" noChangeArrowheads="1"/>
          </p:cNvPicPr>
          <p:nvPr/>
        </p:nvPicPr>
        <p:blipFill>
          <a:blip r:embed="rId3" cstate="print"/>
          <a:srcRect/>
          <a:stretch>
            <a:fillRect/>
          </a:stretch>
        </p:blipFill>
        <p:spPr bwMode="auto">
          <a:xfrm>
            <a:off x="4857752" y="1571612"/>
            <a:ext cx="3905277" cy="292895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00174"/>
            <a:ext cx="4257676" cy="4625989"/>
          </a:xfrm>
        </p:spPr>
        <p:txBody>
          <a:bodyPr>
            <a:normAutofit fontScale="55000" lnSpcReduction="20000"/>
          </a:bodyPr>
          <a:lstStyle/>
          <a:p>
            <a:r>
              <a:rPr lang="ru-RU" b="1" dirty="0" smtClean="0"/>
              <a:t>Зеркало </a:t>
            </a:r>
            <a:r>
              <a:rPr lang="ru-RU" dirty="0" smtClean="0"/>
              <a:t>— гладкая поверхность, предназначенная для отражения света (или другого излучения). Наиболее известный пример — плоское зеркало. Зеркальное отражение очень сильно действовало на людей, впервые столкнувшихся с возможностью существования «второго я». Они часто полагали, что в зеркале отражён кто-то совсем другой, затем — что в зеркале отражена душа человека. С этим связано большое число гаданий, обрядов и предрассудков (например, запрет глядеться в разбитое зеркало, или завешивание зеркал в доме на 9 дней после смерти человека) </a:t>
            </a:r>
          </a:p>
          <a:p>
            <a:endParaRPr lang="ru-RU" dirty="0"/>
          </a:p>
        </p:txBody>
      </p:sp>
      <p:pic>
        <p:nvPicPr>
          <p:cNvPr id="4098" name="Picture 2" descr="C:\Users\андрей\Documents\Конкурс краеведение\Фото музей\P3190301.JPG"/>
          <p:cNvPicPr>
            <a:picLocks noChangeAspect="1" noChangeArrowheads="1"/>
          </p:cNvPicPr>
          <p:nvPr/>
        </p:nvPicPr>
        <p:blipFill>
          <a:blip r:embed="rId3" cstate="print"/>
          <a:srcRect/>
          <a:stretch>
            <a:fillRect/>
          </a:stretch>
        </p:blipFill>
        <p:spPr bwMode="auto">
          <a:xfrm>
            <a:off x="4714876" y="1643050"/>
            <a:ext cx="4195776" cy="31464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785786" y="785794"/>
            <a:ext cx="3929090" cy="5340369"/>
          </a:xfrm>
        </p:spPr>
        <p:txBody>
          <a:bodyPr/>
          <a:lstStyle/>
          <a:p>
            <a:pPr marL="0" indent="0">
              <a:buNone/>
            </a:pPr>
            <a:r>
              <a:rPr lang="ru-RU" dirty="0" smtClean="0"/>
              <a:t>ночевка - деревянное мелкое корыто из осины или липы с незначительным углублением, на которую просеивают муку.</a:t>
            </a:r>
            <a:endParaRPr lang="ru-RU" dirty="0"/>
          </a:p>
        </p:txBody>
      </p:sp>
      <p:pic>
        <p:nvPicPr>
          <p:cNvPr id="3074" name="Picture 2" descr="F:\DCIM\111NIKON\DSCN2319.JPG"/>
          <p:cNvPicPr>
            <a:picLocks noChangeAspect="1" noChangeArrowheads="1"/>
          </p:cNvPicPr>
          <p:nvPr/>
        </p:nvPicPr>
        <p:blipFill>
          <a:blip r:embed="rId3" cstate="print"/>
          <a:srcRect/>
          <a:stretch>
            <a:fillRect/>
          </a:stretch>
        </p:blipFill>
        <p:spPr bwMode="auto">
          <a:xfrm rot="5400000">
            <a:off x="4341309" y="1175619"/>
            <a:ext cx="4247511" cy="404875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14282" y="1214422"/>
            <a:ext cx="5214974" cy="4911741"/>
          </a:xfrm>
        </p:spPr>
        <p:txBody>
          <a:bodyPr>
            <a:normAutofit fontScale="47500" lnSpcReduction="20000"/>
          </a:bodyPr>
          <a:lstStyle/>
          <a:p>
            <a:r>
              <a:rPr lang="ru-RU" b="1" dirty="0" smtClean="0"/>
              <a:t>Жернова.</a:t>
            </a:r>
            <a:r>
              <a:rPr lang="ru-RU" dirty="0" smtClean="0"/>
              <a:t> Поверхность жёрнова разделена глубокими желобами, называемыми бороздами, на отдельные плоские участки, называемые мелющими поверхностями. От борозд, расширяясь, отходят более мелкие желобки, называемые оперением. Борозды и плоские поверхности распределяются в виде повторяющегося рисунка, называемого гармошкой. У типичного мукомольного жёрнова имеется шесть, восемь или десять таких гармошек. Система желобов и желобков, во-первых, образует режущую кромку, а во-вторых, обеспечивает постепенное ссыпание готовой муки из-под жерновов. При постоянном использовании жернова требуют своевременного </a:t>
            </a:r>
            <a:r>
              <a:rPr lang="ru-RU" dirty="0" err="1" smtClean="0"/>
              <a:t>подтачивания</a:t>
            </a:r>
            <a:r>
              <a:rPr lang="ru-RU" dirty="0" smtClean="0"/>
              <a:t>, то есть подравнивание краёв всех желобов для поддерживания остроты режущей кромки. Рельефный рисунок повторяется на каждом из двух жерновов, таким образом обеспечивая эффект «ножниц» при размалывании зёрен. Правильное взаимное расположение камней критически важно для обеспечения помола муки высокого качества. В нашем музее жернова дубовые</a:t>
            </a:r>
          </a:p>
          <a:p>
            <a:endParaRPr lang="ru-RU" dirty="0"/>
          </a:p>
        </p:txBody>
      </p:sp>
      <p:pic>
        <p:nvPicPr>
          <p:cNvPr id="2050" name="Picture 2" descr="F:\DCIM\111NIKON\DSCN2313.JPG"/>
          <p:cNvPicPr>
            <a:picLocks noChangeAspect="1" noChangeArrowheads="1"/>
          </p:cNvPicPr>
          <p:nvPr/>
        </p:nvPicPr>
        <p:blipFill>
          <a:blip r:embed="rId3" cstate="print"/>
          <a:srcRect/>
          <a:stretch>
            <a:fillRect/>
          </a:stretch>
        </p:blipFill>
        <p:spPr bwMode="auto">
          <a:xfrm>
            <a:off x="5643570" y="1785926"/>
            <a:ext cx="3286148" cy="401636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00201"/>
            <a:ext cx="3971924" cy="4114816"/>
          </a:xfrm>
        </p:spPr>
        <p:txBody>
          <a:bodyPr/>
          <a:lstStyle/>
          <a:p>
            <a:r>
              <a:rPr lang="ru-RU" dirty="0" smtClean="0"/>
              <a:t>лоток</a:t>
            </a:r>
            <a:r>
              <a:rPr lang="ru-RU" b="1" dirty="0" smtClean="0"/>
              <a:t> </a:t>
            </a:r>
            <a:r>
              <a:rPr lang="ru-RU" dirty="0" smtClean="0"/>
              <a:t>(деревянный совок) - им насыпали муку в ночевки</a:t>
            </a:r>
          </a:p>
          <a:p>
            <a:endParaRPr lang="ru-RU" dirty="0"/>
          </a:p>
        </p:txBody>
      </p:sp>
      <p:pic>
        <p:nvPicPr>
          <p:cNvPr id="1026" name="Picture 2" descr="F:\DCIM\111NIKON\DSCN2327.JPG"/>
          <p:cNvPicPr>
            <a:picLocks noChangeAspect="1" noChangeArrowheads="1"/>
          </p:cNvPicPr>
          <p:nvPr/>
        </p:nvPicPr>
        <p:blipFill>
          <a:blip r:embed="rId3" cstate="print"/>
          <a:srcRect/>
          <a:stretch>
            <a:fillRect/>
          </a:stretch>
        </p:blipFill>
        <p:spPr bwMode="auto">
          <a:xfrm>
            <a:off x="4429124" y="1428736"/>
            <a:ext cx="4071966" cy="35718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3"/>
            <a:ext cx="3471858" cy="4071966"/>
          </a:xfrm>
        </p:spPr>
        <p:txBody>
          <a:bodyPr>
            <a:normAutofit fontScale="62500" lnSpcReduction="20000"/>
          </a:bodyPr>
          <a:lstStyle/>
          <a:p>
            <a:r>
              <a:rPr lang="ru-RU" dirty="0" smtClean="0"/>
              <a:t>Плетёные изделия выполнялись из полос берёсты косым или прямым плетением. Ширина полосы могла быть от минимальной 5 мм. до 6-7 см. максимум. Размеры самих изделий очень разнятся. С корзиной и </a:t>
            </a:r>
            <a:r>
              <a:rPr lang="ru-RU" dirty="0" err="1" smtClean="0"/>
              <a:t>пестерём</a:t>
            </a:r>
            <a:r>
              <a:rPr lang="ru-RU" dirty="0" smtClean="0"/>
              <a:t> ходили в лес для сбора ягод, грибов</a:t>
            </a:r>
            <a:r>
              <a:rPr lang="ru-RU" dirty="0" smtClean="0"/>
              <a:t>.</a:t>
            </a:r>
          </a:p>
          <a:p>
            <a:r>
              <a:rPr lang="ru-RU" dirty="0" smtClean="0"/>
              <a:t>Короба берестяные –найдены в деревне </a:t>
            </a:r>
            <a:r>
              <a:rPr lang="ru-RU" dirty="0" err="1" smtClean="0"/>
              <a:t>Елино</a:t>
            </a:r>
            <a:r>
              <a:rPr lang="ru-RU" dirty="0" smtClean="0"/>
              <a:t>.</a:t>
            </a:r>
          </a:p>
          <a:p>
            <a:endParaRPr lang="ru-RU" dirty="0"/>
          </a:p>
        </p:txBody>
      </p:sp>
      <p:pic>
        <p:nvPicPr>
          <p:cNvPr id="6146" name="Picture 2" descr="C:\Users\андрей\Documents\Конкурс краеведение\Фото музей\P3190289.JPG"/>
          <p:cNvPicPr>
            <a:picLocks noChangeAspect="1" noChangeArrowheads="1"/>
          </p:cNvPicPr>
          <p:nvPr/>
        </p:nvPicPr>
        <p:blipFill>
          <a:blip r:embed="rId3" cstate="print"/>
          <a:srcRect/>
          <a:stretch>
            <a:fillRect/>
          </a:stretch>
        </p:blipFill>
        <p:spPr bwMode="auto">
          <a:xfrm>
            <a:off x="4071934" y="1643050"/>
            <a:ext cx="4572622" cy="342902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edsovet.su/_load-files/load/26/61/4/f/3-page-0_300.jpg"/>
          <p:cNvPicPr>
            <a:picLocks noChangeAspect="1" noChangeArrowheads="1"/>
          </p:cNvPicPr>
          <p:nvPr/>
        </p:nvPicPr>
        <p:blipFill>
          <a:blip r:embed="rId2"/>
          <a:srcRect/>
          <a:stretch>
            <a:fillRect/>
          </a:stretch>
        </p:blipFill>
        <p:spPr bwMode="auto">
          <a:xfrm>
            <a:off x="0" y="0"/>
            <a:ext cx="9358346"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642910" y="714356"/>
            <a:ext cx="3786214" cy="5411807"/>
          </a:xfrm>
        </p:spPr>
        <p:txBody>
          <a:bodyPr>
            <a:normAutofit fontScale="77500" lnSpcReduction="20000"/>
          </a:bodyPr>
          <a:lstStyle/>
          <a:p>
            <a:r>
              <a:rPr lang="ru-RU" dirty="0" smtClean="0"/>
              <a:t>В прошлом «избой» всегда называлось жилище, расположенное в сельской местности: селе, деревне, слободе, хуторе.  Избы в старой России обычно строились из дерева. Строительство дома для крестьянина было знаменательным событием. Постройка дома осуществлялась собственными силами семьи, или нанималась артель плотников. </a:t>
            </a:r>
          </a:p>
          <a:p>
            <a:endParaRPr lang="ru-RU" dirty="0"/>
          </a:p>
        </p:txBody>
      </p:sp>
      <p:pic>
        <p:nvPicPr>
          <p:cNvPr id="4099" name="Picture 3" descr="C:\Users\андрей\Pictures\120-233_(128-241)_img_457.jpg"/>
          <p:cNvPicPr>
            <a:picLocks noChangeAspect="1" noChangeArrowheads="1"/>
          </p:cNvPicPr>
          <p:nvPr/>
        </p:nvPicPr>
        <p:blipFill>
          <a:blip r:embed="rId3"/>
          <a:srcRect/>
          <a:stretch>
            <a:fillRect/>
          </a:stretch>
        </p:blipFill>
        <p:spPr bwMode="auto">
          <a:xfrm>
            <a:off x="5500694" y="3357562"/>
            <a:ext cx="2795587" cy="2897187"/>
          </a:xfrm>
          <a:prstGeom prst="rect">
            <a:avLst/>
          </a:prstGeom>
          <a:noFill/>
        </p:spPr>
      </p:pic>
      <p:pic>
        <p:nvPicPr>
          <p:cNvPr id="4100" name="Picture 4" descr="C:\Users\андрей\Pictures\2958253.jpg"/>
          <p:cNvPicPr>
            <a:picLocks noChangeAspect="1" noChangeArrowheads="1"/>
          </p:cNvPicPr>
          <p:nvPr/>
        </p:nvPicPr>
        <p:blipFill>
          <a:blip r:embed="rId4"/>
          <a:srcRect/>
          <a:stretch>
            <a:fillRect/>
          </a:stretch>
        </p:blipFill>
        <p:spPr bwMode="auto">
          <a:xfrm>
            <a:off x="5214942" y="785794"/>
            <a:ext cx="3238523" cy="242889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3614734" cy="4911741"/>
          </a:xfrm>
        </p:spPr>
        <p:txBody>
          <a:bodyPr/>
          <a:lstStyle/>
          <a:p>
            <a:r>
              <a:rPr lang="ru-RU" dirty="0" smtClean="0"/>
              <a:t>Чесало – для вторичной обработки грубой льняной ткани, им вычесывали остатки шелухи</a:t>
            </a:r>
          </a:p>
          <a:p>
            <a:endParaRPr lang="ru-RU" dirty="0"/>
          </a:p>
        </p:txBody>
      </p:sp>
      <p:pic>
        <p:nvPicPr>
          <p:cNvPr id="7170" name="Picture 2" descr="F:\DCIM\111NIKON\DSCN2311.JPG"/>
          <p:cNvPicPr>
            <a:picLocks noChangeAspect="1" noChangeArrowheads="1"/>
          </p:cNvPicPr>
          <p:nvPr/>
        </p:nvPicPr>
        <p:blipFill>
          <a:blip r:embed="rId3" cstate="print"/>
          <a:srcRect/>
          <a:stretch>
            <a:fillRect/>
          </a:stretch>
        </p:blipFill>
        <p:spPr bwMode="auto">
          <a:xfrm rot="10800000" flipH="1" flipV="1">
            <a:off x="3833808" y="1357298"/>
            <a:ext cx="5048279" cy="378621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00174"/>
            <a:ext cx="4257676" cy="4625989"/>
          </a:xfrm>
        </p:spPr>
        <p:txBody>
          <a:bodyPr>
            <a:normAutofit fontScale="62500" lnSpcReduction="20000"/>
          </a:bodyPr>
          <a:lstStyle/>
          <a:p>
            <a:r>
              <a:rPr lang="ru-RU" b="1" dirty="0" smtClean="0"/>
              <a:t>Рубель</a:t>
            </a:r>
            <a:r>
              <a:rPr lang="ru-RU" dirty="0" smtClean="0"/>
              <a:t> - предмет домашнего быта, который в старину русские женщины использовали для глажения белья после стирки. Рубель представлял собой пластину из дерева твёрдых пород с ручкой на одном конце. На одной стороне пластины нарезались поперечные скруглённые рубцы, вторая оставалась гладкой, а иногда украшалась затейливой резьбой. В разных регионах нашей страны рубели могли отличаться или особенностями формы, или своеобразным декором </a:t>
            </a:r>
          </a:p>
          <a:p>
            <a:endParaRPr lang="ru-RU" dirty="0"/>
          </a:p>
        </p:txBody>
      </p:sp>
      <p:pic>
        <p:nvPicPr>
          <p:cNvPr id="8194" name="Picture 2"/>
          <p:cNvPicPr>
            <a:picLocks noChangeAspect="1" noChangeArrowheads="1"/>
          </p:cNvPicPr>
          <p:nvPr/>
        </p:nvPicPr>
        <p:blipFill>
          <a:blip r:embed="rId3" cstate="print"/>
          <a:srcRect/>
          <a:stretch>
            <a:fillRect/>
          </a:stretch>
        </p:blipFill>
        <p:spPr bwMode="auto">
          <a:xfrm>
            <a:off x="5286380" y="1428736"/>
            <a:ext cx="2079625" cy="43878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3614734" cy="4697427"/>
          </a:xfrm>
        </p:spPr>
        <p:txBody>
          <a:bodyPr/>
          <a:lstStyle/>
          <a:p>
            <a:r>
              <a:rPr lang="ru-RU" dirty="0" smtClean="0"/>
              <a:t>Зажим хомутный – им зажимали кожу в несколько рядов и только потом сшивали хомут.</a:t>
            </a:r>
          </a:p>
          <a:p>
            <a:endParaRPr lang="ru-RU" dirty="0"/>
          </a:p>
        </p:txBody>
      </p:sp>
      <p:pic>
        <p:nvPicPr>
          <p:cNvPr id="9218" name="Picture 2" descr="F:\DCIM\111NIKON\DSCN2318.JPG"/>
          <p:cNvPicPr>
            <a:picLocks noChangeAspect="1" noChangeArrowheads="1"/>
          </p:cNvPicPr>
          <p:nvPr/>
        </p:nvPicPr>
        <p:blipFill>
          <a:blip r:embed="rId3" cstate="print"/>
          <a:srcRect/>
          <a:stretch>
            <a:fillRect/>
          </a:stretch>
        </p:blipFill>
        <p:spPr bwMode="auto">
          <a:xfrm>
            <a:off x="4071934" y="1714488"/>
            <a:ext cx="4333904" cy="325042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3686172" cy="4857784"/>
          </a:xfrm>
        </p:spPr>
        <p:txBody>
          <a:bodyPr/>
          <a:lstStyle/>
          <a:p>
            <a:endParaRPr lang="ru-RU" dirty="0" smtClean="0"/>
          </a:p>
          <a:p>
            <a:r>
              <a:rPr lang="ru-RU" dirty="0" err="1" smtClean="0"/>
              <a:t>Сырница</a:t>
            </a:r>
            <a:r>
              <a:rPr lang="ru-RU" dirty="0" smtClean="0"/>
              <a:t> </a:t>
            </a:r>
            <a:r>
              <a:rPr lang="ru-RU" dirty="0" smtClean="0"/>
              <a:t>- предназначена для изготовления сыра. Передана в дар музею </a:t>
            </a:r>
            <a:endParaRPr lang="ru-RU" dirty="0" smtClean="0"/>
          </a:p>
          <a:p>
            <a:r>
              <a:rPr lang="ru-RU" dirty="0" smtClean="0"/>
              <a:t>Лобковой </a:t>
            </a:r>
            <a:r>
              <a:rPr lang="ru-RU" dirty="0" smtClean="0"/>
              <a:t>А.В.</a:t>
            </a:r>
          </a:p>
          <a:p>
            <a:endParaRPr lang="ru-RU" dirty="0"/>
          </a:p>
        </p:txBody>
      </p:sp>
      <p:pic>
        <p:nvPicPr>
          <p:cNvPr id="11266" name="Picture 2" descr="C:\Users\андрей\Documents\Конкурс краеведение\Фото музей\P3190311.JPG"/>
          <p:cNvPicPr>
            <a:picLocks noChangeAspect="1" noChangeArrowheads="1"/>
          </p:cNvPicPr>
          <p:nvPr/>
        </p:nvPicPr>
        <p:blipFill>
          <a:blip r:embed="rId3" cstate="print"/>
          <a:srcRect/>
          <a:stretch>
            <a:fillRect/>
          </a:stretch>
        </p:blipFill>
        <p:spPr bwMode="auto">
          <a:xfrm>
            <a:off x="4214774" y="1571612"/>
            <a:ext cx="4477360" cy="335758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2"/>
            <a:ext cx="4186238" cy="4554551"/>
          </a:xfrm>
        </p:spPr>
        <p:txBody>
          <a:bodyPr>
            <a:normAutofit fontScale="92500"/>
          </a:bodyPr>
          <a:lstStyle/>
          <a:p>
            <a:r>
              <a:rPr lang="ru-RU" dirty="0" smtClean="0"/>
              <a:t>Швейка</a:t>
            </a:r>
          </a:p>
          <a:p>
            <a:r>
              <a:rPr lang="ru-RU" dirty="0" smtClean="0"/>
              <a:t>Приспособление для вышивания. На головке швейки закреплялась ткань, и на растянутую ткань наносили узор. Передана жителями деревни </a:t>
            </a:r>
            <a:r>
              <a:rPr lang="ru-RU" dirty="0" err="1" smtClean="0"/>
              <a:t>Ильинское</a:t>
            </a:r>
            <a:r>
              <a:rPr lang="ru-RU" dirty="0" smtClean="0"/>
              <a:t>.</a:t>
            </a:r>
            <a:endParaRPr lang="ru-RU" dirty="0"/>
          </a:p>
        </p:txBody>
      </p:sp>
      <p:pic>
        <p:nvPicPr>
          <p:cNvPr id="12290" name="Picture 2" descr="C:\Users\андрей\Documents\Конкурс краеведение\Фото музей\P3190292.JPG"/>
          <p:cNvPicPr>
            <a:picLocks noChangeAspect="1" noChangeArrowheads="1"/>
          </p:cNvPicPr>
          <p:nvPr/>
        </p:nvPicPr>
        <p:blipFill>
          <a:blip r:embed="rId3" cstate="print"/>
          <a:srcRect/>
          <a:stretch>
            <a:fillRect/>
          </a:stretch>
        </p:blipFill>
        <p:spPr bwMode="auto">
          <a:xfrm>
            <a:off x="4643438" y="1928802"/>
            <a:ext cx="4100511" cy="307498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2"/>
            <a:ext cx="4043362" cy="4554551"/>
          </a:xfrm>
        </p:spPr>
        <p:txBody>
          <a:bodyPr/>
          <a:lstStyle/>
          <a:p>
            <a:r>
              <a:rPr lang="ru-RU" dirty="0" smtClean="0"/>
              <a:t>Бочонок для соления </a:t>
            </a:r>
            <a:r>
              <a:rPr lang="ru-RU" dirty="0" smtClean="0"/>
              <a:t>грибов.</a:t>
            </a:r>
            <a:endParaRPr lang="ru-RU" dirty="0" smtClean="0"/>
          </a:p>
          <a:p>
            <a:endParaRPr lang="ru-RU" dirty="0"/>
          </a:p>
        </p:txBody>
      </p:sp>
      <p:pic>
        <p:nvPicPr>
          <p:cNvPr id="13314" name="Picture 2" descr="C:\Users\андрей\Documents\Конкурс краеведение\Фото музей\P3190310.JPG"/>
          <p:cNvPicPr>
            <a:picLocks noChangeAspect="1" noChangeArrowheads="1"/>
          </p:cNvPicPr>
          <p:nvPr/>
        </p:nvPicPr>
        <p:blipFill>
          <a:blip r:embed="rId3" cstate="print"/>
          <a:srcRect/>
          <a:stretch>
            <a:fillRect/>
          </a:stretch>
        </p:blipFill>
        <p:spPr bwMode="auto">
          <a:xfrm>
            <a:off x="4572000" y="1785926"/>
            <a:ext cx="3814724" cy="28606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643050"/>
            <a:ext cx="4043362" cy="4483113"/>
          </a:xfrm>
        </p:spPr>
        <p:txBody>
          <a:bodyPr/>
          <a:lstStyle/>
          <a:p>
            <a:r>
              <a:rPr lang="ru-RU" dirty="0" smtClean="0"/>
              <a:t>Берестяные ножны и точило – для точения </a:t>
            </a:r>
            <a:r>
              <a:rPr lang="ru-RU" dirty="0" smtClean="0"/>
              <a:t>кос. Изготавливались из берестяных полос</a:t>
            </a:r>
            <a:endParaRPr lang="ru-RU" dirty="0" smtClean="0"/>
          </a:p>
          <a:p>
            <a:endParaRPr lang="ru-RU" dirty="0"/>
          </a:p>
        </p:txBody>
      </p:sp>
      <p:pic>
        <p:nvPicPr>
          <p:cNvPr id="14338" name="Picture 2" descr="F:\DCIM\111NIKON\DSCN2324.JPG"/>
          <p:cNvPicPr>
            <a:picLocks noChangeAspect="1" noChangeArrowheads="1"/>
          </p:cNvPicPr>
          <p:nvPr/>
        </p:nvPicPr>
        <p:blipFill>
          <a:blip r:embed="rId3" cstate="print"/>
          <a:srcRect/>
          <a:stretch>
            <a:fillRect/>
          </a:stretch>
        </p:blipFill>
        <p:spPr bwMode="auto">
          <a:xfrm>
            <a:off x="4470775" y="1500174"/>
            <a:ext cx="3268289" cy="43577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Божница</a:t>
            </a:r>
            <a:endParaRPr lang="ru-RU" dirty="0"/>
          </a:p>
        </p:txBody>
      </p:sp>
      <p:sp>
        <p:nvSpPr>
          <p:cNvPr id="3" name="Содержимое 2"/>
          <p:cNvSpPr>
            <a:spLocks noGrp="1"/>
          </p:cNvSpPr>
          <p:nvPr>
            <p:ph idx="1"/>
          </p:nvPr>
        </p:nvSpPr>
        <p:spPr>
          <a:xfrm>
            <a:off x="457200" y="1500174"/>
            <a:ext cx="4329114" cy="4625989"/>
          </a:xfrm>
        </p:spPr>
        <p:txBody>
          <a:bodyPr>
            <a:normAutofit fontScale="77500" lnSpcReduction="20000"/>
          </a:bodyPr>
          <a:lstStyle/>
          <a:p>
            <a:r>
              <a:rPr lang="ru-RU" dirty="0" smtClean="0"/>
              <a:t>Полка </a:t>
            </a:r>
            <a:r>
              <a:rPr lang="ru-RU" dirty="0" smtClean="0"/>
              <a:t>с </a:t>
            </a:r>
            <a:r>
              <a:rPr lang="ru-RU" dirty="0" smtClean="0"/>
              <a:t>иконами. В переднем углу избы стояла </a:t>
            </a:r>
            <a:r>
              <a:rPr lang="ru-RU" b="1" dirty="0" smtClean="0"/>
              <a:t>божница</a:t>
            </a:r>
            <a:r>
              <a:rPr lang="ru-RU" dirty="0" smtClean="0"/>
              <a:t> со множеством темных икон и лампадкой из цветного стекла</a:t>
            </a:r>
            <a:r>
              <a:rPr lang="ru-RU" dirty="0" smtClean="0"/>
              <a:t>.</a:t>
            </a:r>
            <a:r>
              <a:rPr lang="ru-RU" dirty="0" smtClean="0"/>
              <a:t> иконы Богоматери и Преподобного </a:t>
            </a:r>
            <a:r>
              <a:rPr lang="ru-RU" dirty="0" err="1" smtClean="0"/>
              <a:t>Ферапонтия</a:t>
            </a:r>
            <a:r>
              <a:rPr lang="ru-RU" dirty="0" smtClean="0"/>
              <a:t> </a:t>
            </a:r>
            <a:r>
              <a:rPr lang="ru-RU" dirty="0" err="1" smtClean="0"/>
              <a:t>Монзенского</a:t>
            </a:r>
            <a:r>
              <a:rPr lang="ru-RU" dirty="0" smtClean="0"/>
              <a:t>. Эти иконы нам достались в наследство от отца Евгения, настоятеля </a:t>
            </a:r>
            <a:r>
              <a:rPr lang="ru-RU" dirty="0" err="1" smtClean="0"/>
              <a:t>Ферапонтовского</a:t>
            </a:r>
            <a:r>
              <a:rPr lang="ru-RU" dirty="0" smtClean="0"/>
              <a:t> монастыря. </a:t>
            </a:r>
            <a:endParaRPr lang="ru-RU" dirty="0"/>
          </a:p>
        </p:txBody>
      </p:sp>
      <p:pic>
        <p:nvPicPr>
          <p:cNvPr id="15362" name="Picture 2" descr="C:\Users\андрей\Documents\Конкурс краеведение\Фото музей\P3190298.JPG"/>
          <p:cNvPicPr>
            <a:picLocks noChangeAspect="1" noChangeArrowheads="1"/>
          </p:cNvPicPr>
          <p:nvPr/>
        </p:nvPicPr>
        <p:blipFill>
          <a:blip r:embed="rId3" cstate="print"/>
          <a:srcRect/>
          <a:stretch>
            <a:fillRect/>
          </a:stretch>
        </p:blipFill>
        <p:spPr bwMode="auto">
          <a:xfrm>
            <a:off x="4714876" y="1785926"/>
            <a:ext cx="3571900" cy="267857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4329114" cy="4357719"/>
          </a:xfrm>
        </p:spPr>
        <p:txBody>
          <a:bodyPr>
            <a:normAutofit fontScale="92500" lnSpcReduction="20000"/>
          </a:bodyPr>
          <a:lstStyle/>
          <a:p>
            <a:r>
              <a:rPr lang="ru-RU" dirty="0" smtClean="0"/>
              <a:t>Слово </a:t>
            </a:r>
            <a:r>
              <a:rPr lang="ru-RU" b="1" dirty="0" smtClean="0"/>
              <a:t>чемодан</a:t>
            </a:r>
            <a:r>
              <a:rPr lang="ru-RU" dirty="0" smtClean="0"/>
              <a:t> произошло от тюркского слова “</a:t>
            </a:r>
            <a:r>
              <a:rPr lang="ru-RU" dirty="0" err="1" smtClean="0"/>
              <a:t>шабадан</a:t>
            </a:r>
            <a:r>
              <a:rPr lang="ru-RU" dirty="0" smtClean="0"/>
              <a:t>” – узкая сумка, прямоугольной формы, которую удобно было приторачивать к седлу во время кочевых переходов тюркских племен</a:t>
            </a:r>
            <a:endParaRPr lang="ru-RU" dirty="0"/>
          </a:p>
        </p:txBody>
      </p:sp>
      <p:pic>
        <p:nvPicPr>
          <p:cNvPr id="16386" name="Picture 2" descr="C:\Users\андрей\Documents\Конкурс краеведение\Фото музей\P3190290.JPG"/>
          <p:cNvPicPr>
            <a:picLocks noChangeAspect="1" noChangeArrowheads="1"/>
          </p:cNvPicPr>
          <p:nvPr/>
        </p:nvPicPr>
        <p:blipFill>
          <a:blip r:embed="rId3" cstate="print"/>
          <a:srcRect/>
          <a:stretch>
            <a:fillRect/>
          </a:stretch>
        </p:blipFill>
        <p:spPr bwMode="auto">
          <a:xfrm>
            <a:off x="4786314" y="2143116"/>
            <a:ext cx="3719461" cy="27892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428736"/>
            <a:ext cx="4114800" cy="4697427"/>
          </a:xfrm>
        </p:spPr>
        <p:txBody>
          <a:bodyPr>
            <a:normAutofit fontScale="92500" lnSpcReduction="20000"/>
          </a:bodyPr>
          <a:lstStyle/>
          <a:p>
            <a:r>
              <a:rPr lang="ru-RU" b="1" dirty="0" err="1" smtClean="0"/>
              <a:t>Сунду́к</a:t>
            </a:r>
            <a:r>
              <a:rPr lang="ru-RU" dirty="0" smtClean="0"/>
              <a:t> </a:t>
            </a:r>
            <a:r>
              <a:rPr lang="ru-RU" dirty="0" smtClean="0"/>
              <a:t>(— </a:t>
            </a:r>
            <a:r>
              <a:rPr lang="ru-RU" dirty="0" smtClean="0"/>
              <a:t>изделие корпусной мебели с откидной или съёмной верхней крышкой, используется как ёмкость для хранения предметов обихода, драгоценностей и других ценных вещей.</a:t>
            </a:r>
            <a:endParaRPr lang="ru-RU" dirty="0"/>
          </a:p>
        </p:txBody>
      </p:sp>
      <p:pic>
        <p:nvPicPr>
          <p:cNvPr id="17410" name="Picture 2" descr="F:\DCIM\111NIKON\DSCN2296.JPG"/>
          <p:cNvPicPr>
            <a:picLocks noChangeAspect="1" noChangeArrowheads="1"/>
          </p:cNvPicPr>
          <p:nvPr/>
        </p:nvPicPr>
        <p:blipFill>
          <a:blip r:embed="rId3" cstate="print"/>
          <a:srcRect/>
          <a:stretch>
            <a:fillRect/>
          </a:stretch>
        </p:blipFill>
        <p:spPr bwMode="auto">
          <a:xfrm>
            <a:off x="4714876" y="1643050"/>
            <a:ext cx="3889350" cy="291701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pedsovet.su/_load-files/load/26/61/4/f/3-page-0_300.jpg"/>
          <p:cNvPicPr>
            <a:picLocks noChangeAspect="1" noChangeArrowheads="1"/>
          </p:cNvPicPr>
          <p:nvPr/>
        </p:nvPicPr>
        <p:blipFill>
          <a:blip r:embed="rId2"/>
          <a:srcRect/>
          <a:stretch>
            <a:fillRect/>
          </a:stretch>
        </p:blipFill>
        <p:spPr bwMode="auto">
          <a:xfrm>
            <a:off x="1" y="0"/>
            <a:ext cx="9144000" cy="6947322"/>
          </a:xfrm>
          <a:prstGeom prst="rect">
            <a:avLst/>
          </a:prstGeom>
          <a:noFill/>
        </p:spPr>
      </p:pic>
      <p:sp>
        <p:nvSpPr>
          <p:cNvPr id="2" name="Заголовок 1"/>
          <p:cNvSpPr>
            <a:spLocks noGrp="1"/>
          </p:cNvSpPr>
          <p:nvPr>
            <p:ph type="title"/>
          </p:nvPr>
        </p:nvSpPr>
        <p:spPr/>
        <p:txBody>
          <a:bodyPr/>
          <a:lstStyle/>
          <a:p>
            <a:r>
              <a:rPr lang="ru-RU" dirty="0" smtClean="0"/>
              <a:t>Крестьянская изба</a:t>
            </a:r>
            <a:endParaRPr lang="ru-RU" dirty="0"/>
          </a:p>
        </p:txBody>
      </p:sp>
      <p:sp>
        <p:nvSpPr>
          <p:cNvPr id="3" name="Содержимое 2"/>
          <p:cNvSpPr>
            <a:spLocks noGrp="1"/>
          </p:cNvSpPr>
          <p:nvPr>
            <p:ph idx="1"/>
          </p:nvPr>
        </p:nvSpPr>
        <p:spPr>
          <a:xfrm>
            <a:off x="457200" y="1214422"/>
            <a:ext cx="4186238" cy="4911741"/>
          </a:xfrm>
        </p:spPr>
        <p:txBody>
          <a:bodyPr/>
          <a:lstStyle/>
          <a:p>
            <a:endParaRPr lang="ru-RU" dirty="0"/>
          </a:p>
        </p:txBody>
      </p:sp>
      <p:pic>
        <p:nvPicPr>
          <p:cNvPr id="15363" name="Picture 3" descr="C:\Users\андрей\Documents\Конкурс краеведение\Фото музей\P3190284.JPG"/>
          <p:cNvPicPr>
            <a:picLocks noChangeAspect="1" noChangeArrowheads="1"/>
          </p:cNvPicPr>
          <p:nvPr/>
        </p:nvPicPr>
        <p:blipFill>
          <a:blip r:embed="rId3" cstate="print"/>
          <a:srcRect/>
          <a:stretch>
            <a:fillRect/>
          </a:stretch>
        </p:blipFill>
        <p:spPr bwMode="auto">
          <a:xfrm>
            <a:off x="5000628" y="1357298"/>
            <a:ext cx="2957536" cy="221786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00174"/>
            <a:ext cx="4186238" cy="4625989"/>
          </a:xfrm>
        </p:spPr>
        <p:txBody>
          <a:bodyPr/>
          <a:lstStyle/>
          <a:p>
            <a:r>
              <a:rPr lang="ru-RU" dirty="0" smtClean="0"/>
              <a:t>Столик на резных ножках. Передан в дар жителями деревни Слободка.</a:t>
            </a:r>
            <a:endParaRPr lang="ru-RU" dirty="0"/>
          </a:p>
        </p:txBody>
      </p:sp>
      <p:pic>
        <p:nvPicPr>
          <p:cNvPr id="18434" name="Picture 2" descr="F:\DCIM\111NIKON\DSCN2294.JPG"/>
          <p:cNvPicPr>
            <a:picLocks noChangeAspect="1" noChangeArrowheads="1"/>
          </p:cNvPicPr>
          <p:nvPr/>
        </p:nvPicPr>
        <p:blipFill>
          <a:blip r:embed="rId3" cstate="print"/>
          <a:srcRect/>
          <a:stretch>
            <a:fillRect/>
          </a:stretch>
        </p:blipFill>
        <p:spPr bwMode="auto">
          <a:xfrm>
            <a:off x="4786314" y="1500174"/>
            <a:ext cx="3238484" cy="431797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Валёк</a:t>
            </a:r>
            <a:endParaRPr lang="ru-RU" dirty="0"/>
          </a:p>
        </p:txBody>
      </p:sp>
      <p:sp>
        <p:nvSpPr>
          <p:cNvPr id="3" name="Содержимое 2"/>
          <p:cNvSpPr>
            <a:spLocks noGrp="1"/>
          </p:cNvSpPr>
          <p:nvPr>
            <p:ph idx="1"/>
          </p:nvPr>
        </p:nvSpPr>
        <p:spPr>
          <a:xfrm>
            <a:off x="457200" y="1142984"/>
            <a:ext cx="4257676" cy="4983179"/>
          </a:xfrm>
        </p:spPr>
        <p:txBody>
          <a:bodyPr>
            <a:normAutofit fontScale="85000" lnSpcReduction="10000"/>
          </a:bodyPr>
          <a:lstStyle/>
          <a:p>
            <a:r>
              <a:rPr lang="ru-RU" dirty="0" smtClean="0"/>
              <a:t>Валёк – им выбивали мокрое белье, грубо говоря, выбивая грязь во время полоскания. Плоский деревянный брусок с ручкой для выколачивания белья при полоскании или для катания белья на скалке. Ветер нес со взморья тонкий белый песок, невдалеке бабы били </a:t>
            </a:r>
            <a:r>
              <a:rPr lang="ru-RU" b="1" dirty="0" smtClean="0"/>
              <a:t>вальками</a:t>
            </a:r>
            <a:r>
              <a:rPr lang="ru-RU" dirty="0" smtClean="0"/>
              <a:t> белье. </a:t>
            </a:r>
          </a:p>
          <a:p>
            <a:endParaRPr lang="ru-RU" dirty="0"/>
          </a:p>
        </p:txBody>
      </p:sp>
      <p:pic>
        <p:nvPicPr>
          <p:cNvPr id="19458" name="Picture 2" descr="F:\DCIM\111NIKON\DSCN2331.JPG"/>
          <p:cNvPicPr>
            <a:picLocks noChangeAspect="1" noChangeArrowheads="1"/>
          </p:cNvPicPr>
          <p:nvPr/>
        </p:nvPicPr>
        <p:blipFill>
          <a:blip r:embed="rId3" cstate="print"/>
          <a:srcRect/>
          <a:stretch>
            <a:fillRect/>
          </a:stretch>
        </p:blipFill>
        <p:spPr bwMode="auto">
          <a:xfrm>
            <a:off x="5072066" y="2285992"/>
            <a:ext cx="3357618" cy="251821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Дуга и стремя</a:t>
            </a:r>
            <a:endParaRPr lang="ru-RU" dirty="0"/>
          </a:p>
        </p:txBody>
      </p:sp>
      <p:sp>
        <p:nvSpPr>
          <p:cNvPr id="3" name="Содержимое 2"/>
          <p:cNvSpPr>
            <a:spLocks noGrp="1"/>
          </p:cNvSpPr>
          <p:nvPr>
            <p:ph idx="1"/>
          </p:nvPr>
        </p:nvSpPr>
        <p:spPr>
          <a:xfrm>
            <a:off x="457200" y="1428736"/>
            <a:ext cx="4257676" cy="4697427"/>
          </a:xfrm>
        </p:spPr>
        <p:txBody>
          <a:bodyPr>
            <a:normAutofit fontScale="77500" lnSpcReduction="20000"/>
          </a:bodyPr>
          <a:lstStyle/>
          <a:p>
            <a:r>
              <a:rPr lang="ru-RU" dirty="0" smtClean="0"/>
              <a:t>Дуга – элемент упряжи лошади</a:t>
            </a:r>
          </a:p>
          <a:p>
            <a:r>
              <a:rPr lang="ru-RU" dirty="0" smtClean="0"/>
              <a:t>Являясь очень важной деталью </a:t>
            </a:r>
            <a:r>
              <a:rPr lang="ru-RU" b="1" dirty="0" smtClean="0"/>
              <a:t>упряжи</a:t>
            </a:r>
            <a:r>
              <a:rPr lang="ru-RU" dirty="0" smtClean="0"/>
              <a:t>, от ее качества зависели движение и безопасность всего экипажа</a:t>
            </a:r>
            <a:r>
              <a:rPr lang="ru-RU" dirty="0" smtClean="0"/>
              <a:t>.</a:t>
            </a:r>
          </a:p>
          <a:p>
            <a:r>
              <a:rPr lang="ru-RU" dirty="0" smtClean="0"/>
              <a:t>Стремя- </a:t>
            </a:r>
            <a:r>
              <a:rPr lang="ru-RU" dirty="0" smtClean="0"/>
              <a:t>седельная принадлежность, помогающая всаднику сесть на коня и сохранять равновесие во время верховой езды.</a:t>
            </a:r>
            <a:endParaRPr lang="ru-RU" dirty="0"/>
          </a:p>
        </p:txBody>
      </p:sp>
      <p:pic>
        <p:nvPicPr>
          <p:cNvPr id="20482" name="Picture 2" descr="F:\DCIM\111NIKON\DSCN2338.JPG"/>
          <p:cNvPicPr>
            <a:picLocks noChangeAspect="1" noChangeArrowheads="1"/>
          </p:cNvPicPr>
          <p:nvPr/>
        </p:nvPicPr>
        <p:blipFill>
          <a:blip r:embed="rId3" cstate="print"/>
          <a:srcRect/>
          <a:stretch>
            <a:fillRect/>
          </a:stretch>
        </p:blipFill>
        <p:spPr bwMode="auto">
          <a:xfrm>
            <a:off x="4786314" y="2000240"/>
            <a:ext cx="3929090" cy="294681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smtClean="0"/>
              <a:t>В нашем музее ещё много и других экспонатов.  Музей постепенно пополняется новыми экспонатами. Познакомиться </a:t>
            </a:r>
            <a:r>
              <a:rPr lang="ru-RU" smtClean="0"/>
              <a:t>с ними, </a:t>
            </a:r>
            <a:r>
              <a:rPr lang="ru-RU" dirty="0" smtClean="0"/>
              <a:t>и </a:t>
            </a:r>
            <a:r>
              <a:rPr lang="ru-RU" smtClean="0"/>
              <a:t>рассмотреть их, </a:t>
            </a:r>
            <a:r>
              <a:rPr lang="ru-RU" dirty="0" smtClean="0"/>
              <a:t>поближе можно </a:t>
            </a:r>
            <a:r>
              <a:rPr lang="ru-RU" smtClean="0"/>
              <a:t>посетив  музей.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pedsovet.su/_load-files/load/26/61/4/f/3-page-0_300.jpg"/>
          <p:cNvPicPr>
            <a:picLocks noChangeAspect="1" noChangeArrowheads="1"/>
          </p:cNvPicPr>
          <p:nvPr/>
        </p:nvPicPr>
        <p:blipFill>
          <a:blip r:embed="rId2"/>
          <a:srcRect/>
          <a:stretch>
            <a:fillRect/>
          </a:stretch>
        </p:blipFill>
        <p:spPr bwMode="auto">
          <a:xfrm>
            <a:off x="0" y="10680"/>
            <a:ext cx="9144000" cy="6847320"/>
          </a:xfrm>
          <a:prstGeom prst="rect">
            <a:avLst/>
          </a:prstGeom>
          <a:noFill/>
        </p:spPr>
      </p:pic>
      <p:sp>
        <p:nvSpPr>
          <p:cNvPr id="2" name="Заголовок 1"/>
          <p:cNvSpPr>
            <a:spLocks noGrp="1"/>
          </p:cNvSpPr>
          <p:nvPr>
            <p:ph type="title"/>
          </p:nvPr>
        </p:nvSpPr>
        <p:spPr>
          <a:xfrm>
            <a:off x="500034" y="642918"/>
            <a:ext cx="8143932" cy="357190"/>
          </a:xfrm>
        </p:spPr>
        <p:txBody>
          <a:bodyPr>
            <a:normAutofit fontScale="90000"/>
          </a:bodyPr>
          <a:lstStyle/>
          <a:p>
            <a:r>
              <a:rPr lang="ru-RU" dirty="0" smtClean="0"/>
              <a:t>Корыто</a:t>
            </a:r>
            <a:endParaRPr lang="ru-RU" dirty="0"/>
          </a:p>
        </p:txBody>
      </p:sp>
      <p:sp>
        <p:nvSpPr>
          <p:cNvPr id="3" name="Содержимое 2"/>
          <p:cNvSpPr>
            <a:spLocks noGrp="1"/>
          </p:cNvSpPr>
          <p:nvPr>
            <p:ph idx="1"/>
          </p:nvPr>
        </p:nvSpPr>
        <p:spPr>
          <a:xfrm>
            <a:off x="785786" y="1071546"/>
            <a:ext cx="4357718" cy="5072098"/>
          </a:xfrm>
        </p:spPr>
        <p:txBody>
          <a:bodyPr>
            <a:normAutofit fontScale="40000" lnSpcReduction="20000"/>
          </a:bodyPr>
          <a:lstStyle/>
          <a:p>
            <a:r>
              <a:rPr lang="ru-RU" b="1" dirty="0" smtClean="0"/>
              <a:t>Корыто</a:t>
            </a:r>
            <a:r>
              <a:rPr lang="ru-RU" dirty="0" smtClean="0"/>
              <a:t> - открытая продолговатая ёмкость. Изначально изготавливалась из дерева: половинку расколотого бревёшка, отделывали и выдалбливали с плоской стороны; корыта бывают: «ветловые», «липовые», «осиновые». В 19 веке начали делать металлические корыта, однако и деревянные продолжали использоваться в крестьянских хозяйствах. На Руси корыто известно с X века, об этом свидетельствуют археологические находки Великого Новгорода, Старой Ладоги и иных мест, где в земле хорошо сохраняется дерево. Использовали по-разному, как любую ёмкость: для сбора урожая яблок, капусты и т. д., для заготовки солений, для стирки, купания, для </a:t>
            </a:r>
            <a:r>
              <a:rPr lang="ru-RU" dirty="0" err="1" smtClean="0"/>
              <a:t>остуживания</a:t>
            </a:r>
            <a:r>
              <a:rPr lang="ru-RU" dirty="0" smtClean="0"/>
              <a:t> пива, сусла при пивоварении, в них месят хлеб  и из них кормят скот и птицу. В перевёрнутом виде использовали как большую крышку — корыто в хозяйстве пригождалось для всего и имело самое разнообразное назначение, а зимой крестьянские дети катались в них с горок, как в санках. Форма их не менялась на протяжении веков, всегда была такая, как и сейчас ─ вытянутая в отличие от тазов и мисок, предназначение которых очень схоже, но форма круглая. А размеры варьировались: от самых больших, достигавших 2 м в длину при ширине около 40-50 см, до малых, имевших длину 30-40 см и ширину 15-20 см. Маленькие корытца применялись в кухне для приготовления пищи, резки и рубки небольших количеств продуктов </a:t>
            </a:r>
          </a:p>
          <a:p>
            <a:endParaRPr lang="ru-RU" dirty="0"/>
          </a:p>
        </p:txBody>
      </p:sp>
      <p:pic>
        <p:nvPicPr>
          <p:cNvPr id="18435" name="Picture 3" descr="C:\Users\андрей\Documents\Конкурс краеведение\Фото музей\P3190308.JPG"/>
          <p:cNvPicPr>
            <a:picLocks noChangeAspect="1" noChangeArrowheads="1"/>
          </p:cNvPicPr>
          <p:nvPr/>
        </p:nvPicPr>
        <p:blipFill>
          <a:blip r:embed="rId3" cstate="print"/>
          <a:srcRect/>
          <a:stretch>
            <a:fillRect/>
          </a:stretch>
        </p:blipFill>
        <p:spPr bwMode="auto">
          <a:xfrm>
            <a:off x="5214942" y="1500174"/>
            <a:ext cx="3211114" cy="335758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err="1" smtClean="0"/>
              <a:t>Телешовские</a:t>
            </a:r>
            <a:r>
              <a:rPr lang="ru-RU" dirty="0" smtClean="0"/>
              <a:t> прялки</a:t>
            </a:r>
            <a:endParaRPr lang="ru-RU" dirty="0"/>
          </a:p>
        </p:txBody>
      </p:sp>
      <p:sp>
        <p:nvSpPr>
          <p:cNvPr id="3" name="Содержимое 2"/>
          <p:cNvSpPr>
            <a:spLocks noGrp="1"/>
          </p:cNvSpPr>
          <p:nvPr>
            <p:ph idx="1"/>
          </p:nvPr>
        </p:nvSpPr>
        <p:spPr>
          <a:xfrm>
            <a:off x="457200" y="1357298"/>
            <a:ext cx="4257676" cy="4768865"/>
          </a:xfrm>
        </p:spPr>
        <p:txBody>
          <a:bodyPr>
            <a:normAutofit fontScale="85000" lnSpcReduction="20000"/>
          </a:bodyPr>
          <a:lstStyle/>
          <a:p>
            <a:r>
              <a:rPr lang="ru-RU" dirty="0"/>
              <a:t>Именная пялка из деревни </a:t>
            </a:r>
            <a:r>
              <a:rPr lang="ru-RU" dirty="0" err="1"/>
              <a:t>Телешово</a:t>
            </a:r>
            <a:r>
              <a:rPr lang="ru-RU" dirty="0"/>
              <a:t>. Изготовлена в 1920 году.</a:t>
            </a:r>
          </a:p>
          <a:p>
            <a:r>
              <a:rPr lang="ru-RU" dirty="0"/>
              <a:t>Приспособление  для прядения ниток из шерсти или изо льна. На широкую часть прялки привязывалась пряжа, одной рукой скручивали нитку, а второй рукой вращали веретено и наматывали на него полученную нить.</a:t>
            </a:r>
          </a:p>
          <a:p>
            <a:endParaRPr lang="ru-RU" dirty="0"/>
          </a:p>
        </p:txBody>
      </p:sp>
      <p:pic>
        <p:nvPicPr>
          <p:cNvPr id="16387" name="Picture 3" descr="C:\Users\андрей\Documents\Конкурс краеведение\Фото музей\P3190282.JPG"/>
          <p:cNvPicPr>
            <a:picLocks noChangeAspect="1" noChangeArrowheads="1"/>
          </p:cNvPicPr>
          <p:nvPr/>
        </p:nvPicPr>
        <p:blipFill>
          <a:blip r:embed="rId3" cstate="print"/>
          <a:srcRect/>
          <a:stretch>
            <a:fillRect/>
          </a:stretch>
        </p:blipFill>
        <p:spPr bwMode="auto">
          <a:xfrm>
            <a:off x="5072066" y="1428736"/>
            <a:ext cx="3429024" cy="257143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71612"/>
            <a:ext cx="4043362" cy="4554551"/>
          </a:xfrm>
        </p:spPr>
        <p:txBody>
          <a:bodyPr>
            <a:normAutofit fontScale="62500" lnSpcReduction="20000"/>
          </a:bodyPr>
          <a:lstStyle/>
          <a:p>
            <a:r>
              <a:rPr lang="ru-RU" b="1" dirty="0" smtClean="0"/>
              <a:t>Веретено</a:t>
            </a:r>
            <a:r>
              <a:rPr lang="ru-RU" dirty="0" smtClean="0"/>
              <a:t> — приспособление для ручного прядения пряжи, одно из древнейших средств производства. Деревянная точёная палочка, оттянутая в острие к верхнему концу и утолщённая к нижней трети. Веретено, а также прялка и все действия, связанные с прядением и шитьем, являются символами жизни и непрерывности времени, следовательно, они соотносятся с луной — символом, выражающим переходность жизни </a:t>
            </a:r>
          </a:p>
          <a:p>
            <a:endParaRPr lang="ru-RU" dirty="0"/>
          </a:p>
        </p:txBody>
      </p:sp>
      <p:pic>
        <p:nvPicPr>
          <p:cNvPr id="5" name="Объект 4" descr="C:\Documents and Settings\Роман\Рабочий стол\музей\IMG_5750.jpg"/>
          <p:cNvPicPr>
            <a:picLocks/>
          </p:cNvPicPr>
          <p:nvPr/>
        </p:nvPicPr>
        <p:blipFill>
          <a:blip r:embed="rId3" cstate="print"/>
          <a:srcRect/>
          <a:stretch>
            <a:fillRect/>
          </a:stretch>
        </p:blipFill>
        <p:spPr bwMode="auto">
          <a:xfrm>
            <a:off x="4788024" y="1268760"/>
            <a:ext cx="3386158" cy="460194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357290" y="928670"/>
            <a:ext cx="6786610" cy="285752"/>
          </a:xfrm>
        </p:spPr>
        <p:txBody>
          <a:bodyPr>
            <a:normAutofit fontScale="90000"/>
          </a:bodyPr>
          <a:lstStyle/>
          <a:p>
            <a:r>
              <a:rPr lang="ru-RU" dirty="0" smtClean="0"/>
              <a:t>Ступа и пест</a:t>
            </a:r>
            <a:br>
              <a:rPr lang="ru-RU" dirty="0" smtClean="0"/>
            </a:br>
            <a:endParaRPr lang="ru-RU" dirty="0"/>
          </a:p>
        </p:txBody>
      </p:sp>
      <p:sp>
        <p:nvSpPr>
          <p:cNvPr id="3" name="Содержимое 2"/>
          <p:cNvSpPr>
            <a:spLocks noGrp="1"/>
          </p:cNvSpPr>
          <p:nvPr>
            <p:ph idx="1"/>
          </p:nvPr>
        </p:nvSpPr>
        <p:spPr>
          <a:xfrm>
            <a:off x="785786" y="1000108"/>
            <a:ext cx="4786346" cy="5214974"/>
          </a:xfrm>
        </p:spPr>
        <p:txBody>
          <a:bodyPr>
            <a:normAutofit fontScale="55000" lnSpcReduction="20000"/>
          </a:bodyPr>
          <a:lstStyle/>
          <a:p>
            <a:r>
              <a:rPr lang="ru-RU" dirty="0" smtClean="0"/>
              <a:t>Использовались </a:t>
            </a:r>
            <a:r>
              <a:rPr lang="ru-RU" dirty="0"/>
              <a:t>для того, чтобы истолочь зерно или солод. Передана жителями деревни </a:t>
            </a:r>
            <a:r>
              <a:rPr lang="ru-RU" dirty="0" err="1"/>
              <a:t>Елино</a:t>
            </a:r>
            <a:r>
              <a:rPr lang="ru-RU" dirty="0" smtClean="0"/>
              <a:t>.</a:t>
            </a:r>
            <a:r>
              <a:rPr lang="ru-RU" b="1" dirty="0" smtClean="0"/>
              <a:t> </a:t>
            </a:r>
          </a:p>
          <a:p>
            <a:r>
              <a:rPr lang="ru-RU" b="1" dirty="0" smtClean="0"/>
              <a:t>Ступа</a:t>
            </a:r>
            <a:r>
              <a:rPr lang="ru-RU" dirty="0" smtClean="0"/>
              <a:t> - крестьянская утварь для изготовления круп и размельчения льняного и конопляного семени. Ступа выдалбливалась из толстого ствола берёзы, осины, имела цилиндрическую или конусообразную форму, а её внутреннее пространство было округлым. Приспособление для изготовления круп из неочищенных зерен пшеницы, ячменя, проса, гречихи. Предназначенные для этой цели ступы выдалбливались из дерева. Их высота достигала 80 см, глубина — 50 см, диаметр — 40 см. Деревянный пест изготавливался до 100 см длины при диаметре около 7 см. При толчении в ступе зерно освобождается от оболочки и частично размельчается. Ступы были в каждом крестьянском доме. Ими пользовались по мере надобности, заготавливая крупу на одну, две недели </a:t>
            </a:r>
          </a:p>
          <a:p>
            <a:endParaRPr lang="ru-RU" dirty="0"/>
          </a:p>
        </p:txBody>
      </p:sp>
      <p:pic>
        <p:nvPicPr>
          <p:cNvPr id="17411" name="Picture 3" descr="C:\Users\андрей\Documents\Конкурс краеведение\Фото музей\P3190296.JPG"/>
          <p:cNvPicPr>
            <a:picLocks noChangeAspect="1" noChangeArrowheads="1"/>
          </p:cNvPicPr>
          <p:nvPr/>
        </p:nvPicPr>
        <p:blipFill>
          <a:blip r:embed="rId3" cstate="print"/>
          <a:srcRect/>
          <a:stretch>
            <a:fillRect/>
          </a:stretch>
        </p:blipFill>
        <p:spPr bwMode="auto">
          <a:xfrm>
            <a:off x="5643571" y="1428735"/>
            <a:ext cx="2860672" cy="381472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fontScale="90000"/>
          </a:bodyPr>
          <a:lstStyle/>
          <a:p>
            <a:r>
              <a:rPr lang="ru-RU" dirty="0"/>
              <a:t/>
            </a:r>
            <a:br>
              <a:rPr lang="ru-RU" dirty="0"/>
            </a:br>
            <a:r>
              <a:rPr lang="ru-RU" dirty="0" smtClean="0"/>
              <a:t>Угольные утюги</a:t>
            </a:r>
            <a:endParaRPr lang="ru-RU" dirty="0"/>
          </a:p>
        </p:txBody>
      </p:sp>
      <p:sp>
        <p:nvSpPr>
          <p:cNvPr id="3" name="Содержимое 2"/>
          <p:cNvSpPr>
            <a:spLocks noGrp="1"/>
          </p:cNvSpPr>
          <p:nvPr>
            <p:ph idx="1"/>
          </p:nvPr>
        </p:nvSpPr>
        <p:spPr>
          <a:xfrm>
            <a:off x="457200" y="1428736"/>
            <a:ext cx="4257676" cy="4697427"/>
          </a:xfrm>
        </p:spPr>
        <p:txBody>
          <a:bodyPr>
            <a:normAutofit fontScale="55000" lnSpcReduction="20000"/>
          </a:bodyPr>
          <a:lstStyle/>
          <a:p>
            <a:r>
              <a:rPr lang="ru-RU" b="1" dirty="0" smtClean="0"/>
              <a:t>Углевые утюги</a:t>
            </a:r>
            <a:r>
              <a:rPr lang="ru-RU" dirty="0" smtClean="0"/>
              <a:t> - они походили на небольшие печки: внутрь корпуса закладывались раскаленные березовые угли. Для лучшей тяги по бокам делали отверстия, иногда утюг даже снабжался трубой. Чтобы снова разжечь поостывшие угли, в отверстия дули, либо размахивали утюгом из стороны в сторону. Поскольку углевые утюги были тяжелыми, глажка превращалась в настоящее силовое упражнение. Позже вместо углей внутрь утюга стали вкладывать раскаленную чугунную болванку. В России такие утюги известны с XVII века . </a:t>
            </a:r>
          </a:p>
          <a:p>
            <a:r>
              <a:rPr lang="ru-RU" sz="5100" dirty="0" smtClean="0"/>
              <a:t>Передан жителями деревни Слободка</a:t>
            </a:r>
          </a:p>
          <a:p>
            <a:endParaRPr lang="ru-RU" dirty="0"/>
          </a:p>
        </p:txBody>
      </p:sp>
      <p:pic>
        <p:nvPicPr>
          <p:cNvPr id="19458" name="Picture 2" descr="C:\Users\андрей\Documents\Конкурс краеведение\Фото музей\P3190294.JPG"/>
          <p:cNvPicPr>
            <a:picLocks noChangeAspect="1" noChangeArrowheads="1"/>
          </p:cNvPicPr>
          <p:nvPr/>
        </p:nvPicPr>
        <p:blipFill>
          <a:blip r:embed="rId3" cstate="print"/>
          <a:srcRect/>
          <a:stretch>
            <a:fillRect/>
          </a:stretch>
        </p:blipFill>
        <p:spPr bwMode="auto">
          <a:xfrm>
            <a:off x="5000628" y="1571612"/>
            <a:ext cx="3573463" cy="43862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pedsovet.su/_load-files/load/26/61/4/f/3-page-0_30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ru-RU" dirty="0" smtClean="0"/>
              <a:t>Серп</a:t>
            </a:r>
            <a:endParaRPr lang="ru-RU" dirty="0"/>
          </a:p>
        </p:txBody>
      </p:sp>
      <p:sp>
        <p:nvSpPr>
          <p:cNvPr id="3" name="Содержимое 2"/>
          <p:cNvSpPr>
            <a:spLocks noGrp="1"/>
          </p:cNvSpPr>
          <p:nvPr>
            <p:ph idx="1"/>
          </p:nvPr>
        </p:nvSpPr>
        <p:spPr>
          <a:xfrm>
            <a:off x="457200" y="1428736"/>
            <a:ext cx="4471990" cy="4714907"/>
          </a:xfrm>
        </p:spPr>
        <p:txBody>
          <a:bodyPr>
            <a:normAutofit lnSpcReduction="10000"/>
          </a:bodyPr>
          <a:lstStyle/>
          <a:p>
            <a:r>
              <a:rPr lang="ru-RU" dirty="0" smtClean="0"/>
              <a:t>ручное сельскохозяйственное орудие, жатвенный нож. Обычно используется для уборки зерновых культур жатва хлебов и резки трав (при заготовке фуражных кормов для скота)</a:t>
            </a:r>
            <a:endParaRPr lang="ru-RU" dirty="0"/>
          </a:p>
        </p:txBody>
      </p:sp>
      <p:pic>
        <p:nvPicPr>
          <p:cNvPr id="10242" name="Picture 2" descr="F:\DCIM\111NIKON\DSCN2329.JPG"/>
          <p:cNvPicPr>
            <a:picLocks noChangeAspect="1" noChangeArrowheads="1"/>
          </p:cNvPicPr>
          <p:nvPr/>
        </p:nvPicPr>
        <p:blipFill>
          <a:blip r:embed="rId3" cstate="print"/>
          <a:srcRect/>
          <a:stretch>
            <a:fillRect/>
          </a:stretch>
        </p:blipFill>
        <p:spPr bwMode="auto">
          <a:xfrm>
            <a:off x="4857752" y="2143116"/>
            <a:ext cx="3555973" cy="266698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a252ca3-5a62-4c1c-90a6-29f4710e47f8">AWJJH2MPE6E2-1707900730-114</_dlc_DocId>
    <_dlc_DocIdUrl xmlns="4a252ca3-5a62-4c1c-90a6-29f4710e47f8">
      <Url>http://edu-sps.koiro.local/BuyR/Kren/School/_layouts/15/DocIdRedir.aspx?ID=AWJJH2MPE6E2-1707900730-114</Url>
      <Description>AWJJH2MPE6E2-1707900730-114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C5723118DCA81F43AFB1E91BC9328BCD" ma:contentTypeVersion="49" ma:contentTypeDescription="Создание документа." ma:contentTypeScope="" ma:versionID="65ce2f967586df2be3005a7c68bd94b7">
  <xsd:schema xmlns:xsd="http://www.w3.org/2001/XMLSchema" xmlns:xs="http://www.w3.org/2001/XMLSchema" xmlns:p="http://schemas.microsoft.com/office/2006/metadata/properties" xmlns:ns2="4a252ca3-5a62-4c1c-90a6-29f4710e47f8" targetNamespace="http://schemas.microsoft.com/office/2006/metadata/properties" ma:root="true" ma:fieldsID="45d92a831f630846e920fd49d9864d72" ns2:_="">
    <xsd:import namespace="4a252ca3-5a62-4c1c-90a6-29f4710e47f8"/>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252ca3-5a62-4c1c-90a6-29f4710e47f8"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BD0E13-3631-4A5D-9CB1-65414FCA191A}"/>
</file>

<file path=customXml/itemProps2.xml><?xml version="1.0" encoding="utf-8"?>
<ds:datastoreItem xmlns:ds="http://schemas.openxmlformats.org/officeDocument/2006/customXml" ds:itemID="{9C4E210F-C493-40FE-9F5E-9210ACBB1069}"/>
</file>

<file path=customXml/itemProps3.xml><?xml version="1.0" encoding="utf-8"?>
<ds:datastoreItem xmlns:ds="http://schemas.openxmlformats.org/officeDocument/2006/customXml" ds:itemID="{AD05E671-9B41-4ACD-A2B5-A8968E2357AB}"/>
</file>

<file path=customXml/itemProps4.xml><?xml version="1.0" encoding="utf-8"?>
<ds:datastoreItem xmlns:ds="http://schemas.openxmlformats.org/officeDocument/2006/customXml" ds:itemID="{CEF2B0C1-8F6C-4FF5-8AC4-A00A5C06A821}"/>
</file>

<file path=docProps/app.xml><?xml version="1.0" encoding="utf-8"?>
<Properties xmlns="http://schemas.openxmlformats.org/officeDocument/2006/extended-properties" xmlns:vt="http://schemas.openxmlformats.org/officeDocument/2006/docPropsVTypes">
  <TotalTime>249</TotalTime>
  <Words>1784</Words>
  <Application>Microsoft Office PowerPoint</Application>
  <PresentationFormat>Экран (4:3)</PresentationFormat>
  <Paragraphs>57</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Тема Office</vt:lpstr>
      <vt:lpstr>«Крестьянская изба»</vt:lpstr>
      <vt:lpstr>Слайд 2</vt:lpstr>
      <vt:lpstr>Крестьянская изба</vt:lpstr>
      <vt:lpstr>Корыто</vt:lpstr>
      <vt:lpstr>Телешовские прялки</vt:lpstr>
      <vt:lpstr>Слайд 6</vt:lpstr>
      <vt:lpstr>Ступа и пест </vt:lpstr>
      <vt:lpstr> Угольные утюги</vt:lpstr>
      <vt:lpstr>Серп</vt:lpstr>
      <vt:lpstr>Лучинный светец</vt:lpstr>
      <vt:lpstr>Самовар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Божница</vt:lpstr>
      <vt:lpstr>Слайд 28</vt:lpstr>
      <vt:lpstr>Слайд 29</vt:lpstr>
      <vt:lpstr>Слайд 30</vt:lpstr>
      <vt:lpstr>Валёк</vt:lpstr>
      <vt:lpstr>Дуга и стремя</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андрей</cp:lastModifiedBy>
  <cp:revision>55</cp:revision>
  <dcterms:created xsi:type="dcterms:W3CDTF">2018-12-03T07:42:22Z</dcterms:created>
  <dcterms:modified xsi:type="dcterms:W3CDTF">2018-12-03T20:44:51Z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0x010100C5723118DCA81F43AFB1E91BC9328BCD</vt:lpwstr>
  </property>
  <property fmtid="{D5CDD505-2E9C-101B-9397-08002B2CF9AE}" pid="3" name="_dlc_DocIdItemGuid">
    <vt:lpwstr>80e51540-c4b3-4a50-9e44-73065d28fce5</vt:lpwstr>
  </property>
</Properties>
</file>