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77" r:id="rId3"/>
    <p:sldId id="278" r:id="rId4"/>
    <p:sldId id="257" r:id="rId5"/>
    <p:sldId id="258" r:id="rId6"/>
    <p:sldId id="259" r:id="rId7"/>
    <p:sldId id="260" r:id="rId8"/>
    <p:sldId id="279" r:id="rId9"/>
    <p:sldId id="261" r:id="rId10"/>
    <p:sldId id="262" r:id="rId11"/>
    <p:sldId id="280" r:id="rId12"/>
    <p:sldId id="281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82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9144000" cy="5143500" type="screen16x9"/>
  <p:notesSz cx="6858000" cy="9144000"/>
  <p:embeddedFontLst>
    <p:embeddedFont>
      <p:font typeface="Roboto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480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efa30d427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efa30d427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efa30d4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efa30d4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efa30d427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efa30d427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efa30d427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efa30d427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efa30d42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efa30d42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efa30d427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efa30d427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efa30d427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efa30d427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efa30d427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efa30d427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efa30d427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efa30d427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efa30d427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efa30d427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efa30d42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efa30d42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efa30d42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efa30d427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efa30d427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efa30d427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efa30d42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efa30d42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a30d42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a30d42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efa30d42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efa30d42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efa30d427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efa30d427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efa30d42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efa30d42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fa30d42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efa30d42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efa30d427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efa30d427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75E0-E99D-447F-A66E-03908E5D4D84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2C9B-7CAA-41A2-8871-4B129380E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9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edu.gov.ru/document/c4d7feb359d9563f114aea8106c9a2a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Центры “Точки роста” и предметная область “Технология”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Материалы для </a:t>
            </a:r>
            <a:r>
              <a:rPr lang="ru" dirty="0" smtClean="0"/>
              <a:t>семинара-совещания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163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b="1">
                <a:solidFill>
                  <a:schemeClr val="dk2"/>
                </a:solidFill>
              </a:rPr>
              <a:t>VII. Требования к образовательным программам Центров</a:t>
            </a:r>
            <a:endParaRPr sz="2400" b="1"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/>
              <a:t>Примерные методические комплексы для реализации основных и дополнительных общеобразовательных программ по предметным областям "Технология", "Математика и информатика", "Физическая культура и основы безопасности жизнедеятельности" на материально-технической базе Центров доводятся до субъектов Российской Федерации отдельным письмом ведомственного проектного офиса национального проекта "Образование".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212" y="949403"/>
            <a:ext cx="3591768" cy="40592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5767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Рабочие программы в помощь!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92992" y="582215"/>
            <a:ext cx="3449580" cy="32635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000" y="1574993"/>
            <a:ext cx="2916144" cy="333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19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607899"/>
          </a:xfrm>
        </p:spPr>
        <p:txBody>
          <a:bodyPr/>
          <a:lstStyle/>
          <a:p>
            <a:r>
              <a:rPr lang="ru-RU" b="1" dirty="0" smtClean="0"/>
              <a:t>Кейсы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5172" y="881744"/>
            <a:ext cx="7960178" cy="38470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24" y="728722"/>
            <a:ext cx="8027126" cy="427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92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157925" y="290850"/>
            <a:ext cx="867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Базовый перечень показателей результативности Центра</a:t>
            </a:r>
            <a:endParaRPr sz="2400"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1.Численность детей, обучающихся по предметной области "Технология" на базе Центра (человек)</a:t>
            </a:r>
            <a:endParaRPr sz="14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2.Численность детей, обучающихся по предметной области "Физическая культура и основы безопасности жизнедеятельности" на базе Центров</a:t>
            </a:r>
            <a:endParaRPr sz="14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3.Численность детей, обучающихся по предметной области "Математика и информатика" на базе Центров (человек)</a:t>
            </a:r>
            <a:endParaRPr sz="14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4.Численность детей, охваченных дополнительными общеразвивающими программами на базе Центра</a:t>
            </a:r>
            <a:endParaRPr sz="14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5.Численность детей, занимающихся шахматами на постоянной основе, на базе Центров (человек)</a:t>
            </a:r>
            <a:endParaRPr sz="14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6.Численность человек, ежемесячно использующих инфраструктуру Центров </a:t>
            </a:r>
            <a:r>
              <a:rPr lang="ru" sz="1400" b="1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для дистанционного образования (человек)</a:t>
            </a:r>
            <a:endParaRPr sz="1400" b="1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7.Численность человек, ежемесячно вовлеченных в программу социально-культурных компетенций (человек)</a:t>
            </a:r>
            <a:endParaRPr sz="14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8.Количество проведенных на площадке Центра социокультурных мероприятий</a:t>
            </a:r>
            <a:endParaRPr sz="14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9.Повышение квалификации педагогов по предмету "Технология", ежегодно (процентов)</a:t>
            </a:r>
            <a:endParaRPr sz="14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10.Повышение квалификации иных сотрудников Центров</a:t>
            </a:r>
            <a:endParaRPr sz="14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311700" y="343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ПРИМЕРНОЕ ШТАТНОЕ РАСПИСАНИЕ ЦЕНТРА "ТОЧКА РОСТА"</a:t>
            </a:r>
            <a:endParaRPr sz="1800" b="1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 sz="1400" b="1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Управленческий персонал</a:t>
            </a:r>
            <a:endParaRPr sz="1400" b="1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Руководитель</a:t>
            </a:r>
            <a:endParaRPr sz="14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 sz="1400" b="1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Основной персонал (учебная часть)</a:t>
            </a:r>
            <a:endParaRPr sz="1400" b="1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Педагог дополнительного образования</a:t>
            </a:r>
            <a:endParaRPr sz="14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Педагог по шахматам</a:t>
            </a:r>
            <a:endParaRPr sz="14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Педагог-организатор</a:t>
            </a:r>
            <a:endParaRPr sz="14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Педагог по предмету "Физическая культура и основы безопасности жизнедеятельности"</a:t>
            </a:r>
            <a:endParaRPr sz="14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Педагог по предмету "Технология"</a:t>
            </a:r>
            <a:endParaRPr sz="14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ru" sz="14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Педагог по предмету "Математика и информатика"</a:t>
            </a:r>
            <a:endParaRPr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b="1">
                <a:solidFill>
                  <a:srgbClr val="212529"/>
                </a:solidFill>
                <a:highlight>
                  <a:srgbClr val="F4F7FB"/>
                </a:highlight>
                <a:latin typeface="Roboto"/>
                <a:ea typeface="Roboto"/>
                <a:cs typeface="Roboto"/>
                <a:sym typeface="Roboto"/>
              </a:rPr>
              <a:t>КОНЦЕПЦИЯ</a:t>
            </a:r>
            <a:endParaRPr sz="2400" b="1">
              <a:solidFill>
                <a:srgbClr val="212529"/>
              </a:solidFill>
              <a:highlight>
                <a:srgbClr val="F4F7FB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b="1">
                <a:solidFill>
                  <a:srgbClr val="212529"/>
                </a:solidFill>
                <a:highlight>
                  <a:srgbClr val="F4F7FB"/>
                </a:highlight>
                <a:latin typeface="Roboto"/>
                <a:ea typeface="Roboto"/>
                <a:cs typeface="Roboto"/>
                <a:sym typeface="Roboto"/>
              </a:rPr>
              <a:t>преподавания предметной области «Технология» в образовательных организациях Российской Федерации, реализующих основные общеобразовательные программы</a:t>
            </a:r>
            <a:endParaRPr sz="2400"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311700" y="2684550"/>
            <a:ext cx="8520600" cy="221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12529"/>
              </a:solidFill>
              <a:highlight>
                <a:srgbClr val="F4F7FB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12529"/>
                </a:solidFill>
                <a:highlight>
                  <a:srgbClr val="F4F7FB"/>
                </a:highlight>
                <a:latin typeface="Roboto"/>
                <a:ea typeface="Roboto"/>
                <a:cs typeface="Roboto"/>
                <a:sym typeface="Roboto"/>
              </a:rPr>
              <a:t>утверждена 24 декабря 2018г. на коллегии Министерства просвещения Российской Федерации  </a:t>
            </a:r>
            <a:endParaRPr>
              <a:solidFill>
                <a:srgbClr val="212529"/>
              </a:solidFill>
              <a:highlight>
                <a:srgbClr val="F4F7FB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100" u="sng">
                <a:solidFill>
                  <a:schemeClr val="hlink"/>
                </a:solidFill>
                <a:hlinkClick r:id="rId3"/>
              </a:rPr>
              <a:t>https://docs.edu.gov.ru/document/c4d7feb359d9563f114aea8106c9a2aa</a:t>
            </a:r>
            <a:endParaRPr>
              <a:solidFill>
                <a:srgbClr val="212529"/>
              </a:solidFill>
              <a:highlight>
                <a:srgbClr val="F4F7FB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311700" y="2162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Предметная область «Технология» является организующим ядром вхождения в мир технологий, в том числе: </a:t>
            </a:r>
            <a:r>
              <a:rPr lang="ru" b="1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материальных, информационных, коммуникационных, когнитивных и социальных</a:t>
            </a:r>
            <a:r>
              <a:rPr lang="ru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</a:t>
            </a:r>
            <a:endParaRPr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 рамках освоения предметной области «Технология» происходит приобретение базовых навыков работы с </a:t>
            </a:r>
            <a:r>
              <a:rPr lang="ru" b="1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современным </a:t>
            </a:r>
            <a:r>
              <a:rPr lang="ru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технологичным </a:t>
            </a:r>
            <a:r>
              <a:rPr lang="ru" b="1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оборудованием</a:t>
            </a:r>
            <a:r>
              <a:rPr lang="ru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освоение </a:t>
            </a:r>
            <a:r>
              <a:rPr lang="ru" b="1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современных технологий</a:t>
            </a:r>
            <a:r>
              <a:rPr lang="ru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знакомство с миром </a:t>
            </a:r>
            <a:r>
              <a:rPr lang="ru" b="1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профессий</a:t>
            </a:r>
            <a:r>
              <a:rPr lang="ru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самоопределение и ориентация обучающихся на деятельность в различных социальных сферах, обеспечивается преемственность перехода обучающихся от общего образования к среднему профессиональному, высшему образованию и трудовой деятельности. </a:t>
            </a:r>
            <a:endParaRPr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Для инновационной экономики одинаково важны как высокий уровень владения современными технологиями, так и </a:t>
            </a:r>
            <a:r>
              <a:rPr lang="ru" b="1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способность осваивать новые</a:t>
            </a:r>
            <a:r>
              <a:rPr lang="ru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и </a:t>
            </a:r>
            <a:r>
              <a:rPr lang="ru" b="1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разрабатывать не существующие</a:t>
            </a:r>
            <a:r>
              <a:rPr lang="ru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еще сегодня технологии.</a:t>
            </a:r>
            <a:endParaRPr dirty="0"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Задачи:</a:t>
            </a:r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Roboto"/>
              <a:buAutoNum type="arabicPeriod"/>
            </a:pPr>
            <a:r>
              <a:rPr lang="ru" sz="14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создание системы преемственного технологического образования на всех уровнях общего образования;</a:t>
            </a:r>
            <a:endParaRPr sz="14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Roboto"/>
              <a:buAutoNum type="arabicPeriod"/>
            </a:pPr>
            <a:r>
              <a:rPr lang="ru" sz="14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изменение статуса предметной области «Технология» в соответствии с </a:t>
            </a:r>
            <a:r>
              <a:rPr lang="ru" sz="1400" b="1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ее </a:t>
            </a:r>
            <a:r>
              <a:rPr lang="ru" sz="1400" b="1" dirty="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ключевой ролью </a:t>
            </a:r>
            <a:r>
              <a:rPr lang="ru" sz="1400" b="1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 обеспечении связи фундаментального знания с преобразующей деятельностью человека и взаимодействия между содержанием общего образования и окружающим миром</a:t>
            </a:r>
            <a:r>
              <a:rPr lang="ru" sz="14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;</a:t>
            </a:r>
            <a:endParaRPr sz="14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Roboto"/>
              <a:buAutoNum type="arabicPeriod"/>
            </a:pPr>
            <a:r>
              <a:rPr lang="ru" sz="1400" b="1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модернизация </a:t>
            </a:r>
            <a:r>
              <a:rPr lang="ru" sz="1400" b="1" dirty="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содержания, методик и технологий преподавания</a:t>
            </a:r>
            <a:r>
              <a:rPr lang="ru" sz="1400" b="1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 sz="14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предметной области «Технология», ее </a:t>
            </a:r>
            <a:r>
              <a:rPr lang="ru" sz="1400" b="1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материально-технического и кадрового обеспечения </a:t>
            </a:r>
            <a:r>
              <a:rPr lang="ru" sz="14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(включая педагогическое образование); усиление воспитательного эффекта; изучение элементов как традиционных, так и наиболее перспективных технологических направлений, включая обозначенные в НТИ, и соответствующих стандартам Ворлдскиллс;</a:t>
            </a:r>
            <a:endParaRPr sz="14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Roboto"/>
              <a:buAutoNum type="arabicPeriod"/>
            </a:pPr>
            <a:r>
              <a:rPr lang="ru" sz="14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формирование у обучающихся </a:t>
            </a:r>
            <a:r>
              <a:rPr lang="ru" sz="1400" b="1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культуры проектной и исследовательской деятельности</a:t>
            </a:r>
            <a:r>
              <a:rPr lang="ru" sz="14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использование проектного метода во всех видах образовательной деятельности (</a:t>
            </a:r>
            <a:r>
              <a:rPr lang="ru" sz="1400" b="1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 урочной и внеурочной деятельности, дополнительном образовании</a:t>
            </a:r>
            <a:r>
              <a:rPr lang="ru" sz="14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).</a:t>
            </a:r>
            <a:endParaRPr sz="1400" dirty="0"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311700" y="106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Задачи:</a:t>
            </a:r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311700" y="679350"/>
            <a:ext cx="85206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5. формирование ключевых навыков в сфере информационных и коммуникационных технологий (далее – ИКТ) в рамках учебных </a:t>
            </a:r>
            <a:r>
              <a:rPr lang="ru" sz="1400" b="1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предметов «Технология» и «Информатика и ИКТ» </a:t>
            </a:r>
            <a:r>
              <a:rPr lang="ru" sz="14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и их использование в ходе изучения других предметных областей (учебных предметов);</a:t>
            </a:r>
            <a:endParaRPr sz="14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6. создание системы выявления, оценивания и продвижения обучающихся (включая продолжение образования), обладающих высокой мотивацией и способностями в сфере материального и социального конструирования, включая инженерно-технологическое направление и ИКТ, расширение олимпиад НТИ; широкое участие в чемпионатах юниоров и демонстрационных экзаменах по стандартам Ворлдскиллс, учет достижений обучающихся в системе «Паспорт компетенций»;</a:t>
            </a:r>
            <a:endParaRPr sz="14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7. поддержка лидеров технологического образования (организаций, коллективов, отдельных педагогических работников, работающих с детьми, профессионалов – носителей передовых компетенций); популяризация передовых практик обучения и </a:t>
            </a:r>
            <a:r>
              <a:rPr lang="ru" sz="1400" b="1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стимулирование разнообразия форм технологического образования</a:t>
            </a:r>
            <a:r>
              <a:rPr lang="ru" sz="14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формирование </a:t>
            </a:r>
            <a:r>
              <a:rPr lang="ru" sz="1400" b="1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открытого интернет-банка модулей </a:t>
            </a:r>
            <a:r>
              <a:rPr lang="ru" sz="14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технологического образования, создаваемых лидерами технологического образования различных регионов, </a:t>
            </a:r>
            <a:r>
              <a:rPr lang="ru" sz="1400" b="1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для выбора этих модулей при разработке общеобразовательной организацией рабочей программы по предметной области «Технология»</a:t>
            </a:r>
            <a:r>
              <a:rPr lang="ru" sz="14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4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body" idx="1"/>
          </p:nvPr>
        </p:nvSpPr>
        <p:spPr>
          <a:xfrm>
            <a:off x="399824" y="362146"/>
            <a:ext cx="8520600" cy="44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Содержание предметной области «Технология» осваивается </a:t>
            </a:r>
            <a:r>
              <a:rPr lang="ru" sz="15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через учебные предметы «Технология» и «Информатика и ИКТ», другие учебные предметы, а также через общественно полезный труд и творческую деятельность в пространстве образовательной организации и вне его, внеурочную и внешкольную деятельность, дополнительное образование, а также </a:t>
            </a:r>
            <a:r>
              <a:rPr lang="ru" sz="1500" b="1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проект «Урок «Технологии» на базе высокотехнологичных организаций, </a:t>
            </a:r>
            <a:r>
              <a:rPr lang="ru" sz="15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 том числе на базе мобильных детских технопарков «Кванториум», проект ранней профессиональной ориентации обучающихся «Билет в будущее», систему открытых онлайн уроков «Проектория». </a:t>
            </a:r>
            <a:endParaRPr sz="15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5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При этом учитывается специфика образовательной организации, привлекаемого ею кадрового потенциала, ее социально-экономического окружения, включая систему дополнительного образования. Целесообразно интегрировать ИКТ в учебный предмет «Технология»; при этом учитель информатики может обеспечивать преподавание информатики в рамках предметной области «Математика и информатика» и преподавание ИКТ в предметной области «Технология» при расширении доли ИКТ в технологии в соответствии с потребностями образовательного процесса и интересами обучающихся.</a:t>
            </a:r>
            <a:endParaRPr sz="1500" dirty="0"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84" y="179478"/>
            <a:ext cx="8520600" cy="572700"/>
          </a:xfrm>
        </p:spPr>
        <p:txBody>
          <a:bodyPr/>
          <a:lstStyle/>
          <a:p>
            <a:r>
              <a:rPr lang="ru-RU" b="1" dirty="0"/>
              <a:t>Образование в мире ОПАНЬКИ, или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Как учить детей в 21 веке?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anode.com.au/wp-content/uploads/2018/08/102912553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2" y="1268016"/>
            <a:ext cx="890825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87384" y="4122251"/>
            <a:ext cx="1887582" cy="43668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НЕСТАБИЛЬНЫЙ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545" y="2299693"/>
            <a:ext cx="1604911" cy="544115"/>
          </a:xfrm>
          <a:prstGeom prst="rect">
            <a:avLst/>
          </a:prstGeom>
        </p:spPr>
      </p:pic>
      <p:sp>
        <p:nvSpPr>
          <p:cNvPr id="7" name="Объект 3"/>
          <p:cNvSpPr txBox="1">
            <a:spLocks/>
          </p:cNvSpPr>
          <p:nvPr/>
        </p:nvSpPr>
        <p:spPr>
          <a:xfrm>
            <a:off x="2325188" y="4122250"/>
            <a:ext cx="2237015" cy="4366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/>
              <a:t>НЕПРЕДСКАЗУЕМЫЙ</a:t>
            </a: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4712426" y="4115718"/>
            <a:ext cx="2161903" cy="436687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/>
              <a:t>МНОГОСОСТАВНОЙ</a:t>
            </a:r>
            <a:endParaRPr lang="ru-RU" sz="1800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024551" y="4115717"/>
            <a:ext cx="2161903" cy="436687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/>
              <a:t>НЕОДНОЗНАЧНЫЙ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82913" y="2433251"/>
            <a:ext cx="2215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/>
              <a:t>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82913" y="2433251"/>
            <a:ext cx="2584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2130080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Система доступа школьников к инновационным технологиям (</a:t>
            </a:r>
            <a:r>
              <a:rPr lang="ru-RU" b="1" dirty="0" err="1" smtClean="0">
                <a:solidFill>
                  <a:srgbClr val="FF0000"/>
                </a:solidFill>
              </a:rPr>
              <a:t>эмерджентность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2436823"/>
            <a:ext cx="8520600" cy="1751268"/>
          </a:xfrm>
        </p:spPr>
        <p:txBody>
          <a:bodyPr/>
          <a:lstStyle/>
          <a:p>
            <a:r>
              <a:rPr lang="ru-RU" sz="2800" dirty="0" err="1" smtClean="0"/>
              <a:t>Кванториум</a:t>
            </a:r>
            <a:r>
              <a:rPr lang="ru-RU" sz="2800" dirty="0" smtClean="0"/>
              <a:t> (города свыше 60 тыс. чел.) – мега</a:t>
            </a:r>
          </a:p>
          <a:p>
            <a:r>
              <a:rPr lang="ru-RU" sz="2800" dirty="0" smtClean="0"/>
              <a:t>Точка роста (малые города и поселки) – </a:t>
            </a:r>
            <a:r>
              <a:rPr lang="ru-RU" sz="2800" dirty="0" err="1" smtClean="0"/>
              <a:t>лайт</a:t>
            </a:r>
            <a:endParaRPr lang="ru-RU" sz="2800" dirty="0" smtClean="0"/>
          </a:p>
          <a:p>
            <a:r>
              <a:rPr lang="ru-RU" sz="2800" dirty="0" smtClean="0"/>
              <a:t>Мобильный </a:t>
            </a:r>
            <a:r>
              <a:rPr lang="ru-RU" sz="2800" dirty="0" err="1" smtClean="0"/>
              <a:t>кванториум</a:t>
            </a:r>
            <a:r>
              <a:rPr lang="ru-RU" sz="2800" dirty="0" smtClean="0"/>
              <a:t> (труднодоступные сельские территории) - стандарт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59642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>
            <a:spLocks noGrp="1"/>
          </p:cNvSpPr>
          <p:nvPr>
            <p:ph type="body" idx="1"/>
          </p:nvPr>
        </p:nvSpPr>
        <p:spPr>
          <a:xfrm>
            <a:off x="469625" y="881700"/>
            <a:ext cx="8520600" cy="4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Roboto"/>
              <a:buAutoNum type="arabicPeriod"/>
            </a:pPr>
            <a:r>
              <a:rPr lang="ru" sz="14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практическое знакомство с материальными технологиями прошлых эпох, с художественными промыслами народов России, в том числе в интеграции с изобразительным искусством, технологиями быта;</a:t>
            </a:r>
            <a:endParaRPr sz="14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Roboto"/>
              <a:buAutoNum type="arabicPeriod"/>
            </a:pPr>
            <a:r>
              <a:rPr lang="ru" sz="14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применение ИКТ при изучении всех учебных предметов, включая набор текста, поиск информации в сети Интернет, </a:t>
            </a:r>
            <a:r>
              <a:rPr lang="ru" sz="1400" b="1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компьютерный дизайн, анимацию, видеосъемку, измерение и анализ массивов данных;</a:t>
            </a:r>
            <a:endParaRPr sz="1400" b="1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Roboto"/>
              <a:buAutoNum type="arabicPeriod"/>
            </a:pPr>
            <a:r>
              <a:rPr lang="ru" sz="14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освоение в рамках предметной области «Математика и информатика» основ программирования для виртуальных сред и моделей;</a:t>
            </a:r>
            <a:endParaRPr sz="14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Roboto"/>
              <a:buAutoNum type="arabicPeriod"/>
            </a:pPr>
            <a:r>
              <a:rPr lang="ru" sz="1400" b="1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проектирование и изготовление самодельных приборов и устройств</a:t>
            </a:r>
            <a:r>
              <a:rPr lang="ru" sz="14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для проведения учебных исследований, сбора и анализа данных, в том числе компьютерного, при изучении учебного предмета «Окружающий мир»;</a:t>
            </a:r>
            <a:endParaRPr sz="14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Roboto"/>
              <a:buAutoNum type="arabicPeriod"/>
            </a:pPr>
            <a:r>
              <a:rPr lang="ru" sz="14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во внеурочной деятельности и дополнительном образовании организуются образовательные путешествия (экскурсии), где обучающиеся знакомятся с трудовыми процессами, технологической оснащенностью общества.</a:t>
            </a:r>
            <a:endParaRPr sz="1500" b="1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Начальная школа: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>
            <a:spLocks noGrp="1"/>
          </p:cNvSpPr>
          <p:nvPr>
            <p:ph type="body" idx="1"/>
          </p:nvPr>
        </p:nvSpPr>
        <p:spPr>
          <a:xfrm>
            <a:off x="469625" y="735050"/>
            <a:ext cx="8520600" cy="4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300"/>
              <a:buFont typeface="Roboto"/>
              <a:buAutoNum type="arabicPeriod"/>
            </a:pPr>
            <a:r>
              <a:rPr lang="ru" sz="13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освоение рукотворного мира в форме его воссоздания, понимания его функционирования и возникающих проблем, в первую очередь, через создание и использование </a:t>
            </a:r>
            <a:r>
              <a:rPr lang="ru" sz="1300" b="1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учебных моделей (реальных и виртуальных)</a:t>
            </a:r>
            <a:r>
              <a:rPr lang="ru" sz="13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которое стимулирует интерес и облегчает освоение других предметов;</a:t>
            </a:r>
            <a:endParaRPr sz="13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300"/>
              <a:buFont typeface="Roboto"/>
              <a:buAutoNum type="arabicPeriod"/>
            </a:pPr>
            <a:r>
              <a:rPr lang="ru" sz="1300" b="1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изготовление объектов, знакомящее с профессиональными компетенциями и практиками</a:t>
            </a:r>
            <a:r>
              <a:rPr lang="ru" sz="13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; ежегодное практическое знакомство с 3-4 видами профессиональной деятельности из разных сфер (с использованием современных технологий) и более углубленно – с одним видом деятельности через интеграцию с практиками, реализованными в движении Ворлдскиллс;</a:t>
            </a:r>
            <a:endParaRPr sz="13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300"/>
              <a:buFont typeface="Roboto"/>
              <a:buAutoNum type="arabicPeriod"/>
            </a:pPr>
            <a:r>
              <a:rPr lang="ru" sz="13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приобретение практических умений и опыта, необходимых для разумной организации собственной жизни;</a:t>
            </a:r>
            <a:endParaRPr sz="13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300"/>
              <a:buFont typeface="Roboto"/>
              <a:buAutoNum type="arabicPeriod"/>
            </a:pPr>
            <a:r>
              <a:rPr lang="ru" sz="13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формирование универсальных учебных действий: </a:t>
            </a:r>
            <a:r>
              <a:rPr lang="ru" sz="1300" b="1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освоение проектной деятельности как способа преобразования реальности в соответствии с поставленной целью по схеме цикла дизайн-процесса </a:t>
            </a:r>
            <a:r>
              <a:rPr lang="ru" sz="1300" b="1" dirty="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и жизненного цикла продукта</a:t>
            </a:r>
            <a:r>
              <a:rPr lang="ru" sz="1300" b="1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; изобретение, поиск принципиально новых для обучающегося решений</a:t>
            </a:r>
            <a:r>
              <a:rPr lang="ru" sz="13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;</a:t>
            </a:r>
            <a:endParaRPr sz="13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300"/>
              <a:buFont typeface="Roboto"/>
              <a:buAutoNum type="arabicPeriod"/>
            </a:pPr>
            <a:r>
              <a:rPr lang="ru" sz="13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формирование </a:t>
            </a:r>
            <a:r>
              <a:rPr lang="ru" sz="1300" b="1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ключевых компетентностей</a:t>
            </a:r>
            <a:r>
              <a:rPr lang="ru" sz="13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: информационной, коммуникативной, навыков командной работы и сотрудничества; инициативности, гибкости мышления, предприимчивости, самоорганизации;</a:t>
            </a:r>
            <a:endParaRPr sz="13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300"/>
              <a:buFont typeface="Roboto"/>
              <a:buAutoNum type="arabicPeriod"/>
            </a:pPr>
            <a:r>
              <a:rPr lang="ru" sz="13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знакомство с гуманитарными и материальными технологиями в реальной экономике территории проживания обучающихся, с миром профессий и организацией рынков труда.</a:t>
            </a:r>
            <a:endParaRPr sz="13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Основная школа: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>
            <a:spLocks noGrp="1"/>
          </p:cNvSpPr>
          <p:nvPr>
            <p:ph type="body" idx="1"/>
          </p:nvPr>
        </p:nvSpPr>
        <p:spPr>
          <a:xfrm>
            <a:off x="469625" y="735050"/>
            <a:ext cx="8520600" cy="4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Обучающимся предоставляются возможности одновременно с получением среднего общего образования (возможно и раньше) </a:t>
            </a:r>
            <a:r>
              <a:rPr lang="ru" sz="1500" b="1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пройти профессиональное обучение</a:t>
            </a:r>
            <a:r>
              <a:rPr lang="ru" sz="15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освоить отдельные модули среднего профессионального образования и высшего образования в соответствии с профилем обучения по выбранным ими профессиям, основы предпринимательства, в том числе </a:t>
            </a:r>
            <a:r>
              <a:rPr lang="ru" sz="1500" b="1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 использованием инфраструктуры образовательных организаций профессионального образования и высшего образования</a:t>
            </a:r>
            <a:r>
              <a:rPr lang="ru" sz="15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5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Одним из решений может стать разработка модулей на основе компетенций </a:t>
            </a:r>
            <a:r>
              <a:rPr lang="ru" sz="1500" b="1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Ворлдскиллс </a:t>
            </a:r>
            <a:r>
              <a:rPr lang="ru" sz="15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 учетом специфики и потребностей региона. Из большого разнообразия модулей для рабочей программы учебного предмета «Технология» могут быть выбраны те, которые наиболее востребованы и значимы для региона.</a:t>
            </a:r>
            <a:endParaRPr sz="15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 партнерстве с системой профессионального образования можно использовать практику демонстрационного экзамена, успешно применяемую в Ворлдскиллс.</a:t>
            </a:r>
            <a:endParaRPr sz="15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Среднее общее образование: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body" idx="1"/>
          </p:nvPr>
        </p:nvSpPr>
        <p:spPr>
          <a:xfrm>
            <a:off x="469625" y="735050"/>
            <a:ext cx="8520600" cy="4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Необходимо:</a:t>
            </a:r>
            <a:endParaRPr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создание условий для фиксации хода и результатов проектов, выполненных обучающимися, в </a:t>
            </a:r>
            <a:r>
              <a:rPr lang="ru" b="1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информационной среде образовательной организации</a:t>
            </a:r>
            <a:r>
              <a:rPr lang="ru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;</a:t>
            </a:r>
            <a:endParaRPr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представление обучающимися выполненных ими проектов в ходе </a:t>
            </a:r>
            <a:r>
              <a:rPr lang="ru" b="1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открытых презентаций </a:t>
            </a:r>
            <a:r>
              <a:rPr lang="ru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(в том числе представленных в социальных сетях и на специализированных порталах), </a:t>
            </a:r>
            <a:r>
              <a:rPr lang="ru" b="1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соревнований, конкурсов </a:t>
            </a:r>
            <a:r>
              <a:rPr lang="ru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и т.д.;</a:t>
            </a:r>
            <a:endParaRPr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оценивание результатов проектной деятельности </a:t>
            </a:r>
            <a:r>
              <a:rPr lang="ru" b="1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 участием в этой системе известных изобретателей, ученых, бизнесменов </a:t>
            </a:r>
            <a:r>
              <a:rPr lang="ru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 целью популяризации технологического образования;</a:t>
            </a:r>
            <a:endParaRPr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3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Поддержка технологического творчества: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>
            <a:spLocks noGrp="1"/>
          </p:cNvSpPr>
          <p:nvPr>
            <p:ph type="body" idx="1"/>
          </p:nvPr>
        </p:nvSpPr>
        <p:spPr>
          <a:xfrm>
            <a:off x="469625" y="577150"/>
            <a:ext cx="8520600" cy="4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Необходимо:</a:t>
            </a:r>
            <a:endParaRPr sz="14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модернизация содержания всероссийской олимпиады школьников по технологии через введение (расширение) номинаций по наиболее интересным и перспективным технологическим направлениям, ее преобразование (с использованием опыта Ворлдскиллс) в конкурс выполнения заданий, выявляющий способности формулировать прикладные задачи и проектировать их решения;</a:t>
            </a:r>
            <a:endParaRPr sz="14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введение </a:t>
            </a:r>
            <a:r>
              <a:rPr lang="ru" sz="1400" b="1" dirty="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командного формата соревнований, </a:t>
            </a:r>
            <a:r>
              <a:rPr lang="ru" sz="14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 том числе инженерных, позволяющего обучающимся осваивать основы разделения труда, принципы командной работы, основы межличностного взаимодействия и деловой этики;</a:t>
            </a:r>
            <a:endParaRPr sz="14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создание всероссийского конкурса профессиональных компетенций на основе Ворлдскиллс среди обучающихся;</a:t>
            </a:r>
            <a:endParaRPr sz="14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расширение сети региональных модельных центров дополнительного образования, а также создание центров выявления и поддержки одаренных детей, в том числе на базе ведущих образовательных организаций, с учетом опыта Образовательного Фонда «Талант и успех» и федеральной сети детских технопарков «Кванториум».</a:t>
            </a:r>
            <a:endParaRPr sz="14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3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Поддержка технологического творчества: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>
            <a:spLocks noGrp="1"/>
          </p:cNvSpPr>
          <p:nvPr>
            <p:ph type="body" idx="1"/>
          </p:nvPr>
        </p:nvSpPr>
        <p:spPr>
          <a:xfrm>
            <a:off x="469625" y="735050"/>
            <a:ext cx="8520600" cy="4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Технологическое образование в образовательных организациях должно опираться на кадровые ресурсы </a:t>
            </a:r>
            <a:r>
              <a:rPr lang="ru" sz="1700" b="1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учителей технологии, информатики и ИКТ, преподавателей дополнительного образования, профессионального образования</a:t>
            </a:r>
            <a:r>
              <a:rPr lang="ru" sz="17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и потребности экономики региона проживания обучающихся.</a:t>
            </a:r>
            <a:endParaRPr sz="17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Совершенствование содержания и методов технологического образования требует </a:t>
            </a:r>
            <a:r>
              <a:rPr lang="ru" sz="1700" b="1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опережающей подготовки педагогических работников </a:t>
            </a:r>
            <a:r>
              <a:rPr lang="ru" sz="17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и их дополнительного профессионального образования, учитывающих </a:t>
            </a:r>
            <a:r>
              <a:rPr lang="ru" sz="1700" b="1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разрабатываемые примерные рабочие программы по технологии для общего образования</a:t>
            </a:r>
            <a:r>
              <a:rPr lang="ru" sz="17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а также современные образовательные технологии и ресурсы, включая дистанционные, технологии автоматизированного сбора и анализа данных об учебном прогрессе обучающихся.</a:t>
            </a:r>
            <a:endParaRPr sz="17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32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Кадры: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>
            <a:spLocks noGrp="1"/>
          </p:cNvSpPr>
          <p:nvPr>
            <p:ph type="body" idx="1"/>
          </p:nvPr>
        </p:nvSpPr>
        <p:spPr>
          <a:xfrm>
            <a:off x="435800" y="1141125"/>
            <a:ext cx="8520600" cy="4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Будут разработаны и апробированы:</a:t>
            </a:r>
            <a:endParaRPr sz="17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 b="1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учебно-методические комплексы для учебного предмета «Технология» и межпредметной проектной деятельности</a:t>
            </a:r>
            <a:r>
              <a:rPr lang="ru" sz="17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;</a:t>
            </a:r>
            <a:endParaRPr sz="17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примерный перечень оборудования с учетом стандартов Ворлдскиллс и рекомендации по формированию функциональных зон образовательной деятельности предметной области «Технология»: проектная, производственная, сборочная.</a:t>
            </a:r>
            <a:endParaRPr sz="17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Освоение учебного предмета «Технология» может осуществляться как в образовательных организациях, так и в организациях-партнерах, в том числе в модели учебно-производственных комбинатов и технопарков.</a:t>
            </a:r>
            <a:endParaRPr sz="17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7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33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Модернизация материально-информационной среды общего образования: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42585"/>
          </a:xfrm>
        </p:spPr>
        <p:txBody>
          <a:bodyPr/>
          <a:lstStyle/>
          <a:p>
            <a:r>
              <a:rPr lang="ru-RU" b="1" dirty="0" smtClean="0"/>
              <a:t>Как учить детей поколения </a:t>
            </a:r>
            <a:r>
              <a:rPr lang="ru-RU" b="1" dirty="0" smtClean="0">
                <a:solidFill>
                  <a:srgbClr val="FF0000"/>
                </a:solidFill>
              </a:rPr>
              <a:t>Z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165" y="927464"/>
            <a:ext cx="8169185" cy="412786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центре системы образования стоит сам человек и его запрос </a:t>
            </a:r>
            <a:r>
              <a:rPr lang="ru-RU" dirty="0" smtClean="0"/>
              <a:t>на развитие </a:t>
            </a:r>
            <a:r>
              <a:rPr lang="ru-RU" dirty="0"/>
              <a:t>в течение всей жизни, а не потребность в </a:t>
            </a:r>
            <a:r>
              <a:rPr lang="ru-RU" dirty="0" smtClean="0"/>
              <a:t>формировании навыков </a:t>
            </a:r>
            <a:r>
              <a:rPr lang="ru-RU" dirty="0"/>
              <a:t>и </a:t>
            </a:r>
            <a:r>
              <a:rPr lang="ru-RU" dirty="0" smtClean="0"/>
              <a:t>знаний.</a:t>
            </a:r>
            <a:endParaRPr lang="ru-RU" dirty="0"/>
          </a:p>
          <a:p>
            <a:r>
              <a:rPr lang="ru-RU" dirty="0"/>
              <a:t>Индивидуальный подход, учитывающий все особенности человека и </a:t>
            </a:r>
            <a:r>
              <a:rPr lang="ru-RU" dirty="0" smtClean="0"/>
              <a:t>его возможности</a:t>
            </a:r>
            <a:r>
              <a:rPr lang="ru-RU" dirty="0"/>
              <a:t>, склонности, способности и </a:t>
            </a:r>
            <a:r>
              <a:rPr lang="ru-RU" dirty="0" smtClean="0"/>
              <a:t>устремления.</a:t>
            </a:r>
            <a:endParaRPr lang="ru-RU" dirty="0"/>
          </a:p>
          <a:p>
            <a:r>
              <a:rPr lang="ru-RU" dirty="0"/>
              <a:t>Обучение через </a:t>
            </a:r>
            <a:r>
              <a:rPr lang="ru-RU" dirty="0" smtClean="0"/>
              <a:t>деятельность: </a:t>
            </a:r>
            <a:r>
              <a:rPr lang="ru-RU" dirty="0"/>
              <a:t>любой навык или знание </a:t>
            </a:r>
            <a:r>
              <a:rPr lang="ru-RU" dirty="0" smtClean="0"/>
              <a:t>должны быть применимы </a:t>
            </a:r>
            <a:r>
              <a:rPr lang="ru-RU" dirty="0"/>
              <a:t>к ежедневным задачам человека в 21 </a:t>
            </a:r>
            <a:r>
              <a:rPr lang="ru-RU" dirty="0" smtClean="0"/>
              <a:t>веке.</a:t>
            </a:r>
            <a:endParaRPr lang="ru-RU" dirty="0"/>
          </a:p>
          <a:p>
            <a:r>
              <a:rPr lang="ru-RU" dirty="0"/>
              <a:t>Неограниченность образования временем </a:t>
            </a:r>
            <a:r>
              <a:rPr lang="ru-RU" dirty="0" smtClean="0"/>
              <a:t>24/7.</a:t>
            </a:r>
            <a:endParaRPr lang="ru-RU" dirty="0"/>
          </a:p>
          <a:p>
            <a:r>
              <a:rPr lang="ru-RU" dirty="0"/>
              <a:t>Неограниченность пространством (город, сообщества, </a:t>
            </a:r>
            <a:r>
              <a:rPr lang="ru-RU" dirty="0" smtClean="0"/>
              <a:t>цифровая среда -всё </a:t>
            </a:r>
            <a:r>
              <a:rPr lang="ru-RU" dirty="0"/>
              <a:t>есть пространство образования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 smtClean="0"/>
              <a:t>Образование </a:t>
            </a:r>
            <a:r>
              <a:rPr lang="ru-RU" dirty="0"/>
              <a:t>на равных. Все учатся у </a:t>
            </a:r>
            <a:r>
              <a:rPr lang="ru-RU" dirty="0" smtClean="0"/>
              <a:t>всех.</a:t>
            </a:r>
            <a:endParaRPr lang="ru-RU" dirty="0"/>
          </a:p>
          <a:p>
            <a:r>
              <a:rPr lang="ru-RU" dirty="0"/>
              <a:t>Активная позиция в создании образовательной среды </a:t>
            </a:r>
            <a:r>
              <a:rPr lang="ru-RU" dirty="0" smtClean="0"/>
              <a:t>и образовательного маршрута.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872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Точки роста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МИНИСТЕРСТВО ПРОСВЕЩЕНИЯ РОССИЙСКОЙ ФЕДЕРАЦИИ</a:t>
            </a:r>
            <a:endParaRPr sz="13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РАСПОРЯЖЕНИЕ</a:t>
            </a:r>
            <a:endParaRPr sz="13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от 1 марта 2019 г. N Р-23</a:t>
            </a:r>
            <a:endParaRPr sz="13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ОБ УТВЕРЖДЕНИИ МЕТОДИЧЕСКИХ РЕКОМЕНДАЦИЙ</a:t>
            </a:r>
            <a:endParaRPr sz="13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ПО СОЗДАНИЮ МЕСТ ДЛЯ РЕАЛИЗАЦИИ ОСНОВНЫХ И ДОПОЛНИТЕЛЬНЫХ</a:t>
            </a:r>
            <a:endParaRPr sz="13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ОБЩЕОБРАЗОВАТЕЛЬНЫХ ПРОГРАММ ЦИФРОВОГО,</a:t>
            </a:r>
            <a:endParaRPr sz="13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ЕСТЕСТВЕННОНАУЧНОГО, ТЕХНИЧЕСКОГО И ГУМАНИТАРНОГО ПРОФИЛЕЙ</a:t>
            </a:r>
            <a:endParaRPr sz="13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 ОБРАЗОВАТЕЛЬНЫХ ОРГАНИЗАЦИЯХ, РАСПОЛОЖЕННЫХ В СЕЛЬСКОЙ</a:t>
            </a:r>
            <a:endParaRPr sz="13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МЕСТНОСТИ И МАЛЫХ ГОРОДАХ, И ДИСТАНЦИОННЫХ ПРОГРАММ</a:t>
            </a:r>
            <a:endParaRPr sz="13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ОБУЧЕНИЯ ОПРЕДЕЛЕННЫХ КАТЕГОРИЙ ОБУЧАЮЩИХСЯ,</a:t>
            </a:r>
            <a:endParaRPr sz="13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 ТОМ ЧИСЛЕ НА БАЗЕ СЕТЕВОГО ВЗАИМОДЕЙСТВИЯ</a:t>
            </a:r>
            <a:endParaRPr sz="13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8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2"/>
                </a:solidFill>
              </a:rPr>
              <a:t>2.1. Основными </a:t>
            </a:r>
            <a:r>
              <a:rPr lang="ru" sz="1800" b="1">
                <a:solidFill>
                  <a:schemeClr val="dk2"/>
                </a:solidFill>
              </a:rPr>
              <a:t>целями Центра </a:t>
            </a:r>
            <a:r>
              <a:rPr lang="ru" sz="1800">
                <a:solidFill>
                  <a:schemeClr val="dk2"/>
                </a:solidFill>
              </a:rPr>
              <a:t>являются: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/>
              <a:t>создание условий для внедрения на уровнях начального общего, основного общего и (или) среднего общего образования </a:t>
            </a:r>
            <a:r>
              <a:rPr lang="ru" b="1" dirty="0"/>
              <a:t>новых методов обучения и воспитания, образовательных технологий,</a:t>
            </a:r>
            <a:r>
              <a:rPr lang="ru" dirty="0"/>
              <a:t> обеспечивающих освоение обучающимися </a:t>
            </a:r>
            <a:r>
              <a:rPr lang="ru" b="1" dirty="0"/>
              <a:t>основных и дополнительных общеобразовательных</a:t>
            </a:r>
            <a:r>
              <a:rPr lang="ru" dirty="0"/>
              <a:t> программ цифрового, естественнонаучного, технического и гуманитарного профилей,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 dirty="0"/>
              <a:t>обновление содержания и совершенствование методов обучения </a:t>
            </a:r>
            <a:r>
              <a:rPr lang="ru" dirty="0"/>
              <a:t>предметных областей "Технология", "Математика и информатика", "Физическая культура и основы безопасности жизнедеятельности".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117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2.3. На основании акта, указанного в п. 2.1. настоящего раздела, образовательная организация издает локальный акт о создании Центра, который утверждает: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положение о деятельности Центра;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руководителя Центра;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lang="ru" b="1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порядок решения вопросов материально-технического</a:t>
            </a:r>
            <a:r>
              <a:rPr lang="ru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и имущественного характера Центра;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функции Центра по обеспечению реализации </a:t>
            </a:r>
            <a:r>
              <a:rPr lang="ru" b="1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основных и дополнительных общеобразовательных программ </a:t>
            </a:r>
            <a:r>
              <a:rPr lang="ru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цифрового, естественнонаучного, технического и гуманитарного профилей на территории муниципального района субъекта Российской Федерации в рамках федерального проекта "Современная школа" национального проекта "Образование";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план мероприятий по созданию и функционированию Центра;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lang="ru" b="1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план учебно-воспитательных, внеурочных и социокультурных мероприятий в Центре.</a:t>
            </a:r>
            <a:endParaRPr b="1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-63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1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III. Функции Центров</a:t>
            </a:r>
            <a:endParaRPr b="1"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0" y="362925"/>
            <a:ext cx="914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 dirty="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3.1. </a:t>
            </a:r>
            <a:r>
              <a:rPr lang="ru" sz="1700" b="1" dirty="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Участие </a:t>
            </a:r>
            <a:r>
              <a:rPr lang="ru" sz="1700" b="1" dirty="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 реализации основных </a:t>
            </a:r>
            <a:r>
              <a:rPr lang="ru" sz="1700" dirty="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общеобразовательных программ в части предметных областей "Технология", "Математика и информатика", "Физическая культура и основы безопасности жизнедеятельности", в том числе обеспечение внедрения обновленного содержания преподавания основных общеобразовательных программ в рамках федерального проекта "Современная школа" национального проекта "Образование".</a:t>
            </a:r>
            <a:endParaRPr sz="1700" dirty="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 dirty="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3.2. </a:t>
            </a:r>
            <a:r>
              <a:rPr lang="ru" sz="1700" b="1" dirty="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Реализация разноуровневых дополнительных </a:t>
            </a:r>
            <a:r>
              <a:rPr lang="ru" sz="1700" dirty="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общеобразовательных программ цифрового, естественнонаучного, технического и гуманитарного профилей, а также иных программ в рамках внеурочной деятельности обучающихся.</a:t>
            </a:r>
            <a:endParaRPr sz="1700" dirty="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 dirty="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3.3. Обеспечение создания, апробации и внедрения модели равного доступа к современным общеобразовательным программам цифрового, естественнонаучного, технического и гуманитарного профилей детям иных населенных пунктов сельских территорий.</a:t>
            </a:r>
            <a:endParaRPr sz="1700" dirty="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 dirty="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3.4. Внедрение сетевых форм реализации программ дополнительного образования.</a:t>
            </a:r>
            <a:endParaRPr sz="1700" dirty="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182" b="11229"/>
          <a:stretch/>
        </p:blipFill>
        <p:spPr>
          <a:xfrm>
            <a:off x="790303" y="813163"/>
            <a:ext cx="7387069" cy="4101737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06582" y="0"/>
            <a:ext cx="7886700" cy="649912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300" b="1"/>
              <a:t>Траектории </a:t>
            </a:r>
            <a:r>
              <a:rPr lang="ru-RU" sz="3300" b="1" dirty="0"/>
              <a:t>образовательных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1819656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00" y="-63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ru" sz="1300" b="1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III. Функции Центров</a:t>
            </a:r>
            <a:endParaRPr b="1"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0" y="362925"/>
            <a:ext cx="914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3.5. Организация </a:t>
            </a:r>
            <a:r>
              <a:rPr lang="ru" sz="1500" b="1" dirty="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внеурочной деятельности </a:t>
            </a:r>
            <a:r>
              <a:rPr lang="ru" sz="1500" dirty="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 каникулярный период, разработка соответствующих образовательных программ, в том числе для пришкольных лагерей.</a:t>
            </a:r>
            <a:endParaRPr sz="1500" dirty="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3.6. Содействие развитию шахматного образования.</a:t>
            </a:r>
            <a:endParaRPr sz="1500" dirty="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3.7. </a:t>
            </a:r>
            <a:r>
              <a:rPr lang="ru" sz="1500" b="1" dirty="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Вовлечение обучающихся и педагогов в проектную деятельность</a:t>
            </a:r>
            <a:r>
              <a:rPr lang="ru" sz="1500" dirty="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500" dirty="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3.8. Обеспечение реализации мер по непрерывному развитию педагогических и управленческих кадров, включая повышение квалификации руководителей и педагогов Центра, реализующих основные и дополнительные общеобразовательные программы цифрового, естественнонаучного, технического, гуманитарного и социокультурного профилей.</a:t>
            </a:r>
            <a:endParaRPr sz="1500" dirty="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3.9. Реализация мероприятий по информированию и просвещению населения в области цифровых и гуманитарных компетенций.</a:t>
            </a:r>
            <a:endParaRPr sz="1500" dirty="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3.10. Информационное сопровождение учебно-воспитательной деятельности Центра, системы внеурочных мероприятий с совместным участием детей, педагогов, родительской общественности, в том числе на сайте образовательной организации и иных информационных ресурсах.</a:t>
            </a:r>
            <a:endParaRPr sz="1500" dirty="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3.11. Содействие созданию и развитию общественного движения школьников, направленного на личностное развитие, социальную активность через проектную деятельность, различные программы дополнительного образования детей.</a:t>
            </a:r>
            <a:endParaRPr sz="1500" dirty="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4C752C959DD514298E5C453E15F9CA9" ma:contentTypeVersion="49" ma:contentTypeDescription="Создание документа." ma:contentTypeScope="" ma:versionID="32a5f9df0111e5832ffd5bfc22849e91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AWJJH2MPE6E2-2109604991-1916</_dlc_DocId>
    <_dlc_DocIdUrl xmlns="4a252ca3-5a62-4c1c-90a6-29f4710e47f8">
      <Url>https://xn--44-6kcadhwnl3cfdx.xn--p1ai/BuyR/Baran/bar/_layouts/15/DocIdRedir.aspx?ID=AWJJH2MPE6E2-2109604991-1916</Url>
      <Description>AWJJH2MPE6E2-2109604991-1916</Description>
    </_dlc_DocIdUrl>
  </documentManagement>
</p:properties>
</file>

<file path=customXml/itemProps1.xml><?xml version="1.0" encoding="utf-8"?>
<ds:datastoreItem xmlns:ds="http://schemas.openxmlformats.org/officeDocument/2006/customXml" ds:itemID="{10305F31-60CC-4B31-B518-400647FAEA07}"/>
</file>

<file path=customXml/itemProps2.xml><?xml version="1.0" encoding="utf-8"?>
<ds:datastoreItem xmlns:ds="http://schemas.openxmlformats.org/officeDocument/2006/customXml" ds:itemID="{D3DF808E-1AB0-4DC8-8F1B-A73FF528E79E}"/>
</file>

<file path=customXml/itemProps3.xml><?xml version="1.0" encoding="utf-8"?>
<ds:datastoreItem xmlns:ds="http://schemas.openxmlformats.org/officeDocument/2006/customXml" ds:itemID="{97E0771A-6491-40A0-B2F6-2A36A9115624}"/>
</file>

<file path=customXml/itemProps4.xml><?xml version="1.0" encoding="utf-8"?>
<ds:datastoreItem xmlns:ds="http://schemas.openxmlformats.org/officeDocument/2006/customXml" ds:itemID="{4640785F-1317-46B6-B326-DEAA873FFF04}"/>
</file>

<file path=docProps/app.xml><?xml version="1.0" encoding="utf-8"?>
<Properties xmlns="http://schemas.openxmlformats.org/officeDocument/2006/extended-properties" xmlns:vt="http://schemas.openxmlformats.org/officeDocument/2006/docPropsVTypes">
  <TotalTime>10140</TotalTime>
  <Words>2319</Words>
  <Application>Microsoft Office PowerPoint</Application>
  <PresentationFormat>Экран (16:9)</PresentationFormat>
  <Paragraphs>137</Paragraphs>
  <Slides>27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Roboto</vt:lpstr>
      <vt:lpstr>Simple Light</vt:lpstr>
      <vt:lpstr>Центры “Точки роста” и предметная область “Технология”</vt:lpstr>
      <vt:lpstr>Образование в мире ОПАНЬКИ, или  Как учить детей в 21 веке?</vt:lpstr>
      <vt:lpstr>Как учить детей поколения Z:</vt:lpstr>
      <vt:lpstr>Точки роста</vt:lpstr>
      <vt:lpstr>2.1. Основными целями Центра являются:</vt:lpstr>
      <vt:lpstr>2.3. На основании акта, указанного в п. 2.1. настоящего раздела, образовательная организация издает локальный акт о создании Центра, который утверждает:</vt:lpstr>
      <vt:lpstr>III. Функции Центров</vt:lpstr>
      <vt:lpstr>Презентация PowerPoint</vt:lpstr>
      <vt:lpstr>III. Функции Центров</vt:lpstr>
      <vt:lpstr>VII. Требования к образовательным программам Центров</vt:lpstr>
      <vt:lpstr>Рабочие программы в помощь!</vt:lpstr>
      <vt:lpstr>Кейсы</vt:lpstr>
      <vt:lpstr>Базовый перечень показателей результативности Центра</vt:lpstr>
      <vt:lpstr>ПРИМЕРНОЕ ШТАТНОЕ РАСПИСАНИЕ ЦЕНТРА "ТОЧКА РОСТА"  </vt:lpstr>
      <vt:lpstr>КОНЦЕПЦИЯ преподавания предметной области «Технология» в образовательных организациях Российской Федерации, реализующих основные общеобразовательные программы</vt:lpstr>
      <vt:lpstr>Презентация PowerPoint</vt:lpstr>
      <vt:lpstr>Задачи:</vt:lpstr>
      <vt:lpstr>Задачи:</vt:lpstr>
      <vt:lpstr>Презентация PowerPoint</vt:lpstr>
      <vt:lpstr>Система доступа школьников к инновационным технологиям (эмерджентность)</vt:lpstr>
      <vt:lpstr>Начальная школа:</vt:lpstr>
      <vt:lpstr>Основная школа:</vt:lpstr>
      <vt:lpstr>Среднее общее образование:</vt:lpstr>
      <vt:lpstr>Поддержка технологического творчества:</vt:lpstr>
      <vt:lpstr>Поддержка технологического творчества:</vt:lpstr>
      <vt:lpstr>Кадры:</vt:lpstr>
      <vt:lpstr>Модернизация материально-информационной среды общего образования: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Центры “Точки роста” и предметная область “Технология”</dc:title>
  <dc:creator>xfgnhdf</dc:creator>
  <cp:lastModifiedBy>Zavuch</cp:lastModifiedBy>
  <cp:revision>6</cp:revision>
  <dcterms:modified xsi:type="dcterms:W3CDTF">2020-08-21T08:58:14Z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0x010100C4C752C959DD514298E5C453E15F9CA9</vt:lpwstr>
  </property>
  <property fmtid="{D5CDD505-2E9C-101B-9397-08002B2CF9AE}" pid="3" name="_dlc_DocIdItemGuid">
    <vt:lpwstr>ce65b836-8cdc-41fe-9be9-c0c3b520a97f</vt:lpwstr>
  </property>
</Properties>
</file>