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E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F8B2-F0CB-4E2A-B2A5-CFE0EB85828C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6ABF-14C0-45A2-BBD0-5CB8822CC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F8B2-F0CB-4E2A-B2A5-CFE0EB85828C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6ABF-14C0-45A2-BBD0-5CB8822CC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F8B2-F0CB-4E2A-B2A5-CFE0EB85828C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6ABF-14C0-45A2-BBD0-5CB8822CC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F8B2-F0CB-4E2A-B2A5-CFE0EB85828C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6ABF-14C0-45A2-BBD0-5CB8822CC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F8B2-F0CB-4E2A-B2A5-CFE0EB85828C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6ABF-14C0-45A2-BBD0-5CB8822CC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F8B2-F0CB-4E2A-B2A5-CFE0EB85828C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6ABF-14C0-45A2-BBD0-5CB8822CC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F8B2-F0CB-4E2A-B2A5-CFE0EB85828C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6ABF-14C0-45A2-BBD0-5CB8822CC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F8B2-F0CB-4E2A-B2A5-CFE0EB85828C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6ABF-14C0-45A2-BBD0-5CB8822CC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F8B2-F0CB-4E2A-B2A5-CFE0EB85828C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6ABF-14C0-45A2-BBD0-5CB8822CC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F8B2-F0CB-4E2A-B2A5-CFE0EB85828C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6ABF-14C0-45A2-BBD0-5CB8822CC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F8B2-F0CB-4E2A-B2A5-CFE0EB85828C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6ABF-14C0-45A2-BBD0-5CB8822CC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3F8B2-F0CB-4E2A-B2A5-CFE0EB85828C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A6ABF-14C0-45A2-BBD0-5CB8822CCD9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314" name="Picture 2" descr="http://abali.ru/wp-content/uploads/2012/11/zolotiy_zvezdy_1024x768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с двумя скругленными противолежащими углами 7"/>
          <p:cNvSpPr/>
          <p:nvPr userDrawn="1"/>
        </p:nvSpPr>
        <p:spPr>
          <a:xfrm>
            <a:off x="642910" y="785794"/>
            <a:ext cx="7858180" cy="5429288"/>
          </a:xfrm>
          <a:prstGeom prst="round2DiagRect">
            <a:avLst/>
          </a:prstGeom>
          <a:solidFill>
            <a:srgbClr val="26E1E6">
              <a:alpha val="92000"/>
            </a:srgbClr>
          </a:solidFill>
          <a:ln w="635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22" name="Picture 10" descr="http://druzhkivka-dnz23.edukit.dn.ua/files2/images/1550194dee2f.gif?size=11"/>
          <p:cNvPicPr>
            <a:picLocks noChangeAspect="1" noChangeArrowheads="1" noCrop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 rot="19394387">
            <a:off x="814123" y="1099884"/>
            <a:ext cx="1214426" cy="1214426"/>
          </a:xfrm>
          <a:prstGeom prst="rect">
            <a:avLst/>
          </a:prstGeom>
          <a:noFill/>
        </p:spPr>
      </p:pic>
      <p:pic>
        <p:nvPicPr>
          <p:cNvPr id="17" name="Picture 10" descr="http://druzhkivka-dnz23.edukit.dn.ua/files2/images/1550194dee2f.gif?size=11"/>
          <p:cNvPicPr>
            <a:picLocks noChangeAspect="1" noChangeArrowheads="1" noCrop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 rot="18425872">
            <a:off x="671958" y="2386477"/>
            <a:ext cx="1214426" cy="1214426"/>
          </a:xfrm>
          <a:prstGeom prst="rect">
            <a:avLst/>
          </a:prstGeom>
          <a:noFill/>
        </p:spPr>
      </p:pic>
      <p:pic>
        <p:nvPicPr>
          <p:cNvPr id="18" name="Picture 10" descr="http://druzhkivka-dnz23.edukit.dn.ua/files2/images/1550194dee2f.gif?size=11"/>
          <p:cNvPicPr>
            <a:picLocks noChangeAspect="1" noChangeArrowheads="1" noCrop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 rot="18248943">
            <a:off x="714348" y="3714752"/>
            <a:ext cx="1214426" cy="1214426"/>
          </a:xfrm>
          <a:prstGeom prst="rect">
            <a:avLst/>
          </a:prstGeom>
          <a:noFill/>
        </p:spPr>
      </p:pic>
      <p:pic>
        <p:nvPicPr>
          <p:cNvPr id="19" name="Picture 10" descr="http://druzhkivka-dnz23.edukit.dn.ua/files2/images/1550194dee2f.gif?size=11"/>
          <p:cNvPicPr>
            <a:picLocks noChangeAspect="1" noChangeArrowheads="1" noCrop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 rot="18133987">
            <a:off x="714348" y="4857760"/>
            <a:ext cx="1214426" cy="1214426"/>
          </a:xfrm>
          <a:prstGeom prst="rect">
            <a:avLst/>
          </a:prstGeom>
          <a:noFill/>
        </p:spPr>
      </p:pic>
      <p:pic>
        <p:nvPicPr>
          <p:cNvPr id="21" name="Picture 10" descr="http://druzhkivka-dnz23.edukit.dn.ua/files2/images/1550194dee2f.gif?size=11"/>
          <p:cNvPicPr>
            <a:picLocks noChangeAspect="1" noChangeArrowheads="1" noCrop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 rot="3624661">
            <a:off x="7292969" y="1149310"/>
            <a:ext cx="1214426" cy="1214426"/>
          </a:xfrm>
          <a:prstGeom prst="rect">
            <a:avLst/>
          </a:prstGeom>
          <a:noFill/>
        </p:spPr>
      </p:pic>
      <p:pic>
        <p:nvPicPr>
          <p:cNvPr id="22" name="Picture 10" descr="http://druzhkivka-dnz23.edukit.dn.ua/files2/images/1550194dee2f.gif?size=11"/>
          <p:cNvPicPr>
            <a:picLocks noChangeAspect="1" noChangeArrowheads="1" noCrop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 rot="6790770">
            <a:off x="7262319" y="2333106"/>
            <a:ext cx="1214426" cy="1214426"/>
          </a:xfrm>
          <a:prstGeom prst="rect">
            <a:avLst/>
          </a:prstGeom>
          <a:noFill/>
        </p:spPr>
      </p:pic>
      <p:pic>
        <p:nvPicPr>
          <p:cNvPr id="23" name="Picture 10" descr="http://druzhkivka-dnz23.edukit.dn.ua/files2/images/1550194dee2f.gif?size=11"/>
          <p:cNvPicPr>
            <a:picLocks noChangeAspect="1" noChangeArrowheads="1" noCrop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 rot="6790770">
            <a:off x="7190882" y="3618990"/>
            <a:ext cx="1214426" cy="1214426"/>
          </a:xfrm>
          <a:prstGeom prst="rect">
            <a:avLst/>
          </a:prstGeom>
          <a:noFill/>
        </p:spPr>
      </p:pic>
      <p:pic>
        <p:nvPicPr>
          <p:cNvPr id="24" name="Picture 10" descr="http://druzhkivka-dnz23.edukit.dn.ua/files2/images/1550194dee2f.gif?size=11"/>
          <p:cNvPicPr>
            <a:picLocks noChangeAspect="1" noChangeArrowheads="1" noCrop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 rot="6790770">
            <a:off x="7262321" y="4833436"/>
            <a:ext cx="1214426" cy="121442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/>
        </p:nvSpPr>
        <p:spPr>
          <a:xfrm>
            <a:off x="428596" y="1228397"/>
            <a:ext cx="8286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67529" y="1028342"/>
            <a:ext cx="5328592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февраля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 года в  12:00 </a:t>
            </a:r>
            <a:b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обучающихся МОУ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Кренёвская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СОШ в Центре «Точка роста» </a:t>
            </a:r>
            <a:b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МОУ Барановская СОШ </a:t>
            </a:r>
            <a:b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состоится работа мастерских, посвященных астрономии «Мы – дети Галактики</a:t>
            </a:r>
            <a:r>
              <a:rPr lang="kk-KZ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6" y="2382559"/>
            <a:ext cx="2163760" cy="1538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836712"/>
            <a:ext cx="526341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2" y="1175266"/>
            <a:ext cx="9073008" cy="45365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17150" y="3244334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«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0356" y="3244334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84802" y="1536174"/>
            <a:ext cx="703161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«Загадочные созвездия» - Звезды сквозь </a:t>
            </a:r>
            <a:r>
              <a:rPr lang="en-US" sz="4000" b="1" dirty="0">
                <a:solidFill>
                  <a:schemeClr val="bg1"/>
                </a:solidFill>
              </a:rPr>
              <a:t>VR</a:t>
            </a:r>
            <a:r>
              <a:rPr lang="ru-RU" sz="4000" b="1" dirty="0">
                <a:solidFill>
                  <a:schemeClr val="bg1"/>
                </a:solidFill>
              </a:rPr>
              <a:t>-очки и </a:t>
            </a:r>
            <a:r>
              <a:rPr lang="ru-RU" sz="4000" b="1" dirty="0" err="1">
                <a:solidFill>
                  <a:schemeClr val="bg1"/>
                </a:solidFill>
              </a:rPr>
              <a:t>Лего_Созвездия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(</a:t>
            </a:r>
            <a:r>
              <a:rPr lang="ru-RU" sz="3600" b="1" dirty="0">
                <a:solidFill>
                  <a:schemeClr val="bg1"/>
                </a:solidFill>
              </a:rPr>
              <a:t>ученик 9 класса Сабуров Владимир, педагог </a:t>
            </a:r>
            <a:r>
              <a:rPr lang="ru-RU" sz="3600" b="1" dirty="0" err="1">
                <a:solidFill>
                  <a:schemeClr val="bg1"/>
                </a:solidFill>
              </a:rPr>
              <a:t>допобразования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О.А.Зиновьева</a:t>
            </a:r>
            <a:r>
              <a:rPr lang="ru-RU" sz="3600" b="1" dirty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836712"/>
            <a:ext cx="526341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5266"/>
            <a:ext cx="9144000" cy="45365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17150" y="3244334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«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0356" y="3244334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536174"/>
            <a:ext cx="8964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- Если </a:t>
            </a:r>
            <a:r>
              <a:rPr lang="ru-RU" sz="3600" b="1" dirty="0">
                <a:solidFill>
                  <a:schemeClr val="bg1"/>
                </a:solidFill>
              </a:rPr>
              <a:t>мы выйдем на улицу днем, поднимем голову, то что увидим? 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- А </a:t>
            </a:r>
            <a:r>
              <a:rPr lang="ru-RU" sz="3600" b="1" dirty="0">
                <a:solidFill>
                  <a:schemeClr val="bg1"/>
                </a:solidFill>
              </a:rPr>
              <a:t>ночью? 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- Как </a:t>
            </a:r>
            <a:r>
              <a:rPr lang="ru-RU" sz="3600" b="1" dirty="0">
                <a:solidFill>
                  <a:schemeClr val="bg1"/>
                </a:solidFill>
              </a:rPr>
              <a:t>вы думаете, о чем пойдет речь на нашем </a:t>
            </a:r>
            <a:r>
              <a:rPr lang="ru-RU" sz="3600" b="1" dirty="0" smtClean="0">
                <a:solidFill>
                  <a:schemeClr val="bg1"/>
                </a:solidFill>
              </a:rPr>
              <a:t>занятии?</a:t>
            </a:r>
          </a:p>
          <a:p>
            <a:pPr marL="457200" indent="-457200" algn="ctr">
              <a:buFontTx/>
              <a:buChar char="-"/>
            </a:pPr>
            <a:r>
              <a:rPr lang="ru-RU" sz="3600" b="1" dirty="0" smtClean="0">
                <a:solidFill>
                  <a:schemeClr val="bg1"/>
                </a:solidFill>
              </a:rPr>
              <a:t>Что </a:t>
            </a:r>
            <a:r>
              <a:rPr lang="ru-RU" sz="3600" b="1" dirty="0">
                <a:solidFill>
                  <a:schemeClr val="bg1"/>
                </a:solidFill>
              </a:rPr>
              <a:t>вы можете рассказать о звездах</a:t>
            </a:r>
            <a:r>
              <a:rPr lang="ru-RU" sz="3600" b="1" dirty="0" smtClean="0">
                <a:solidFill>
                  <a:schemeClr val="bg1"/>
                </a:solidFill>
              </a:rPr>
              <a:t>?</a:t>
            </a:r>
          </a:p>
          <a:p>
            <a:pPr marL="457200" indent="-457200" algn="ctr">
              <a:buFontTx/>
              <a:buChar char="-"/>
            </a:pP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286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836712"/>
            <a:ext cx="526341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2" y="1175266"/>
            <a:ext cx="9073008" cy="45365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17150" y="3244334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«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0356" y="3244334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536174"/>
            <a:ext cx="89644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«Загадочные созвездия» - </a:t>
            </a:r>
            <a:r>
              <a:rPr lang="ru-RU" sz="4000" b="1" dirty="0" smtClean="0">
                <a:solidFill>
                  <a:schemeClr val="bg1"/>
                </a:solidFill>
              </a:rPr>
              <a:t>Звезды сквозь </a:t>
            </a:r>
            <a:r>
              <a:rPr lang="en-US" sz="4000" b="1" dirty="0">
                <a:solidFill>
                  <a:schemeClr val="bg1"/>
                </a:solidFill>
              </a:rPr>
              <a:t>VR</a:t>
            </a:r>
            <a:r>
              <a:rPr lang="ru-RU" sz="4000" b="1" dirty="0">
                <a:solidFill>
                  <a:schemeClr val="bg1"/>
                </a:solidFill>
              </a:rPr>
              <a:t>-очки 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Для обычного человека полеты в космос по-прежнему закрыты, но с помощью очков виртуальной реальности вы можете побывать там, куда пока добираются только роботы или избранные космонавты.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Наблюдать </a:t>
            </a:r>
            <a:r>
              <a:rPr lang="ru-RU" sz="2800" b="1" dirty="0">
                <a:solidFill>
                  <a:schemeClr val="bg1"/>
                </a:solidFill>
              </a:rPr>
              <a:t>за космосом можно </a:t>
            </a:r>
            <a:r>
              <a:rPr lang="ru-RU" sz="2800" b="1" dirty="0" smtClean="0">
                <a:solidFill>
                  <a:schemeClr val="bg1"/>
                </a:solidFill>
              </a:rPr>
              <a:t>сквозь VR-очки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03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836712"/>
            <a:ext cx="526341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2" y="1175266"/>
            <a:ext cx="9073008" cy="45365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17150" y="3244334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«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0356" y="3244334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351508"/>
            <a:ext cx="59766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Helvetica Neue"/>
              </a:rPr>
              <a:t>Огромные </a:t>
            </a:r>
            <a:r>
              <a:rPr lang="ru-RU" sz="2800" dirty="0">
                <a:solidFill>
                  <a:schemeClr val="bg1"/>
                </a:solidFill>
                <a:latin typeface="Helvetica Neue"/>
              </a:rPr>
              <a:t>раскаленные шары, похожие на Солнце. Самые горячие из них голубого цвета, менее горячие – красного. Они кажутся маленькими сверкающими точками потому что находятся очень далеко от Земли. Звезды отличаются друг от друга размером. Есть звезды-гиганты, а есть </a:t>
            </a:r>
            <a:r>
              <a:rPr lang="ru-RU" sz="2800" dirty="0" smtClean="0">
                <a:solidFill>
                  <a:schemeClr val="bg1"/>
                </a:solidFill>
                <a:latin typeface="Helvetica Neue"/>
              </a:rPr>
              <a:t>звезды-карлики.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231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836712"/>
            <a:ext cx="526341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" y="1180242"/>
            <a:ext cx="9073008" cy="45365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17150" y="3244334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«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0356" y="3244334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351508"/>
            <a:ext cx="597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7941" y="117348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- Что такое созвездие? Какие созвездия вы знаете?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11012" y="340344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Большая Медведица — третье по площади созвездие (после Гидры и Девы), семь ярких звёзд которого образуют известный Большой Ковш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00175" y="1481362"/>
            <a:ext cx="3892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- Давайте </a:t>
            </a:r>
            <a:r>
              <a:rPr lang="ru-RU" b="1" dirty="0">
                <a:solidFill>
                  <a:schemeClr val="bg1"/>
                </a:solidFill>
              </a:rPr>
              <a:t>подробнее остановимся на созвездии Большой Медведицы.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2750" t="32150" r="1176" b="6951"/>
          <a:stretch/>
        </p:blipFill>
        <p:spPr>
          <a:xfrm>
            <a:off x="4957540" y="2266067"/>
            <a:ext cx="4115468" cy="195653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629987" y="461354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</a:rPr>
              <a:t>Какую </a:t>
            </a:r>
            <a:r>
              <a:rPr lang="ru-RU" sz="2000" b="1" dirty="0">
                <a:solidFill>
                  <a:schemeClr val="bg1"/>
                </a:solidFill>
              </a:rPr>
              <a:t>фигуру образуют эти звезды?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</a:rPr>
              <a:t>На </a:t>
            </a:r>
            <a:r>
              <a:rPr lang="ru-RU" sz="2000" b="1" dirty="0">
                <a:solidFill>
                  <a:schemeClr val="bg1"/>
                </a:solidFill>
              </a:rPr>
              <a:t>что похожа фигура из звезд?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0742" y="5288591"/>
            <a:ext cx="2538720" cy="142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5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836712"/>
            <a:ext cx="526341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" y="1180242"/>
            <a:ext cx="9073008" cy="45365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17150" y="3244334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«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0356" y="3244334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351508"/>
            <a:ext cx="597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193704" y="95975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Я предлагаю вам </a:t>
            </a:r>
            <a:r>
              <a:rPr lang="ru-RU" sz="2800" b="1" dirty="0" smtClean="0">
                <a:solidFill>
                  <a:schemeClr val="bg1"/>
                </a:solidFill>
              </a:rPr>
              <a:t>в группе построить из </a:t>
            </a:r>
            <a:r>
              <a:rPr lang="en-US" sz="2800" b="1" dirty="0" smtClean="0">
                <a:solidFill>
                  <a:schemeClr val="bg1"/>
                </a:solidFill>
              </a:rPr>
              <a:t>LEGO </a:t>
            </a:r>
            <a:r>
              <a:rPr lang="ru-RU" sz="2800" b="1" dirty="0" smtClean="0">
                <a:solidFill>
                  <a:schemeClr val="bg1"/>
                </a:solidFill>
              </a:rPr>
              <a:t>звездное </a:t>
            </a:r>
            <a:r>
              <a:rPr lang="ru-RU" sz="2800" b="1" dirty="0">
                <a:solidFill>
                  <a:schemeClr val="bg1"/>
                </a:solidFill>
              </a:rPr>
              <a:t>небо и созвездие Большой Медведицы.</a:t>
            </a:r>
          </a:p>
        </p:txBody>
      </p:sp>
    </p:spTree>
    <p:extLst>
      <p:ext uri="{BB962C8B-B14F-4D97-AF65-F5344CB8AC3E}">
        <p14:creationId xmlns:p14="http://schemas.microsoft.com/office/powerpoint/2010/main" val="23010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4C752C959DD514298E5C453E15F9CA9" ma:contentTypeVersion="49" ma:contentTypeDescription="Создание документа." ma:contentTypeScope="" ma:versionID="32a5f9df0111e5832ffd5bfc22849e91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2B3A49-FACA-48DE-B901-9314AB3564B6}"/>
</file>

<file path=customXml/itemProps2.xml><?xml version="1.0" encoding="utf-8"?>
<ds:datastoreItem xmlns:ds="http://schemas.openxmlformats.org/officeDocument/2006/customXml" ds:itemID="{A8723F84-F069-4834-99B6-5E918F471360}"/>
</file>

<file path=customXml/itemProps3.xml><?xml version="1.0" encoding="utf-8"?>
<ds:datastoreItem xmlns:ds="http://schemas.openxmlformats.org/officeDocument/2006/customXml" ds:itemID="{5688B773-FAD5-495D-B5FD-E28C7703E8FC}"/>
</file>

<file path=customXml/itemProps4.xml><?xml version="1.0" encoding="utf-8"?>
<ds:datastoreItem xmlns:ds="http://schemas.openxmlformats.org/officeDocument/2006/customXml" ds:itemID="{9BEED2E0-35EB-4A1C-B0A0-AED17EFE596D}"/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219</Words>
  <Application>Microsoft Office PowerPoint</Application>
  <PresentationFormat>Экран (4:3)</PresentationFormat>
  <Paragraphs>39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Helvetica Neue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15</cp:revision>
  <dcterms:created xsi:type="dcterms:W3CDTF">2014-12-28T17:36:33Z</dcterms:created>
  <dcterms:modified xsi:type="dcterms:W3CDTF">2021-02-16T15:12:17Z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0x010100C4C752C959DD514298E5C453E15F9CA9</vt:lpwstr>
  </property>
</Properties>
</file>