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docProps/app.xml" ContentType="application/vnd.openxmlformats-officedocument.extended-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5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2"/>
  </p:notesMasterIdLst>
  <p:sldIdLst>
    <p:sldId id="256" r:id="rId6"/>
    <p:sldId id="257" r:id="rId7"/>
    <p:sldId id="258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FFFF99"/>
    <a:srgbClr val="FFFFCC"/>
    <a:srgbClr val="66FF99"/>
    <a:srgbClr val="FFFF66"/>
    <a:srgbClr val="99FF33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0330" autoAdjust="0"/>
  </p:normalViewPr>
  <p:slideViewPr>
    <p:cSldViewPr>
      <p:cViewPr varScale="1">
        <p:scale>
          <a:sx n="62" d="100"/>
          <a:sy n="62" d="100"/>
        </p:scale>
        <p:origin x="-6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5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C0297F5-9751-4D50-95A3-F4E5B291ED6E}" type="datetimeFigureOut">
              <a:rPr lang="ru-RU"/>
              <a:pPr>
                <a:defRPr/>
              </a:pPr>
              <a:t>03.06.2011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12F8DC18-8924-477E-912A-4C333A279C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№2 г. Буй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BF14B-A686-4898-991C-823EC5D547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№2 г. Буй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4E65C-A326-437D-9285-7592659F3D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№2 г. Буй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BBF30-1AF1-4727-B8E4-AA412962E4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№2 г. Буй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213C88-B021-472B-907F-B5DE6973E3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№2 г. Буй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5EFC4C-362B-4388-9A7A-5BDA57822A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№2 г. Буй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F9B72-3547-4D3B-80A0-A25D298A8D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№2 г. Буй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39A2F-2CFE-4F2E-B837-034AB9A8BF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№2 г. Буй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8D2EF-6B3E-42E3-8B43-B6FFE0A008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№2 г. Буй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B5EE4-457A-4165-8739-76A45FC33B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№2 г. Буй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8DF02-7E2A-4990-98AD-6B77BE432B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№2 г. Буй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FEC4D-1D90-4995-AA60-2267656CD3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ru-RU"/>
              <a:t>МОУ СОШ №2 г. Буй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C5A39B1-352F-4869-A435-65B198BA96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9"/>
          <p:cNvSpPr>
            <a:spLocks noChangeArrowheads="1" noChangeShapeType="1" noTextEdit="1"/>
          </p:cNvSpPr>
          <p:nvPr/>
        </p:nvSpPr>
        <p:spPr bwMode="auto">
          <a:xfrm>
            <a:off x="1285875" y="692150"/>
            <a:ext cx="7643813" cy="3571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Логопедический </a:t>
            </a:r>
          </a:p>
          <a:p>
            <a:pPr algn="ctr"/>
            <a:r>
              <a:rPr lang="ru-RU" sz="36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пункт </a:t>
            </a:r>
          </a:p>
          <a:p>
            <a:pPr algn="ctr"/>
            <a:r>
              <a:rPr lang="ru-RU" sz="36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в общеобразовательном </a:t>
            </a:r>
          </a:p>
          <a:p>
            <a:pPr algn="ctr"/>
            <a:r>
              <a:rPr lang="ru-RU" sz="36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учреждении</a:t>
            </a:r>
          </a:p>
        </p:txBody>
      </p:sp>
      <p:pic>
        <p:nvPicPr>
          <p:cNvPr id="2051" name="Рисунок 33" descr="D:\Documents and Settings\учитель.SCHOOL2\Local Settings\Temporary Internet Files\Content.IE5\SMEMRE1P\MCj0343403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3933825"/>
            <a:ext cx="2735263" cy="273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Нижний колонтитул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ru-RU"/>
              <a:t>МОУ СОШ №2 г. Буй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8229600" cy="1223963"/>
          </a:xfrm>
        </p:spPr>
        <p:txBody>
          <a:bodyPr/>
          <a:lstStyle/>
          <a:p>
            <a:pPr eaLnBrk="1" hangingPunct="1"/>
            <a:r>
              <a:rPr lang="ru-RU" smtClean="0"/>
              <a:t> 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algn="ctr" eaLnBrk="1" hangingPunct="1"/>
            <a:r>
              <a:rPr lang="ru-RU" smtClean="0"/>
              <a:t>Логопедический пункт (кабинет) –подразделение образовательного учреждения, создаётся в целях оказания помощи обучающимся, имеющим нарушения в развитии устной и письменной речи (первичного характера), в освоении ими общеобразовательных программ  (особенно по родному языку).</a:t>
            </a:r>
          </a:p>
        </p:txBody>
      </p:sp>
      <p:sp>
        <p:nvSpPr>
          <p:cNvPr id="3076" name="WordArt 7"/>
          <p:cNvSpPr>
            <a:spLocks noChangeArrowheads="1" noChangeShapeType="1" noTextEdit="1"/>
          </p:cNvSpPr>
          <p:nvPr/>
        </p:nvSpPr>
        <p:spPr bwMode="auto">
          <a:xfrm>
            <a:off x="1357313" y="404813"/>
            <a:ext cx="6572250" cy="892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Общие положения</a:t>
            </a:r>
          </a:p>
        </p:txBody>
      </p:sp>
      <p:sp>
        <p:nvSpPr>
          <p:cNvPr id="3077" name="Нижний колонтитул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ru-RU"/>
              <a:t>МОУ СОШ №2 г. Буй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28775"/>
            <a:ext cx="8229600" cy="4525963"/>
          </a:xfrm>
        </p:spPr>
        <p:txBody>
          <a:bodyPr/>
          <a:lstStyle/>
          <a:p>
            <a:pPr eaLnBrk="1" hangingPunct="1"/>
            <a:r>
              <a:rPr lang="ru-RU" smtClean="0"/>
              <a:t>Коррекция нарушений в развитии устной и письменной речи обучающихся </a:t>
            </a:r>
          </a:p>
          <a:p>
            <a:pPr eaLnBrk="1" hangingPunct="1"/>
            <a:r>
              <a:rPr lang="ru-RU" smtClean="0"/>
              <a:t>Своевременное предупреждение и преодоление трудностей в освоении обучающимися образовательных программ</a:t>
            </a:r>
          </a:p>
        </p:txBody>
      </p:sp>
      <p:sp>
        <p:nvSpPr>
          <p:cNvPr id="4099" name="WordArt 7"/>
          <p:cNvSpPr>
            <a:spLocks noChangeArrowheads="1" noChangeShapeType="1" noTextEdit="1"/>
          </p:cNvSpPr>
          <p:nvPr/>
        </p:nvSpPr>
        <p:spPr bwMode="auto">
          <a:xfrm>
            <a:off x="357188" y="333375"/>
            <a:ext cx="8501062" cy="9636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Задачи логопедического пункта</a:t>
            </a:r>
          </a:p>
        </p:txBody>
      </p:sp>
      <p:sp>
        <p:nvSpPr>
          <p:cNvPr id="4104" name="AutoShape 8" descr="j0182829"/>
          <p:cNvSpPr>
            <a:spLocks noChangeArrowheads="1"/>
          </p:cNvSpPr>
          <p:nvPr/>
        </p:nvSpPr>
        <p:spPr bwMode="auto">
          <a:xfrm>
            <a:off x="7451725" y="3789363"/>
            <a:ext cx="1152525" cy="1255712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stretch>
              <a:fillRect/>
            </a:stretch>
          </a:blipFill>
          <a:ln w="28575">
            <a:solidFill>
              <a:srgbClr val="FFFF00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4105" name="AutoShape 9" descr="j0262795"/>
          <p:cNvSpPr>
            <a:spLocks noChangeArrowheads="1"/>
          </p:cNvSpPr>
          <p:nvPr/>
        </p:nvSpPr>
        <p:spPr bwMode="auto">
          <a:xfrm>
            <a:off x="755650" y="5084763"/>
            <a:ext cx="1081088" cy="1319212"/>
          </a:xfrm>
          <a:prstGeom prst="roundRect">
            <a:avLst>
              <a:gd name="adj" fmla="val 16667"/>
            </a:avLst>
          </a:prstGeom>
          <a:blipFill dpi="0" rotWithShape="1">
            <a:blip r:embed="rId4" cstate="print"/>
            <a:srcRect/>
            <a:stretch>
              <a:fillRect/>
            </a:stretch>
          </a:blipFill>
          <a:ln w="28575">
            <a:solidFill>
              <a:srgbClr val="FFFF00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4106" name="AutoShape 10" descr="j0202103"/>
          <p:cNvSpPr>
            <a:spLocks noChangeArrowheads="1"/>
          </p:cNvSpPr>
          <p:nvPr/>
        </p:nvSpPr>
        <p:spPr bwMode="auto">
          <a:xfrm>
            <a:off x="3779838" y="4581525"/>
            <a:ext cx="1873250" cy="1512888"/>
          </a:xfrm>
          <a:prstGeom prst="roundRect">
            <a:avLst>
              <a:gd name="adj" fmla="val 16667"/>
            </a:avLst>
          </a:prstGeom>
          <a:blipFill dpi="0" rotWithShape="1">
            <a:blip r:embed="rId5"/>
            <a:srcRect/>
            <a:stretch>
              <a:fillRect/>
            </a:stretch>
          </a:blipFill>
          <a:ln w="28575">
            <a:solidFill>
              <a:srgbClr val="FFFF00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4103" name="Нижний колонтитул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ru-RU"/>
              <a:t>МОУ СОШ №2 г. Буй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22338"/>
          </a:xfrm>
        </p:spPr>
        <p:txBody>
          <a:bodyPr/>
          <a:lstStyle/>
          <a:p>
            <a:pPr eaLnBrk="1" hangingPunct="1"/>
            <a:r>
              <a:rPr lang="ru-RU" smtClean="0"/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229600" cy="48958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smtClean="0"/>
              <a:t>Зачисляются учащиеся, имеющие нарушения в развитии устной и письменной речи: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Общее недоразвитие речи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Фонетико-фонематическое недоразвитие речи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Нарушения чтения и письма, обусловленные общим, фонетико-фонематическим, фонематическим недоразвитием речи.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Зачисление в логопедический пункт осуществляется на основе обследования речи обучающихся.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800" smtClean="0"/>
          </a:p>
        </p:txBody>
      </p:sp>
      <p:sp>
        <p:nvSpPr>
          <p:cNvPr id="5124" name="WordArt 7"/>
          <p:cNvSpPr>
            <a:spLocks noChangeArrowheads="1" noChangeShapeType="1" noTextEdit="1"/>
          </p:cNvSpPr>
          <p:nvPr/>
        </p:nvSpPr>
        <p:spPr bwMode="auto">
          <a:xfrm>
            <a:off x="214313" y="188913"/>
            <a:ext cx="8715375" cy="9636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Организация логопедической работы</a:t>
            </a:r>
          </a:p>
        </p:txBody>
      </p:sp>
      <p:pic>
        <p:nvPicPr>
          <p:cNvPr id="5125" name="Рисунок 21" descr="D:\Documents and Settings\учитель.SCHOOL2\Local Settings\Temporary Internet Files\Content.IE5\JKF2U1A6\MCBD07213_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51725" y="4797425"/>
            <a:ext cx="1503363" cy="182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Нижний колонтитул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ru-RU"/>
              <a:t>МОУ СОШ №2 г. Буй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333375"/>
            <a:ext cx="8229600" cy="5256213"/>
          </a:xfrm>
        </p:spPr>
        <p:txBody>
          <a:bodyPr/>
          <a:lstStyle/>
          <a:p>
            <a:pPr eaLnBrk="1" hangingPunct="1"/>
            <a:r>
              <a:rPr lang="ru-RU" smtClean="0"/>
              <a:t>Предельная наполняемость не более 25 человек</a:t>
            </a:r>
          </a:p>
          <a:p>
            <a:pPr eaLnBrk="1" hangingPunct="1"/>
            <a:r>
              <a:rPr lang="ru-RU" smtClean="0"/>
              <a:t>Периодичность групповых и индивидуальных занятий определяется тяжестью нарушения речевого развития не менее трёх-двух раз в неделю</a:t>
            </a:r>
          </a:p>
          <a:p>
            <a:pPr eaLnBrk="1" hangingPunct="1"/>
            <a:r>
              <a:rPr lang="ru-RU" smtClean="0"/>
              <a:t>Продолжительность группового занятия 40 минут, индивидуального              занятия – 20 минут.</a:t>
            </a:r>
          </a:p>
        </p:txBody>
      </p:sp>
      <p:pic>
        <p:nvPicPr>
          <p:cNvPr id="6147" name="Рисунок 34" descr="D:\Documents and Settings\учитель.SCHOOL2\Local Settings\Temporary Internet Files\Content.IE5\8TJ6TK7M\MCj0343297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8125" y="4365625"/>
            <a:ext cx="1962150" cy="198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Нижний колонтитул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ru-RU"/>
              <a:t>МОУ СОШ №2 г. Буй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80400" cy="280828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mtClean="0"/>
              <a:t>Проводит занятия по исправлению нарушений устной и письменной речи, осуществляет работу                                   по предупреждению и преодолению неуспеваемости по родному языку.</a:t>
            </a:r>
          </a:p>
        </p:txBody>
      </p:sp>
      <p:sp>
        <p:nvSpPr>
          <p:cNvPr id="7171" name="WordArt 6"/>
          <p:cNvSpPr>
            <a:spLocks noChangeArrowheads="1" noChangeShapeType="1" noTextEdit="1"/>
          </p:cNvSpPr>
          <p:nvPr/>
        </p:nvSpPr>
        <p:spPr bwMode="auto">
          <a:xfrm>
            <a:off x="1143000" y="333375"/>
            <a:ext cx="7143750" cy="719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Учитель-логопед</a:t>
            </a:r>
          </a:p>
        </p:txBody>
      </p:sp>
      <p:pic>
        <p:nvPicPr>
          <p:cNvPr id="7172" name="Picture 10" descr="9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43213" y="3860800"/>
            <a:ext cx="3652837" cy="274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Нижний колонтитул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ru-RU"/>
              <a:t>МОУ СОШ №2 г. Буй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>
  <documentManagement>
    <_dlc_DocId xmlns="6434c500-c195-4837-b047-5e71706d4cb2">S5QAU4VNKZPS-1243-6</_dlc_DocId>
    <_dlc_DocIdUrl xmlns="6434c500-c195-4837-b047-5e71706d4cb2">
      <Url>http://www.eduportal44.ru/Buy/School_2/администрация%20школы/_layouts/15/DocIdRedir.aspx?ID=S5QAU4VNKZPS-1243-6</Url>
      <Description>S5QAU4VNKZPS-1243-6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1A815644DAD094A907B4FEE341FD9B2" ma:contentTypeVersion="1" ma:contentTypeDescription="Создание документа." ma:contentTypeScope="" ma:versionID="559217012cd036b4e372ad046cbb35e2">
  <xsd:schema xmlns:xsd="http://www.w3.org/2001/XMLSchema" xmlns:xs="http://www.w3.org/2001/XMLSchema" xmlns:p="http://schemas.microsoft.com/office/2006/metadata/properties" xmlns:ns2="6434c500-c195-4837-b047-5e71706d4cb2" targetNamespace="http://schemas.microsoft.com/office/2006/metadata/properties" ma:root="true" ma:fieldsID="499b5db816f3e0543885560e27e22f27" ns2:_="">
    <xsd:import namespace="6434c500-c195-4837-b047-5e71706d4cb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34c500-c195-4837-b047-5e71706d4cb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F43AA14A-B253-4E33-8375-C0C5C5D6BD87}"/>
</file>

<file path=customXml/itemProps2.xml><?xml version="1.0" encoding="utf-8"?>
<ds:datastoreItem xmlns:ds="http://schemas.openxmlformats.org/officeDocument/2006/customXml" ds:itemID="{B58F7F3A-BF63-4240-B159-8AE0353F1E96}"/>
</file>

<file path=customXml/itemProps3.xml><?xml version="1.0" encoding="utf-8"?>
<ds:datastoreItem xmlns:ds="http://schemas.openxmlformats.org/officeDocument/2006/customXml" ds:itemID="{0F8EEAF2-AD4D-4066-961C-74D004736EE1}"/>
</file>

<file path=customXml/itemProps4.xml><?xml version="1.0" encoding="utf-8"?>
<ds:datastoreItem xmlns:ds="http://schemas.openxmlformats.org/officeDocument/2006/customXml" ds:itemID="{19CF0301-E860-49FF-B82B-9544814B9814}"/>
</file>

<file path=customXml/itemProps5.xml><?xml version="1.0" encoding="utf-8"?>
<ds:datastoreItem xmlns:ds="http://schemas.openxmlformats.org/officeDocument/2006/customXml" ds:itemID="{EB9E3249-ADE5-4CA3-82DA-22D78781E921}"/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215</Words>
  <Application>Microsoft Office PowerPoint</Application>
  <PresentationFormat>Экран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Calibri</vt:lpstr>
      <vt:lpstr>Оформление по умолчанию</vt:lpstr>
      <vt:lpstr>Слайд 1</vt:lpstr>
      <vt:lpstr>  </vt:lpstr>
      <vt:lpstr>Слайд 3</vt:lpstr>
      <vt:lpstr> </vt:lpstr>
      <vt:lpstr>Слайд 5</vt:lpstr>
      <vt:lpstr>Слайд 6</vt:lpstr>
    </vt:vector>
  </TitlesOfParts>
  <Company>МУК г.Буя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курсы</dc:creator>
  <cp:lastModifiedBy>Пользователь</cp:lastModifiedBy>
  <cp:revision>9</cp:revision>
  <dcterms:created xsi:type="dcterms:W3CDTF">2006-03-24T14:21:56Z</dcterms:created>
  <dcterms:modified xsi:type="dcterms:W3CDTF">2011-06-03T15:11:21Z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Муниципальная средняя общеобразовательная школа  № 2</vt:lpwstr>
  </property>
  <property fmtid="{D5CDD505-2E9C-101B-9397-08002B2CF9AE}" pid="3" name="xd_Signature">
    <vt:lpwstr/>
  </property>
  <property fmtid="{D5CDD505-2E9C-101B-9397-08002B2CF9AE}" pid="4" name="display_urn:schemas-microsoft-com:office:office#Author">
    <vt:lpwstr>Муниципальная средняя общеобразовательная школа  № 2</vt:lpwstr>
  </property>
  <property fmtid="{D5CDD505-2E9C-101B-9397-08002B2CF9AE}" pid="5" name="TemplateUrl">
    <vt:lpwstr/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ContentTypeId">
    <vt:lpwstr>0x01010051A815644DAD094A907B4FEE341FD9B2</vt:lpwstr>
  </property>
  <property fmtid="{D5CDD505-2E9C-101B-9397-08002B2CF9AE}" pid="9" name="_dlc_DocIdItemGuid">
    <vt:lpwstr>f6ca8837-bf0d-4682-b1d8-6b352a78e2d2</vt:lpwstr>
  </property>
</Properties>
</file>