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56" r:id="rId3"/>
  </p:sldMasterIdLst>
  <p:notesMasterIdLst>
    <p:notesMasterId r:id="rId20"/>
  </p:notesMasterIdLst>
  <p:sldIdLst>
    <p:sldId id="358" r:id="rId4"/>
    <p:sldId id="376" r:id="rId5"/>
    <p:sldId id="377" r:id="rId6"/>
    <p:sldId id="378" r:id="rId7"/>
    <p:sldId id="375" r:id="rId8"/>
    <p:sldId id="379" r:id="rId9"/>
    <p:sldId id="387" r:id="rId10"/>
    <p:sldId id="388" r:id="rId11"/>
    <p:sldId id="372" r:id="rId12"/>
    <p:sldId id="382" r:id="rId13"/>
    <p:sldId id="373" r:id="rId14"/>
    <p:sldId id="383" r:id="rId15"/>
    <p:sldId id="384" r:id="rId16"/>
    <p:sldId id="389" r:id="rId17"/>
    <p:sldId id="385" r:id="rId18"/>
    <p:sldId id="38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7" autoAdjust="0"/>
    <p:restoredTop sz="94472" autoAdjust="0"/>
  </p:normalViewPr>
  <p:slideViewPr>
    <p:cSldViewPr>
      <p:cViewPr varScale="1">
        <p:scale>
          <a:sx n="82" d="100"/>
          <a:sy n="82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350A4C-B594-4F02-8E3A-E2222E7FE682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82668A36-5381-4B7C-93E4-E1EB6E31CFA0}">
      <dgm:prSet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диверсификация уровней психолого-педагогического сопровождения (индивидуальный, групповой, уровень класса, уровень организации)</a:t>
          </a:r>
          <a:endParaRPr lang="ru-RU" sz="2400" b="1" dirty="0" smtClean="0">
            <a:solidFill>
              <a:schemeClr val="tx1"/>
            </a:solidFill>
          </a:endParaRPr>
        </a:p>
      </dgm:t>
    </dgm:pt>
    <dgm:pt modelId="{C40AE75B-CF29-4617-9B6E-6CAA6990570C}" type="parTrans" cxnId="{2BDE127A-610B-4498-AE52-C72834386B4B}">
      <dgm:prSet/>
      <dgm:spPr/>
      <dgm:t>
        <a:bodyPr/>
        <a:lstStyle/>
        <a:p>
          <a:endParaRPr lang="ru-RU"/>
        </a:p>
      </dgm:t>
    </dgm:pt>
    <dgm:pt modelId="{D5C96A87-5DC8-4920-8DFD-F7FF02973AFC}" type="sibTrans" cxnId="{2BDE127A-610B-4498-AE52-C72834386B4B}">
      <dgm:prSet/>
      <dgm:spPr/>
      <dgm:t>
        <a:bodyPr/>
        <a:lstStyle/>
        <a:p>
          <a:endParaRPr lang="ru-RU"/>
        </a:p>
      </dgm:t>
    </dgm:pt>
    <dgm:pt modelId="{99D831F6-6E08-45A3-A380-4B10FD543A5E}">
      <dgm:prSet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диверсификация уровней психолого-педагогического сопровождения (индивидуальный, групповой, уровень класса, уровень организации)</a:t>
          </a:r>
          <a:endParaRPr lang="ru-RU" sz="2400" b="1" dirty="0" smtClean="0">
            <a:solidFill>
              <a:schemeClr val="tx1"/>
            </a:solidFill>
          </a:endParaRPr>
        </a:p>
      </dgm:t>
    </dgm:pt>
    <dgm:pt modelId="{52523A90-B71E-4EEE-8623-59F0924E0C6E}" type="parTrans" cxnId="{48DEB943-9E09-48EC-B333-C275D340964D}">
      <dgm:prSet/>
      <dgm:spPr/>
      <dgm:t>
        <a:bodyPr/>
        <a:lstStyle/>
        <a:p>
          <a:endParaRPr lang="ru-RU"/>
        </a:p>
      </dgm:t>
    </dgm:pt>
    <dgm:pt modelId="{7D9C3DF7-DE81-4E57-8225-B3B59853BEAA}" type="sibTrans" cxnId="{48DEB943-9E09-48EC-B333-C275D340964D}">
      <dgm:prSet/>
      <dgm:spPr/>
      <dgm:t>
        <a:bodyPr/>
        <a:lstStyle/>
        <a:p>
          <a:endParaRPr lang="ru-RU"/>
        </a:p>
      </dgm:t>
    </dgm:pt>
    <dgm:pt modelId="{B5587D43-C9E3-4DFE-8101-0B667CE4EF57}">
      <dgm:prSet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осуществление мониторинга и оценки эффективности психологических программ сопровождения участников образовательных отношений, развития психологической службы организации</a:t>
          </a:r>
          <a:endParaRPr lang="ru-RU" sz="2400" b="1" dirty="0" smtClean="0">
            <a:solidFill>
              <a:schemeClr val="tx1"/>
            </a:solidFill>
          </a:endParaRPr>
        </a:p>
      </dgm:t>
    </dgm:pt>
    <dgm:pt modelId="{733259F0-4BC1-41A2-9AE6-924A485B92CD}" type="parTrans" cxnId="{7FD1C355-7F33-4537-AC9B-A847D648AE08}">
      <dgm:prSet/>
      <dgm:spPr/>
      <dgm:t>
        <a:bodyPr/>
        <a:lstStyle/>
        <a:p>
          <a:endParaRPr lang="ru-RU"/>
        </a:p>
      </dgm:t>
    </dgm:pt>
    <dgm:pt modelId="{6358C1CA-2144-4999-87BE-4557A0E09E57}" type="sibTrans" cxnId="{7FD1C355-7F33-4537-AC9B-A847D648AE08}">
      <dgm:prSet/>
      <dgm:spPr/>
      <dgm:t>
        <a:bodyPr/>
        <a:lstStyle/>
        <a:p>
          <a:endParaRPr lang="ru-RU"/>
        </a:p>
      </dgm:t>
    </dgm:pt>
    <dgm:pt modelId="{92138055-F7E2-4676-8DCF-49087C83CA20}" type="pres">
      <dgm:prSet presAssocID="{AB350A4C-B594-4F02-8E3A-E2222E7FE682}" presName="linearFlow" presStyleCnt="0">
        <dgm:presLayoutVars>
          <dgm:dir/>
          <dgm:resizeHandles val="exact"/>
        </dgm:presLayoutVars>
      </dgm:prSet>
      <dgm:spPr/>
    </dgm:pt>
    <dgm:pt modelId="{C07812D5-E452-4EE6-B7D8-0824ECF4D69F}" type="pres">
      <dgm:prSet presAssocID="{82668A36-5381-4B7C-93E4-E1EB6E31CFA0}" presName="composite" presStyleCnt="0"/>
      <dgm:spPr/>
    </dgm:pt>
    <dgm:pt modelId="{8A8E6298-335D-4662-A7D6-72FF420B290D}" type="pres">
      <dgm:prSet presAssocID="{82668A36-5381-4B7C-93E4-E1EB6E31CFA0}" presName="imgShp" presStyleLbl="fgImgPlace1" presStyleIdx="0" presStyleCnt="3" custLinFactNeighborX="-87265" custLinFactNeighborY="608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B7609B0-26C4-4550-B5C6-035BA5DF061E}" type="pres">
      <dgm:prSet presAssocID="{82668A36-5381-4B7C-93E4-E1EB6E31CFA0}" presName="txShp" presStyleLbl="node1" presStyleIdx="0" presStyleCnt="3" custScaleX="137424" custScaleY="175304" custLinFactNeighborX="-237" custLinFactNeighborY="-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8597B7-A388-4C2C-8B71-379EA44B6E5F}" type="pres">
      <dgm:prSet presAssocID="{D5C96A87-5DC8-4920-8DFD-F7FF02973AFC}" presName="spacing" presStyleCnt="0"/>
      <dgm:spPr/>
    </dgm:pt>
    <dgm:pt modelId="{0800C344-9D4C-45F1-AF78-01F5F9EDAED2}" type="pres">
      <dgm:prSet presAssocID="{99D831F6-6E08-45A3-A380-4B10FD543A5E}" presName="composite" presStyleCnt="0"/>
      <dgm:spPr/>
    </dgm:pt>
    <dgm:pt modelId="{C0825ECD-C7B1-457B-9FBC-07394277368B}" type="pres">
      <dgm:prSet presAssocID="{99D831F6-6E08-45A3-A380-4B10FD543A5E}" presName="imgShp" presStyleLbl="fgImgPlace1" presStyleIdx="1" presStyleCnt="3" custLinFactNeighborX="-87265" custLinFactNeighborY="317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A3EB367-B329-43E7-B401-D80BE71BC1EE}" type="pres">
      <dgm:prSet presAssocID="{99D831F6-6E08-45A3-A380-4B10FD543A5E}" presName="txShp" presStyleLbl="node1" presStyleIdx="1" presStyleCnt="3" custScaleX="136950" custScaleY="176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A80DE4-E7E9-411F-B96B-F7C32A5E5711}" type="pres">
      <dgm:prSet presAssocID="{7D9C3DF7-DE81-4E57-8225-B3B59853BEAA}" presName="spacing" presStyleCnt="0"/>
      <dgm:spPr/>
    </dgm:pt>
    <dgm:pt modelId="{88A2E3F5-8980-40E9-9833-694C4DA01134}" type="pres">
      <dgm:prSet presAssocID="{B5587D43-C9E3-4DFE-8101-0B667CE4EF57}" presName="composite" presStyleCnt="0"/>
      <dgm:spPr/>
    </dgm:pt>
    <dgm:pt modelId="{E1BAA873-4C3F-4D72-A680-FF4A59FDFAEF}" type="pres">
      <dgm:prSet presAssocID="{B5587D43-C9E3-4DFE-8101-0B667CE4EF57}" presName="imgShp" presStyleLbl="fgImgPlace1" presStyleIdx="2" presStyleCnt="3" custLinFactNeighborX="-79948" custLinFactNeighborY="-778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079F04C-9C52-4898-8F0D-6DF98E87E870}" type="pres">
      <dgm:prSet presAssocID="{B5587D43-C9E3-4DFE-8101-0B667CE4EF57}" presName="txShp" presStyleLbl="node1" presStyleIdx="2" presStyleCnt="3" custScaleX="135383" custScaleY="180616" custLinFactNeighborX="559" custLinFactNeighborY="-6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DE127A-610B-4498-AE52-C72834386B4B}" srcId="{AB350A4C-B594-4F02-8E3A-E2222E7FE682}" destId="{82668A36-5381-4B7C-93E4-E1EB6E31CFA0}" srcOrd="0" destOrd="0" parTransId="{C40AE75B-CF29-4617-9B6E-6CAA6990570C}" sibTransId="{D5C96A87-5DC8-4920-8DFD-F7FF02973AFC}"/>
    <dgm:cxn modelId="{7FD1C355-7F33-4537-AC9B-A847D648AE08}" srcId="{AB350A4C-B594-4F02-8E3A-E2222E7FE682}" destId="{B5587D43-C9E3-4DFE-8101-0B667CE4EF57}" srcOrd="2" destOrd="0" parTransId="{733259F0-4BC1-41A2-9AE6-924A485B92CD}" sibTransId="{6358C1CA-2144-4999-87BE-4557A0E09E57}"/>
    <dgm:cxn modelId="{C0F10CE1-AD1C-476A-9051-B52325C72BEE}" type="presOf" srcId="{B5587D43-C9E3-4DFE-8101-0B667CE4EF57}" destId="{A079F04C-9C52-4898-8F0D-6DF98E87E870}" srcOrd="0" destOrd="0" presId="urn:microsoft.com/office/officeart/2005/8/layout/vList3"/>
    <dgm:cxn modelId="{48DEB943-9E09-48EC-B333-C275D340964D}" srcId="{AB350A4C-B594-4F02-8E3A-E2222E7FE682}" destId="{99D831F6-6E08-45A3-A380-4B10FD543A5E}" srcOrd="1" destOrd="0" parTransId="{52523A90-B71E-4EEE-8623-59F0924E0C6E}" sibTransId="{7D9C3DF7-DE81-4E57-8225-B3B59853BEAA}"/>
    <dgm:cxn modelId="{CBD28B2F-58B9-4FD2-BC73-1E90FDC69A38}" type="presOf" srcId="{AB350A4C-B594-4F02-8E3A-E2222E7FE682}" destId="{92138055-F7E2-4676-8DCF-49087C83CA20}" srcOrd="0" destOrd="0" presId="urn:microsoft.com/office/officeart/2005/8/layout/vList3"/>
    <dgm:cxn modelId="{6092A26C-6F0E-4854-B711-938BEAD470D3}" type="presOf" srcId="{99D831F6-6E08-45A3-A380-4B10FD543A5E}" destId="{CA3EB367-B329-43E7-B401-D80BE71BC1EE}" srcOrd="0" destOrd="0" presId="urn:microsoft.com/office/officeart/2005/8/layout/vList3"/>
    <dgm:cxn modelId="{E087603D-653A-400F-8AF9-EE678CCAFB7F}" type="presOf" srcId="{82668A36-5381-4B7C-93E4-E1EB6E31CFA0}" destId="{2B7609B0-26C4-4550-B5C6-035BA5DF061E}" srcOrd="0" destOrd="0" presId="urn:microsoft.com/office/officeart/2005/8/layout/vList3"/>
    <dgm:cxn modelId="{3B33BDCF-F4EC-4C23-967C-5684382800E3}" type="presParOf" srcId="{92138055-F7E2-4676-8DCF-49087C83CA20}" destId="{C07812D5-E452-4EE6-B7D8-0824ECF4D69F}" srcOrd="0" destOrd="0" presId="urn:microsoft.com/office/officeart/2005/8/layout/vList3"/>
    <dgm:cxn modelId="{C28FB35A-D590-4F68-B783-74CE9F4258EB}" type="presParOf" srcId="{C07812D5-E452-4EE6-B7D8-0824ECF4D69F}" destId="{8A8E6298-335D-4662-A7D6-72FF420B290D}" srcOrd="0" destOrd="0" presId="urn:microsoft.com/office/officeart/2005/8/layout/vList3"/>
    <dgm:cxn modelId="{114E55E6-1619-4AE0-BA59-C410A5C54583}" type="presParOf" srcId="{C07812D5-E452-4EE6-B7D8-0824ECF4D69F}" destId="{2B7609B0-26C4-4550-B5C6-035BA5DF061E}" srcOrd="1" destOrd="0" presId="urn:microsoft.com/office/officeart/2005/8/layout/vList3"/>
    <dgm:cxn modelId="{8E21A8E3-F189-4C5D-97FF-5D714088D127}" type="presParOf" srcId="{92138055-F7E2-4676-8DCF-49087C83CA20}" destId="{098597B7-A388-4C2C-8B71-379EA44B6E5F}" srcOrd="1" destOrd="0" presId="urn:microsoft.com/office/officeart/2005/8/layout/vList3"/>
    <dgm:cxn modelId="{83DDD3DD-D54A-4F9E-A706-1076DB85C749}" type="presParOf" srcId="{92138055-F7E2-4676-8DCF-49087C83CA20}" destId="{0800C344-9D4C-45F1-AF78-01F5F9EDAED2}" srcOrd="2" destOrd="0" presId="urn:microsoft.com/office/officeart/2005/8/layout/vList3"/>
    <dgm:cxn modelId="{842CF99E-DD29-4B34-8FF4-7A6B2028468F}" type="presParOf" srcId="{0800C344-9D4C-45F1-AF78-01F5F9EDAED2}" destId="{C0825ECD-C7B1-457B-9FBC-07394277368B}" srcOrd="0" destOrd="0" presId="urn:microsoft.com/office/officeart/2005/8/layout/vList3"/>
    <dgm:cxn modelId="{B350AF40-7FAB-457F-9537-CDF15207EF41}" type="presParOf" srcId="{0800C344-9D4C-45F1-AF78-01F5F9EDAED2}" destId="{CA3EB367-B329-43E7-B401-D80BE71BC1EE}" srcOrd="1" destOrd="0" presId="urn:microsoft.com/office/officeart/2005/8/layout/vList3"/>
    <dgm:cxn modelId="{8469146A-ABCF-4B0F-9D94-FA8341C4B6F2}" type="presParOf" srcId="{92138055-F7E2-4676-8DCF-49087C83CA20}" destId="{DDA80DE4-E7E9-411F-B96B-F7C32A5E5711}" srcOrd="3" destOrd="0" presId="urn:microsoft.com/office/officeart/2005/8/layout/vList3"/>
    <dgm:cxn modelId="{2C8BB889-5C3C-46CF-8359-FEC22F7220F9}" type="presParOf" srcId="{92138055-F7E2-4676-8DCF-49087C83CA20}" destId="{88A2E3F5-8980-40E9-9833-694C4DA01134}" srcOrd="4" destOrd="0" presId="urn:microsoft.com/office/officeart/2005/8/layout/vList3"/>
    <dgm:cxn modelId="{CAAE633B-8177-4C02-B6D3-A545CF666760}" type="presParOf" srcId="{88A2E3F5-8980-40E9-9833-694C4DA01134}" destId="{E1BAA873-4C3F-4D72-A680-FF4A59FDFAEF}" srcOrd="0" destOrd="0" presId="urn:microsoft.com/office/officeart/2005/8/layout/vList3"/>
    <dgm:cxn modelId="{89BEE916-67EF-40D0-B5DA-7812E194E50A}" type="presParOf" srcId="{88A2E3F5-8980-40E9-9833-694C4DA01134}" destId="{A079F04C-9C52-4898-8F0D-6DF98E87E870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350A4C-B594-4F02-8E3A-E2222E7FE682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2E8931E4-75CF-407F-97A1-CA1A4ECA1E1F}">
      <dgm:prSet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компетентностный</a:t>
          </a:r>
          <a:r>
            <a:rPr lang="ru-RU" b="1" dirty="0" smtClean="0">
              <a:solidFill>
                <a:schemeClr val="tx1"/>
              </a:solidFill>
            </a:rPr>
            <a:t> подход</a:t>
          </a:r>
          <a:endParaRPr lang="ru-RU" b="1" dirty="0" smtClean="0">
            <a:solidFill>
              <a:schemeClr val="tx1"/>
            </a:solidFill>
          </a:endParaRPr>
        </a:p>
      </dgm:t>
    </dgm:pt>
    <dgm:pt modelId="{277643AB-E421-4F8A-B6D8-A01877411910}" type="parTrans" cxnId="{7239E0CE-0CAE-4078-8040-A12643C28785}">
      <dgm:prSet/>
      <dgm:spPr/>
      <dgm:t>
        <a:bodyPr/>
        <a:lstStyle/>
        <a:p>
          <a:endParaRPr lang="ru-RU"/>
        </a:p>
      </dgm:t>
    </dgm:pt>
    <dgm:pt modelId="{8CC4A55E-7391-4308-9601-AF79D32E0D95}" type="sibTrans" cxnId="{7239E0CE-0CAE-4078-8040-A12643C28785}">
      <dgm:prSet/>
      <dgm:spPr/>
      <dgm:t>
        <a:bodyPr/>
        <a:lstStyle/>
        <a:p>
          <a:endParaRPr lang="ru-RU"/>
        </a:p>
      </dgm:t>
    </dgm:pt>
    <dgm:pt modelId="{1DD3F25B-E529-4128-B28E-C14F6AC47E79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система диагностики результатов образовательного процесса</a:t>
          </a:r>
          <a:endParaRPr lang="ru-RU" b="1" dirty="0" smtClean="0">
            <a:solidFill>
              <a:schemeClr val="tx1"/>
            </a:solidFill>
          </a:endParaRPr>
        </a:p>
      </dgm:t>
    </dgm:pt>
    <dgm:pt modelId="{6B458617-AB4C-410C-8884-8FF1F901AD32}" type="parTrans" cxnId="{E46A647F-7DD0-47CA-91D8-32C31CBC48D0}">
      <dgm:prSet/>
      <dgm:spPr/>
      <dgm:t>
        <a:bodyPr/>
        <a:lstStyle/>
        <a:p>
          <a:endParaRPr lang="ru-RU"/>
        </a:p>
      </dgm:t>
    </dgm:pt>
    <dgm:pt modelId="{870D2490-CC5A-4516-92F2-5BE6E0CCCFDC}" type="sibTrans" cxnId="{E46A647F-7DD0-47CA-91D8-32C31CBC48D0}">
      <dgm:prSet/>
      <dgm:spPr/>
      <dgm:t>
        <a:bodyPr/>
        <a:lstStyle/>
        <a:p>
          <a:endParaRPr lang="ru-RU"/>
        </a:p>
      </dgm:t>
    </dgm:pt>
    <dgm:pt modelId="{5E03D237-8996-428B-94A3-86191A90357C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технологии формирования и измерения компетенций</a:t>
          </a:r>
          <a:endParaRPr lang="ru-RU" b="1" dirty="0" smtClean="0">
            <a:solidFill>
              <a:schemeClr val="tx1"/>
            </a:solidFill>
          </a:endParaRPr>
        </a:p>
      </dgm:t>
    </dgm:pt>
    <dgm:pt modelId="{B935B1C9-8CD7-470F-BB66-8BC6A29E2A89}" type="parTrans" cxnId="{6FE917D7-EB0B-43B2-B7B2-8D33ED13A55B}">
      <dgm:prSet/>
      <dgm:spPr/>
      <dgm:t>
        <a:bodyPr/>
        <a:lstStyle/>
        <a:p>
          <a:endParaRPr lang="ru-RU"/>
        </a:p>
      </dgm:t>
    </dgm:pt>
    <dgm:pt modelId="{A8AB1ECD-5BF9-4949-9D18-FAA42EC9A382}" type="sibTrans" cxnId="{6FE917D7-EB0B-43B2-B7B2-8D33ED13A55B}">
      <dgm:prSet/>
      <dgm:spPr/>
      <dgm:t>
        <a:bodyPr/>
        <a:lstStyle/>
        <a:p>
          <a:endParaRPr lang="ru-RU"/>
        </a:p>
      </dgm:t>
    </dgm:pt>
    <dgm:pt modelId="{92138055-F7E2-4676-8DCF-49087C83CA20}" type="pres">
      <dgm:prSet presAssocID="{AB350A4C-B594-4F02-8E3A-E2222E7FE682}" presName="linearFlow" presStyleCnt="0">
        <dgm:presLayoutVars>
          <dgm:dir/>
          <dgm:resizeHandles val="exact"/>
        </dgm:presLayoutVars>
      </dgm:prSet>
      <dgm:spPr/>
    </dgm:pt>
    <dgm:pt modelId="{EA4248AE-FF9D-46C9-9EE7-4A5473262405}" type="pres">
      <dgm:prSet presAssocID="{2E8931E4-75CF-407F-97A1-CA1A4ECA1E1F}" presName="composite" presStyleCnt="0"/>
      <dgm:spPr/>
    </dgm:pt>
    <dgm:pt modelId="{F71012CF-D225-44BD-9EBF-C7064A97297B}" type="pres">
      <dgm:prSet presAssocID="{2E8931E4-75CF-407F-97A1-CA1A4ECA1E1F}" presName="imgShp" presStyleLbl="fgImgPlace1" presStyleIdx="0" presStyleCnt="3" custLinFactNeighborX="-51995" custLinFactNeighborY="583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01EA25F-BEB0-40B4-9205-1232C1A5F85D}" type="pres">
      <dgm:prSet presAssocID="{2E8931E4-75CF-407F-97A1-CA1A4ECA1E1F}" presName="txShp" presStyleLbl="node1" presStyleIdx="0" presStyleCnt="3" custScaleX="118498" custLinFactNeighborX="9387" custLinFactNeighborY="5831">
        <dgm:presLayoutVars>
          <dgm:bulletEnabled val="1"/>
        </dgm:presLayoutVars>
      </dgm:prSet>
      <dgm:spPr/>
    </dgm:pt>
    <dgm:pt modelId="{BEC2EC71-A7C4-401A-98EB-7A6EBC7CB485}" type="pres">
      <dgm:prSet presAssocID="{8CC4A55E-7391-4308-9601-AF79D32E0D95}" presName="spacing" presStyleCnt="0"/>
      <dgm:spPr/>
    </dgm:pt>
    <dgm:pt modelId="{4C19D23A-E53A-4CAB-B32C-0BE1E5CDE15D}" type="pres">
      <dgm:prSet presAssocID="{1DD3F25B-E529-4128-B28E-C14F6AC47E79}" presName="composite" presStyleCnt="0"/>
      <dgm:spPr/>
    </dgm:pt>
    <dgm:pt modelId="{935BD911-FE86-4AAE-A671-C1D35BAE2AC3}" type="pres">
      <dgm:prSet presAssocID="{1DD3F25B-E529-4128-B28E-C14F6AC47E79}" presName="imgShp" presStyleLbl="fgImgPlace1" presStyleIdx="1" presStyleCnt="3" custLinFactNeighborX="-51361" custLinFactNeighborY="-239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966536D-A536-4DB6-AFD3-87F9E748E1B0}" type="pres">
      <dgm:prSet presAssocID="{1DD3F25B-E529-4128-B28E-C14F6AC47E79}" presName="txShp" presStyleLbl="node1" presStyleIdx="1" presStyleCnt="3" custScaleX="119047" custLinFactNeighborX="9799" custLinFactNeighborY="-2390">
        <dgm:presLayoutVars>
          <dgm:bulletEnabled val="1"/>
        </dgm:presLayoutVars>
      </dgm:prSet>
      <dgm:spPr/>
    </dgm:pt>
    <dgm:pt modelId="{6933AE38-9068-4641-9595-9A1F5F3A00C1}" type="pres">
      <dgm:prSet presAssocID="{870D2490-CC5A-4516-92F2-5BE6E0CCCFDC}" presName="spacing" presStyleCnt="0"/>
      <dgm:spPr/>
    </dgm:pt>
    <dgm:pt modelId="{9BB3D326-9A40-4BB1-B7E6-446DD10FB624}" type="pres">
      <dgm:prSet presAssocID="{5E03D237-8996-428B-94A3-86191A90357C}" presName="composite" presStyleCnt="0"/>
      <dgm:spPr/>
    </dgm:pt>
    <dgm:pt modelId="{E9DC22B9-94F3-4E50-99D4-56DBD9DC255D}" type="pres">
      <dgm:prSet presAssocID="{5E03D237-8996-428B-94A3-86191A90357C}" presName="imgShp" presStyleLbl="fgImgPlace1" presStyleIdx="2" presStyleCnt="3" custLinFactNeighborX="-44393" custLinFactNeighborY="146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A8E3478-F268-4168-B963-3008BC19A088}" type="pres">
      <dgm:prSet presAssocID="{5E03D237-8996-428B-94A3-86191A90357C}" presName="txShp" presStyleLbl="node1" presStyleIdx="2" presStyleCnt="3" custScaleX="114630" custLinFactNeighborX="10402" custLinFactNeighborY="1465">
        <dgm:presLayoutVars>
          <dgm:bulletEnabled val="1"/>
        </dgm:presLayoutVars>
      </dgm:prSet>
      <dgm:spPr/>
    </dgm:pt>
  </dgm:ptLst>
  <dgm:cxnLst>
    <dgm:cxn modelId="{99CB715A-9003-4DA3-82BB-E3760C72BE74}" type="presOf" srcId="{1DD3F25B-E529-4128-B28E-C14F6AC47E79}" destId="{A966536D-A536-4DB6-AFD3-87F9E748E1B0}" srcOrd="0" destOrd="0" presId="urn:microsoft.com/office/officeart/2005/8/layout/vList3"/>
    <dgm:cxn modelId="{7239E0CE-0CAE-4078-8040-A12643C28785}" srcId="{AB350A4C-B594-4F02-8E3A-E2222E7FE682}" destId="{2E8931E4-75CF-407F-97A1-CA1A4ECA1E1F}" srcOrd="0" destOrd="0" parTransId="{277643AB-E421-4F8A-B6D8-A01877411910}" sibTransId="{8CC4A55E-7391-4308-9601-AF79D32E0D95}"/>
    <dgm:cxn modelId="{844E92B5-9C2D-4740-801C-BA85ECABF6C4}" type="presOf" srcId="{5E03D237-8996-428B-94A3-86191A90357C}" destId="{5A8E3478-F268-4168-B963-3008BC19A088}" srcOrd="0" destOrd="0" presId="urn:microsoft.com/office/officeart/2005/8/layout/vList3"/>
    <dgm:cxn modelId="{A5A66EFA-695A-4CC9-9124-70157C722ACD}" type="presOf" srcId="{AB350A4C-B594-4F02-8E3A-E2222E7FE682}" destId="{92138055-F7E2-4676-8DCF-49087C83CA20}" srcOrd="0" destOrd="0" presId="urn:microsoft.com/office/officeart/2005/8/layout/vList3"/>
    <dgm:cxn modelId="{E46A647F-7DD0-47CA-91D8-32C31CBC48D0}" srcId="{AB350A4C-B594-4F02-8E3A-E2222E7FE682}" destId="{1DD3F25B-E529-4128-B28E-C14F6AC47E79}" srcOrd="1" destOrd="0" parTransId="{6B458617-AB4C-410C-8884-8FF1F901AD32}" sibTransId="{870D2490-CC5A-4516-92F2-5BE6E0CCCFDC}"/>
    <dgm:cxn modelId="{CFF69F80-3AA3-44F4-86A2-CA95C1C92C3E}" type="presOf" srcId="{2E8931E4-75CF-407F-97A1-CA1A4ECA1E1F}" destId="{F01EA25F-BEB0-40B4-9205-1232C1A5F85D}" srcOrd="0" destOrd="0" presId="urn:microsoft.com/office/officeart/2005/8/layout/vList3"/>
    <dgm:cxn modelId="{6FE917D7-EB0B-43B2-B7B2-8D33ED13A55B}" srcId="{AB350A4C-B594-4F02-8E3A-E2222E7FE682}" destId="{5E03D237-8996-428B-94A3-86191A90357C}" srcOrd="2" destOrd="0" parTransId="{B935B1C9-8CD7-470F-BB66-8BC6A29E2A89}" sibTransId="{A8AB1ECD-5BF9-4949-9D18-FAA42EC9A382}"/>
    <dgm:cxn modelId="{D0D54CA2-4F44-4A1E-A201-7DDFB307726B}" type="presParOf" srcId="{92138055-F7E2-4676-8DCF-49087C83CA20}" destId="{EA4248AE-FF9D-46C9-9EE7-4A5473262405}" srcOrd="0" destOrd="0" presId="urn:microsoft.com/office/officeart/2005/8/layout/vList3"/>
    <dgm:cxn modelId="{36132792-0FAC-4763-8FB7-3C8B5EF831CC}" type="presParOf" srcId="{EA4248AE-FF9D-46C9-9EE7-4A5473262405}" destId="{F71012CF-D225-44BD-9EBF-C7064A97297B}" srcOrd="0" destOrd="0" presId="urn:microsoft.com/office/officeart/2005/8/layout/vList3"/>
    <dgm:cxn modelId="{905B06D5-07DD-4BAE-9179-7B0883A44091}" type="presParOf" srcId="{EA4248AE-FF9D-46C9-9EE7-4A5473262405}" destId="{F01EA25F-BEB0-40B4-9205-1232C1A5F85D}" srcOrd="1" destOrd="0" presId="urn:microsoft.com/office/officeart/2005/8/layout/vList3"/>
    <dgm:cxn modelId="{9117D538-23A3-420C-B253-17DAE90DBCF0}" type="presParOf" srcId="{92138055-F7E2-4676-8DCF-49087C83CA20}" destId="{BEC2EC71-A7C4-401A-98EB-7A6EBC7CB485}" srcOrd="1" destOrd="0" presId="urn:microsoft.com/office/officeart/2005/8/layout/vList3"/>
    <dgm:cxn modelId="{170B767F-A238-4A5D-8C11-E536EC795166}" type="presParOf" srcId="{92138055-F7E2-4676-8DCF-49087C83CA20}" destId="{4C19D23A-E53A-4CAB-B32C-0BE1E5CDE15D}" srcOrd="2" destOrd="0" presId="urn:microsoft.com/office/officeart/2005/8/layout/vList3"/>
    <dgm:cxn modelId="{BAABFF45-486F-4CFC-A9BE-DD79AD8927C1}" type="presParOf" srcId="{4C19D23A-E53A-4CAB-B32C-0BE1E5CDE15D}" destId="{935BD911-FE86-4AAE-A671-C1D35BAE2AC3}" srcOrd="0" destOrd="0" presId="urn:microsoft.com/office/officeart/2005/8/layout/vList3"/>
    <dgm:cxn modelId="{AFED84C0-AB5A-4B85-B395-51EBF9E4FCE7}" type="presParOf" srcId="{4C19D23A-E53A-4CAB-B32C-0BE1E5CDE15D}" destId="{A966536D-A536-4DB6-AFD3-87F9E748E1B0}" srcOrd="1" destOrd="0" presId="urn:microsoft.com/office/officeart/2005/8/layout/vList3"/>
    <dgm:cxn modelId="{2BE95260-B5FC-414E-9254-5B65A2942D92}" type="presParOf" srcId="{92138055-F7E2-4676-8DCF-49087C83CA20}" destId="{6933AE38-9068-4641-9595-9A1F5F3A00C1}" srcOrd="3" destOrd="0" presId="urn:microsoft.com/office/officeart/2005/8/layout/vList3"/>
    <dgm:cxn modelId="{D936151A-64FC-48F5-9512-B0FBE50F8EB8}" type="presParOf" srcId="{92138055-F7E2-4676-8DCF-49087C83CA20}" destId="{9BB3D326-9A40-4BB1-B7E6-446DD10FB624}" srcOrd="4" destOrd="0" presId="urn:microsoft.com/office/officeart/2005/8/layout/vList3"/>
    <dgm:cxn modelId="{2A63FF91-6FF1-4AC2-8994-5C81CFB18573}" type="presParOf" srcId="{9BB3D326-9A40-4BB1-B7E6-446DD10FB624}" destId="{E9DC22B9-94F3-4E50-99D4-56DBD9DC255D}" srcOrd="0" destOrd="0" presId="urn:microsoft.com/office/officeart/2005/8/layout/vList3"/>
    <dgm:cxn modelId="{662F89A7-DEE5-4239-A8FA-4FC3EDBC75B3}" type="presParOf" srcId="{9BB3D326-9A40-4BB1-B7E6-446DD10FB624}" destId="{5A8E3478-F268-4168-B963-3008BC19A088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26A73-ADAD-4F6E-950B-BCA7D7372782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9CB28-7BEE-4DA7-9D50-62BB46632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9DC0-0057-4943-A40C-1E3822EA9004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C76E-E8C5-4DD7-B87A-625F519AC134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5600B-98B1-48BF-B531-E25CCD1B2038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0720-063F-4D29-BFCE-F9AB7537B1BE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0B27-1432-4983-BB6B-F606BC1460DE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CEB8-BD1C-431F-8F7F-10CC9BA6D390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94D9-8AD3-48D6-96DD-C62B5F2457FD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DC76-B3F7-498A-82EE-4B62D108BA8E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0468-AD4A-48F4-AEE4-592A6D82239B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77E6-7801-4DD1-B6EF-58C12355E5A0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8B13-C3D7-4E3F-BA27-3A3470AE1478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320E-1165-414A-B722-BF384109782E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B924-1187-4580-8137-F99B6A53E5A2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CB7B-5E46-4A45-BA53-5175038E674A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A338-0332-4FFD-9B61-2835E8096D4D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DD8C-71FC-4C16-912A-E9F5E009BA84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541586-21AE-4498-A281-028D2A6B463B}" type="datetime1">
              <a:rPr lang="ru-RU" smtClean="0"/>
              <a:pPr>
                <a:defRPr/>
              </a:pPr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11DE-792D-4983-904E-5B3B44362FD2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8735-0ACB-4BA6-AA5E-C952370CC965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3F53-EF96-443B-95B1-6566F79208D9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E431-A12C-4713-8B2B-D7A75D7B91C2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3C6AA-64DD-42A7-B0C4-A98D45A8D3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09D3A6-62A3-46B2-B162-1D52A24F009A}" type="datetime1">
              <a:rPr lang="ru-RU" smtClean="0"/>
              <a:pPr>
                <a:defRPr/>
              </a:pPr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54A0A6-D72C-4B0C-BAF7-3B16075EBC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9360-1F96-4F55-936D-9C68BC5F47F7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C5B9A-CB82-469F-BBF2-11565D4E84A9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A45-2890-4C55-AFC2-02968C5A25CF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7AC8-3B3B-44A6-B40F-D6F15D003F51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2810-A477-4FF9-A2B5-82F415A4781F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5515-184F-4EB2-847D-FFB6F4937F07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7DE3-3201-4CA3-A1E8-C1D5F4C07ADF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B32-547A-4A3D-A9AF-F7251557E8D6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36F6-D82C-4722-86F1-C009B896C4E0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A304-15A6-4AB0-A741-CC5A478E06CB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B218-D82B-4317-AE5B-21CF272CAD23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ABE41-9776-4A5A-BFE8-B0164CDBE9FE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5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313E-A9D8-4C5D-B191-D906382CA929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9EFF9-3C5F-4BD1-A225-335B8C42DB73}" type="datetime1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785926"/>
            <a:ext cx="8064896" cy="2160587"/>
          </a:xfrm>
        </p:spPr>
        <p:txBody>
          <a:bodyPr rtlCol="0">
            <a:no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Психолого-педагогическое  сопровождение при реализации обновлённых ФГОС </a:t>
            </a:r>
            <a:r>
              <a:rPr lang="ru-RU" b="1" i="1" dirty="0" smtClean="0">
                <a:solidFill>
                  <a:srgbClr val="C00000"/>
                </a:solidFill>
              </a:rPr>
              <a:t>НОО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endParaRPr lang="ru-RU" sz="2800" b="1" dirty="0" smtClean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2275" y="6165850"/>
            <a:ext cx="62642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33CC"/>
                </a:solidFill>
                <a:latin typeface="+mn-lt"/>
                <a:cs typeface="+mn-cs"/>
              </a:rPr>
              <a:t>г. Буй</a:t>
            </a:r>
            <a:r>
              <a:rPr lang="ru-RU" sz="2000" b="1" dirty="0">
                <a:solidFill>
                  <a:srgbClr val="0033CC"/>
                </a:solidFill>
                <a:latin typeface="+mn-lt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33CC"/>
                </a:solidFill>
                <a:latin typeface="+mn-lt"/>
                <a:cs typeface="+mn-cs"/>
              </a:rPr>
              <a:t> </a:t>
            </a:r>
            <a:r>
              <a:rPr lang="ru-RU" sz="2000" b="1" dirty="0" smtClean="0">
                <a:solidFill>
                  <a:srgbClr val="0033CC"/>
                </a:solidFill>
              </a:rPr>
              <a:t>15.11.2022</a:t>
            </a:r>
            <a:r>
              <a:rPr lang="ru-RU" sz="2000" b="1" dirty="0" smtClean="0">
                <a:solidFill>
                  <a:srgbClr val="0033CC"/>
                </a:solidFill>
                <a:latin typeface="+mn-lt"/>
                <a:cs typeface="+mn-cs"/>
              </a:rPr>
              <a:t> </a:t>
            </a:r>
            <a:endParaRPr lang="ru-RU" sz="2000" b="1" dirty="0">
              <a:solidFill>
                <a:srgbClr val="0033CC"/>
              </a:solidFill>
              <a:latin typeface="+mn-lt"/>
              <a:cs typeface="+mn-cs"/>
            </a:endParaRPr>
          </a:p>
        </p:txBody>
      </p:sp>
      <p:pic>
        <p:nvPicPr>
          <p:cNvPr id="9" name="Рисунок 8" descr="школа №2_лого ито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0"/>
            <a:ext cx="1268760" cy="12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4857760"/>
            <a:ext cx="57132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000" b="1" dirty="0" smtClean="0">
                <a:solidFill>
                  <a:srgbClr val="0033CC"/>
                </a:solidFill>
              </a:rPr>
              <a:t>Любовь Сергеевна Смирнова,</a:t>
            </a:r>
          </a:p>
          <a:p>
            <a:pPr algn="r"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заместитель директора по УВР МОУСОШ№2 г.Буя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33CC"/>
                </a:solidFill>
              </a:rPr>
              <a:t> </a:t>
            </a:r>
            <a:endParaRPr lang="ru-RU" sz="2400" b="1" dirty="0">
              <a:solidFill>
                <a:srgbClr val="0033CC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051720" y="116632"/>
            <a:ext cx="6912768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cs typeface="Times New Roman" pitchFamily="18" charset="0"/>
              </a:rPr>
              <a:t>Муниципальное общеобразовательное</a:t>
            </a:r>
            <a:r>
              <a:rPr lang="ru-RU" dirty="0" smtClean="0">
                <a:solidFill>
                  <a:srgbClr val="0033CC"/>
                </a:solidFill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cs typeface="Times New Roman" pitchFamily="18" charset="0"/>
              </a:rPr>
              <a:t>учреждение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cs typeface="Times New Roman" pitchFamily="18" charset="0"/>
              </a:rPr>
              <a:t>средняя общеобразовательная школа №2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cs typeface="Times New Roman" pitchFamily="18" charset="0"/>
              </a:rPr>
              <a:t>городского округа город Буй Костромской области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Рисунок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0" y="3500438"/>
            <a:ext cx="2114765" cy="117577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85786" y="274638"/>
            <a:ext cx="821537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</a:rPr>
              <a:t>Этапы внедрения системы психолого-педагогического сопровождения учебно-воспитательного процесса в рамках введения ФГОС</a:t>
            </a:r>
            <a:r>
              <a:rPr lang="ru-RU" sz="2800" dirty="0" smtClean="0">
                <a:solidFill>
                  <a:srgbClr val="0033CC"/>
                </a:solidFill>
              </a:rPr>
              <a:t/>
            </a:r>
            <a:br>
              <a:rPr lang="ru-RU" sz="2800" dirty="0" smtClean="0">
                <a:solidFill>
                  <a:srgbClr val="0033CC"/>
                </a:solidFill>
              </a:rPr>
            </a:br>
            <a:endParaRPr lang="ru-RU" sz="2800" dirty="0">
              <a:solidFill>
                <a:srgbClr val="0033CC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857224" y="1285861"/>
          <a:ext cx="8143932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1928826"/>
                <a:gridCol w="2178859"/>
                <a:gridCol w="2035983"/>
              </a:tblGrid>
              <a:tr h="5715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 этап – подготовительный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 этап – практический</a:t>
                      </a:r>
                      <a:endParaRPr lang="ru-RU" sz="16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 этап – корректирующий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 этап – обобщающий</a:t>
                      </a:r>
                    </a:p>
                  </a:txBody>
                  <a:tcPr/>
                </a:tc>
              </a:tr>
              <a:tr h="4748582"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и анализ модели сопровождения;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поиск и корректировка методических материалов;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определение стратегии и тактики дальнейшей деятельности;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материально-техническое оснащение психологической службы </a:t>
                      </a:r>
                    </a:p>
                    <a:p>
                      <a:endParaRPr lang="ru-RU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введение в школьную практику проведения психолого-педагогического сопровождения в рамках введения ФГОС;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поиск оптимальных способов контроля за реализацией решений психолого-педагогического сопровождения.</a:t>
                      </a:r>
                    </a:p>
                    <a:p>
                      <a:endParaRPr lang="ru-RU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и внедрение мониторинга психологического статуса школьника;</a:t>
                      </a:r>
                    </a:p>
                    <a:p>
                      <a:pPr lvl="0"/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корректировка системы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психолого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–педагогического сопровождения в рамках введения ФГОС;</a:t>
                      </a:r>
                    </a:p>
                    <a:p>
                      <a:pPr lvl="0"/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определение и внедрение инновационных направлений психолого-педагогического сопровождения учебно-воспитательного процесса.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обработка и интерпретация результатов внедрения психолого-педагогического сопровождения в рамках внедрения ФГОС;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определение перспектив дальнейшего развития школы.</a:t>
                      </a:r>
                    </a:p>
                    <a:p>
                      <a:endParaRPr lang="ru-RU" sz="15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429652" cy="1143000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>
                <a:solidFill>
                  <a:srgbClr val="0033CC"/>
                </a:solidFill>
              </a:rPr>
              <a:t>Рекомендации по проектированию благоприятных условий для обеспечения образовательного процесса на уровне начального общего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8286808" cy="4525963"/>
          </a:xfrm>
        </p:spPr>
        <p:txBody>
          <a:bodyPr>
            <a:normAutofit fontScale="92500" lnSpcReduction="10000"/>
          </a:bodyPr>
          <a:lstStyle/>
          <a:p>
            <a:pPr marL="179388" indent="176213" algn="ctr">
              <a:buNone/>
            </a:pPr>
            <a:r>
              <a:rPr lang="ru-RU" dirty="0" smtClean="0"/>
              <a:t>    </a:t>
            </a:r>
            <a:r>
              <a:rPr lang="ru-RU" sz="2700" dirty="0" smtClean="0"/>
              <a:t>Для формирования внутренней позиции школьника (личностные образовательные результаты)  рекомендуется:</a:t>
            </a:r>
          </a:p>
          <a:p>
            <a:pPr marL="179388" lvl="0" indent="379413"/>
            <a:r>
              <a:rPr lang="ru-RU" sz="2700" dirty="0" smtClean="0"/>
              <a:t>развивать у обучающихся способности к самоопределению;</a:t>
            </a:r>
          </a:p>
          <a:p>
            <a:pPr marL="179388" lvl="0" indent="379413"/>
            <a:r>
              <a:rPr lang="ru-RU" sz="2700" dirty="0" smtClean="0"/>
              <a:t>развивать умение подключаться к совместным с партнерами действиям, инициировать сотрудничество, координировать свою позицию в групповой работе;</a:t>
            </a:r>
          </a:p>
          <a:p>
            <a:pPr marL="179388" lvl="0" indent="379413"/>
            <a:r>
              <a:rPr lang="ru-RU" sz="2700" dirty="0" smtClean="0"/>
              <a:t>выполнять рефлексивные операции при решении мыслительных задач, обобщение способов решения, моделирование и идеализацию.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429652" cy="1143000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>
                <a:solidFill>
                  <a:srgbClr val="0033CC"/>
                </a:solidFill>
              </a:rPr>
              <a:t>Рекомендации по проектированию благоприятных условий для обеспечения образовательного процесса на уровне начального общего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8286808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Использование научно обоснованных методов и технологий, способствующих  развитию социально-коммуникативных компетенций младших школьников: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организовывать совместную деятельность обучающихся и их диалогическое взаимодействие;</a:t>
            </a:r>
          </a:p>
          <a:p>
            <a:pPr lvl="0"/>
            <a:r>
              <a:rPr lang="ru-RU" dirty="0" smtClean="0"/>
              <a:t>проектировать и реализовывать сюжетные ситуации, в которых моделируются и в игровой форме решаются социально-коммуникативные задачи;</a:t>
            </a:r>
          </a:p>
          <a:p>
            <a:pPr lvl="0"/>
            <a:r>
              <a:rPr lang="ru-RU" dirty="0" smtClean="0"/>
              <a:t>внедрять психолого-педагогические программы, эффективность которых для решения психологических задач обучающихся начальной школы является экспериментально доказанной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429652" cy="1143000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>
                <a:solidFill>
                  <a:srgbClr val="0033CC"/>
                </a:solidFill>
              </a:rPr>
              <a:t>Рекомендации по проектированию благоприятных условий для обеспечения образовательного процесса на уровне начального общего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8286808" cy="4525963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     1.  Проводить диагностику  психологического неблагополучия обучающихся:</a:t>
            </a:r>
          </a:p>
          <a:p>
            <a:pPr>
              <a:buNone/>
            </a:pPr>
            <a:r>
              <a:rPr lang="ru-RU" dirty="0" smtClean="0"/>
              <a:t>        - затруднений включения в совместную учебную и </a:t>
            </a:r>
            <a:r>
              <a:rPr lang="ru-RU" dirty="0" err="1" smtClean="0"/>
              <a:t>внеучебную</a:t>
            </a:r>
            <a:r>
              <a:rPr lang="ru-RU" dirty="0" smtClean="0"/>
              <a:t> деятельность</a:t>
            </a:r>
          </a:p>
          <a:p>
            <a:pPr>
              <a:buNone/>
            </a:pPr>
            <a:r>
              <a:rPr lang="ru-RU" dirty="0" smtClean="0"/>
              <a:t>        - нарушений партнёрских взаимоотношений со сверстниками</a:t>
            </a:r>
          </a:p>
          <a:p>
            <a:pPr lvl="0">
              <a:buNone/>
            </a:pPr>
            <a:r>
              <a:rPr lang="ru-RU" dirty="0" smtClean="0"/>
              <a:t>     2. Организовывать специальное обучение коммуникативным навыкам сотрудничества;</a:t>
            </a:r>
          </a:p>
          <a:p>
            <a:pPr lvl="0">
              <a:buNone/>
            </a:pPr>
            <a:r>
              <a:rPr lang="ru-RU" dirty="0" smtClean="0"/>
              <a:t>     3. Отказаться от дифференциации и группирования детей по каким-либо признакам</a:t>
            </a:r>
          </a:p>
          <a:p>
            <a:pPr lvl="0">
              <a:buNone/>
            </a:pPr>
            <a:r>
              <a:rPr lang="ru-RU" dirty="0" smtClean="0"/>
              <a:t>     4. Встать на позицию ребёнка</a:t>
            </a:r>
          </a:p>
          <a:p>
            <a:pPr lvl="0">
              <a:buNone/>
            </a:pPr>
            <a:r>
              <a:rPr lang="ru-RU" dirty="0" smtClean="0"/>
              <a:t>     5. Решение психологических проблем обучающихся: незаинтересованности в общении и сотрудничестве со сверстниками и педагогами; невыраженной любознательности и интеллектуальной пассивности.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821537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33CC"/>
                </a:solidFill>
              </a:rPr>
              <a:t>Психолого-педагогическое сопровождении ребёнка как суть деятельности педагога-психолога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642910" y="150017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286808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33CC"/>
                </a:solidFill>
              </a:rPr>
              <a:t>Изменяется </a:t>
            </a:r>
            <a:r>
              <a:rPr lang="ru-RU" sz="3100" b="1" dirty="0" smtClean="0">
                <a:solidFill>
                  <a:srgbClr val="0033CC"/>
                </a:solidFill>
              </a:rPr>
              <a:t>роль педагога-психолога образования в решении задач реализации </a:t>
            </a:r>
            <a:r>
              <a:rPr lang="ru-RU" sz="3100" b="1" dirty="0" smtClean="0">
                <a:solidFill>
                  <a:srgbClr val="0033CC"/>
                </a:solidFill>
              </a:rPr>
              <a:t>обновлённого 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8215370" cy="4972072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5300" dirty="0" smtClean="0"/>
              <a:t>создание системы психологического сопровождения введения новых стандартов в ОП;</a:t>
            </a:r>
          </a:p>
          <a:p>
            <a:pPr lvl="0"/>
            <a:r>
              <a:rPr lang="ru-RU" sz="5300" dirty="0" smtClean="0"/>
              <a:t>обеспечение формирования и развития УУД и личностных результатов как собственно психологической составляющей ядра образования;</a:t>
            </a:r>
          </a:p>
          <a:p>
            <a:pPr lvl="0"/>
            <a:r>
              <a:rPr lang="ru-RU" sz="5300" dirty="0" smtClean="0"/>
              <a:t>разработку критериев и методов оценивания </a:t>
            </a:r>
            <a:r>
              <a:rPr lang="ru-RU" sz="5300" dirty="0" err="1" smtClean="0"/>
              <a:t>сформированности</a:t>
            </a:r>
            <a:r>
              <a:rPr lang="ru-RU" sz="5300" dirty="0" smtClean="0"/>
              <a:t> </a:t>
            </a:r>
            <a:r>
              <a:rPr lang="ru-RU" sz="5300" dirty="0" err="1" smtClean="0"/>
              <a:t>метапредметных</a:t>
            </a:r>
            <a:r>
              <a:rPr lang="ru-RU" sz="5300" dirty="0" smtClean="0"/>
              <a:t> и личностных компетенций;</a:t>
            </a:r>
          </a:p>
          <a:p>
            <a:pPr lvl="0"/>
            <a:r>
              <a:rPr lang="ru-RU" sz="5300" dirty="0" smtClean="0"/>
              <a:t>разработку системы повышения психологической компетентности участников образовательного процесса (администрации, педагогов, родителей, обучающихся);</a:t>
            </a:r>
          </a:p>
          <a:p>
            <a:pPr lvl="0"/>
            <a:r>
              <a:rPr lang="ru-RU" sz="5300" dirty="0" smtClean="0"/>
              <a:t>взаимодействие с участниками образовательного процесса для выстраивания индивидуальных образовательных траектории детей и развивающей траектории образовательной организации;</a:t>
            </a:r>
          </a:p>
          <a:p>
            <a:pPr lvl="0"/>
            <a:r>
              <a:rPr lang="ru-RU" sz="5300" dirty="0" smtClean="0"/>
              <a:t>подготовку методических материалов по психологическому сопровождению обучающихся;</a:t>
            </a:r>
          </a:p>
          <a:p>
            <a:pPr lvl="0"/>
            <a:r>
              <a:rPr lang="ru-RU" sz="5300" dirty="0" smtClean="0"/>
              <a:t>психологическое сопровождение реализации основной образовательной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901014" cy="1143000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9" name="Содержимое 8" descr="s-EOPm5d4A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643050"/>
            <a:ext cx="6034617" cy="452596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1537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33CC"/>
                </a:solidFill>
              </a:rPr>
              <a:t>Актуальность психолого-педагогического сопровождения введения и реализации обновлённых ФГОС НОО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571612"/>
            <a:ext cx="7901014" cy="434023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Приоритетное  направление  ФГОС 2021 -  реализация развивающего потенциала образования.</a:t>
            </a:r>
          </a:p>
          <a:p>
            <a:r>
              <a:rPr lang="ru-RU" dirty="0" smtClean="0"/>
              <a:t>Актуальная  задача новых ФГОС  -  обеспечение развития УУД  как  психологической составляющей фундаментального ядра образования. </a:t>
            </a:r>
          </a:p>
          <a:p>
            <a:r>
              <a:rPr lang="ru-RU" dirty="0" smtClean="0"/>
              <a:t>Система  психолого-педагогического сопровождения введения ФГОС НОО – это  интеграция  психологической работы в сопровождение всех субъектов образовательного процесса: обучающихся, родителей, педагогов.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5" name="Рисунок 4" descr="image.png"/>
          <p:cNvPicPr>
            <a:picLocks noChangeAspect="1"/>
          </p:cNvPicPr>
          <p:nvPr/>
        </p:nvPicPr>
        <p:blipFill>
          <a:blip r:embed="rId2"/>
          <a:srcRect l="26641" t="1605" r="51015" b="78678"/>
          <a:stretch>
            <a:fillRect/>
          </a:stretch>
        </p:blipFill>
        <p:spPr>
          <a:xfrm>
            <a:off x="3929058" y="5786454"/>
            <a:ext cx="1857388" cy="928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821537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33CC"/>
                </a:solidFill>
              </a:rPr>
              <a:t>Обновленный  ФГОС: </a:t>
            </a:r>
            <a:br>
              <a:rPr lang="ru-RU" sz="3100" b="1" dirty="0" smtClean="0">
                <a:solidFill>
                  <a:srgbClr val="0033CC"/>
                </a:solidFill>
              </a:rPr>
            </a:br>
            <a:r>
              <a:rPr lang="ru-RU" sz="3100" b="1" dirty="0" smtClean="0">
                <a:solidFill>
                  <a:srgbClr val="0033CC"/>
                </a:solidFill>
              </a:rPr>
              <a:t>Критерии успешности психолого-педагогического сопровождения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785926"/>
            <a:ext cx="8072494" cy="434023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3000" dirty="0" smtClean="0"/>
              <a:t>успешность деятельности обучающихся;</a:t>
            </a:r>
          </a:p>
          <a:p>
            <a:pPr lvl="0"/>
            <a:r>
              <a:rPr lang="ru-RU" sz="3000" dirty="0" smtClean="0"/>
              <a:t>осуществление деятельности без значимых нарушений физического и психического здоровья;</a:t>
            </a:r>
          </a:p>
          <a:p>
            <a:pPr lvl="0"/>
            <a:r>
              <a:rPr lang="ru-RU" sz="3000" dirty="0" smtClean="0"/>
              <a:t>удовлетворённость </a:t>
            </a:r>
            <a:r>
              <a:rPr lang="ru-RU" sz="3000" dirty="0" smtClean="0"/>
              <a:t>своей деятельностью, своим положением;</a:t>
            </a:r>
          </a:p>
          <a:p>
            <a:pPr lvl="0"/>
            <a:r>
              <a:rPr lang="ru-RU" sz="3000" dirty="0" smtClean="0"/>
              <a:t>связывание своих личных планов и интересов с этой деятельностью в </a:t>
            </a:r>
            <a:r>
              <a:rPr lang="ru-RU" sz="3000" dirty="0" smtClean="0"/>
              <a:t>перспективе.</a:t>
            </a:r>
          </a:p>
          <a:p>
            <a:pPr lvl="0"/>
            <a:r>
              <a:rPr lang="ru-RU" sz="3000" dirty="0" err="1" smtClean="0"/>
              <a:t>компетентностный</a:t>
            </a:r>
            <a:r>
              <a:rPr lang="ru-RU" sz="3000" dirty="0" smtClean="0"/>
              <a:t> </a:t>
            </a:r>
            <a:r>
              <a:rPr lang="ru-RU" sz="3000" dirty="0" smtClean="0"/>
              <a:t>подход к обучению и воспитанию.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8286808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33CC"/>
                </a:solidFill>
              </a:rPr>
              <a:t>Требования обновлённых ФГОС НОО к психолого-педагогическим условиям реализации образовательных программ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000240"/>
            <a:ext cx="8143932" cy="4525963"/>
          </a:xfrm>
        </p:spPr>
        <p:txBody>
          <a:bodyPr>
            <a:normAutofit fontScale="70000" lnSpcReduction="20000"/>
          </a:bodyPr>
          <a:lstStyle/>
          <a:p>
            <a:pPr marL="2155825" indent="-2155825">
              <a:buNone/>
            </a:pPr>
            <a:r>
              <a:rPr lang="ru-RU" dirty="0" smtClean="0"/>
              <a:t>                                  п.34.1 Результатом выполнения требований к условиям реализации программы должно быть создание комфортной развивающей образовательной среды по отношению к обучающимся и педагогическим работникам:</a:t>
            </a:r>
          </a:p>
          <a:p>
            <a:pPr marL="2155825" indent="-2155825">
              <a:buNone/>
            </a:pPr>
            <a:endParaRPr lang="ru-RU" dirty="0" smtClean="0"/>
          </a:p>
          <a:p>
            <a:pPr lvl="0"/>
            <a:r>
              <a:rPr lang="ru-RU" dirty="0" smtClean="0"/>
              <a:t>обеспечивающей получение качественного образования, его доступность, открытость и привлекательность для обучающихся, их родителей (законных представителей) и всего общества, воспитание обучающихся;</a:t>
            </a:r>
          </a:p>
          <a:p>
            <a:pPr lvl="0"/>
            <a:r>
              <a:rPr lang="ru-RU" dirty="0" smtClean="0"/>
              <a:t>гарантирующей безопасность, охрану и укрепление физического, психического здоровья и социального благополучия обучающихся.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5" name="Рисунок 4" descr="d37399ff8f178098fb0dcbeaa4c33bf2.jpg"/>
          <p:cNvPicPr>
            <a:picLocks noChangeAspect="1"/>
          </p:cNvPicPr>
          <p:nvPr/>
        </p:nvPicPr>
        <p:blipFill>
          <a:blip r:embed="rId2" cstate="print"/>
          <a:srcRect l="17187" t="27778" r="17187" b="25000"/>
          <a:stretch>
            <a:fillRect/>
          </a:stretch>
        </p:blipFill>
        <p:spPr>
          <a:xfrm>
            <a:off x="785786" y="1928802"/>
            <a:ext cx="2071702" cy="838546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33CC"/>
                </a:solidFill>
              </a:rPr>
              <a:t>Психолого-педагогические условия реализации образовательных программ </a:t>
            </a:r>
            <a:r>
              <a:rPr lang="ru-RU" sz="3100" b="1" dirty="0" smtClean="0"/>
              <a:t>(п. 37 ФГОС НОО) </a:t>
            </a:r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sz="2800" dirty="0" smtClean="0"/>
              <a:t>должны обеспечивать: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43050"/>
            <a:ext cx="8286808" cy="49292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000" dirty="0" smtClean="0"/>
              <a:t>преемственность содержания и форм организации образовательной деятельности при реализации образовательных программ дошкольного, начального общего и основного общего образования;</a:t>
            </a:r>
          </a:p>
          <a:p>
            <a:pPr lvl="0"/>
            <a:r>
              <a:rPr lang="ru-RU" sz="2000" dirty="0" smtClean="0"/>
              <a:t>социально-психологическую адаптацию обучающихся к условиям организации с учётом специфики их возрастного психофизиологического развития, включая особенности адаптации к социальной среде;</a:t>
            </a:r>
          </a:p>
          <a:p>
            <a:pPr lvl="0"/>
            <a:r>
              <a:rPr lang="ru-RU" sz="2000" dirty="0" smtClean="0"/>
              <a:t>формирование и развитие психолого-педагогической компетентности работников организации и родителей (законных представителей) несовершеннолетних обучающихся;</a:t>
            </a:r>
          </a:p>
          <a:p>
            <a:pPr lvl="0"/>
            <a:r>
              <a:rPr lang="ru-RU" sz="2000" dirty="0" smtClean="0"/>
              <a:t>профилактику формирования у обучающихся </a:t>
            </a:r>
            <a:r>
              <a:rPr lang="ru-RU" sz="2000" dirty="0" err="1" smtClean="0"/>
              <a:t>девиантных</a:t>
            </a:r>
            <a:r>
              <a:rPr lang="ru-RU" sz="2000" dirty="0" smtClean="0"/>
              <a:t> форм поведения, агрессии и повышенной тревожности;</a:t>
            </a:r>
          </a:p>
          <a:p>
            <a:pPr lvl="0"/>
            <a:r>
              <a:rPr lang="ru-RU" sz="2000" dirty="0" smtClean="0"/>
              <a:t>психолого-педагогическое сопровождение квалифицированными специалистами (педагогом-психологом, учителем-логопедом, учителем-дефектологом, </a:t>
            </a:r>
            <a:r>
              <a:rPr lang="ru-RU" sz="2000" dirty="0" err="1" smtClean="0"/>
              <a:t>тьютором</a:t>
            </a:r>
            <a:r>
              <a:rPr lang="ru-RU" sz="2000" dirty="0" smtClean="0"/>
              <a:t>, социальным педагогом) участников образовательных отношений:</a:t>
            </a:r>
          </a:p>
          <a:p>
            <a:pPr lvl="0"/>
            <a:r>
              <a:rPr lang="ru-RU" sz="2000" dirty="0" smtClean="0"/>
              <a:t>формирование и развитие психолого-педагогической компетентности;</a:t>
            </a:r>
          </a:p>
          <a:p>
            <a:pPr lvl="0"/>
            <a:r>
              <a:rPr lang="ru-RU" sz="2000" dirty="0" smtClean="0"/>
              <a:t>сохранение и укрепление психологического благополучия и психического здоровья обучающихся;</a:t>
            </a:r>
          </a:p>
          <a:p>
            <a:pPr lvl="0"/>
            <a:endParaRPr lang="ru-RU" sz="20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33CC"/>
                </a:solidFill>
              </a:rPr>
              <a:t>Психолого-педагогические условия реализации образовательных программ </a:t>
            </a:r>
            <a:r>
              <a:rPr lang="ru-RU" sz="3100" b="1" dirty="0" smtClean="0"/>
              <a:t>(п. 37 ФГОС НОО) </a:t>
            </a:r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071546"/>
            <a:ext cx="8429652" cy="4340237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8000" dirty="0" smtClean="0"/>
              <a:t>поддержка и сопровождение детско-родительских отношений;</a:t>
            </a:r>
          </a:p>
          <a:p>
            <a:pPr lvl="0"/>
            <a:r>
              <a:rPr lang="ru-RU" sz="8000" dirty="0" smtClean="0"/>
              <a:t>формирование ценности здоровья и безопасного образа жизни;</a:t>
            </a:r>
          </a:p>
          <a:p>
            <a:pPr lvl="0"/>
            <a:r>
              <a:rPr lang="ru-RU" sz="8000" dirty="0" smtClean="0"/>
              <a:t>дифференциация и индивидуализация обучения и воспитания с учётом особенностей когнитивного и эмоционального развития обучающихся;</a:t>
            </a:r>
          </a:p>
          <a:p>
            <a:pPr lvl="0"/>
            <a:r>
              <a:rPr lang="ru-RU" sz="8000" dirty="0" smtClean="0"/>
              <a:t>мониторинг возможностей и способностей обучающихся, выявление, поддержка и сопровождение одаренных детей;</a:t>
            </a:r>
          </a:p>
          <a:p>
            <a:pPr lvl="0"/>
            <a:r>
              <a:rPr lang="ru-RU" sz="8000" dirty="0" smtClean="0"/>
              <a:t>создание условий для последующего профессионального самоопределения;</a:t>
            </a:r>
          </a:p>
          <a:p>
            <a:pPr lvl="0"/>
            <a:r>
              <a:rPr lang="ru-RU" sz="8000" dirty="0" smtClean="0"/>
              <a:t>сопровождение проектирования обучающихся планов продолжения образования и будущего профессионального самоопределения (ФГОС НОО);</a:t>
            </a:r>
          </a:p>
          <a:p>
            <a:r>
              <a:rPr lang="ru-RU" sz="8000" dirty="0" smtClean="0"/>
              <a:t>обеспечение осознанного и ответственного выбора дальнейшей профессиональной сферы деятельности (ФГОС НОО);</a:t>
            </a:r>
          </a:p>
          <a:p>
            <a:pPr lvl="0"/>
            <a:r>
              <a:rPr lang="ru-RU" sz="8000" dirty="0" smtClean="0"/>
              <a:t>формирование коммуникативных навыков в разновозрастной среде и среде сверстников;</a:t>
            </a:r>
          </a:p>
          <a:p>
            <a:pPr lvl="0"/>
            <a:r>
              <a:rPr lang="ru-RU" sz="8000" dirty="0" smtClean="0"/>
              <a:t>поддержка детских объединений, ученического самоуправления;</a:t>
            </a:r>
          </a:p>
          <a:p>
            <a:pPr lvl="0"/>
            <a:r>
              <a:rPr lang="ru-RU" sz="8000" dirty="0" smtClean="0"/>
              <a:t>формирование психологической культуры поведения в информационной среде;</a:t>
            </a:r>
          </a:p>
          <a:p>
            <a:pPr lvl="0"/>
            <a:r>
              <a:rPr lang="ru-RU" sz="8000" dirty="0" smtClean="0"/>
              <a:t>развитие психологической культуры в области использования ИКТ;</a:t>
            </a:r>
          </a:p>
          <a:p>
            <a:pPr>
              <a:buNone/>
            </a:pPr>
            <a:r>
              <a:rPr lang="ru-RU" sz="8000" dirty="0" smtClean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33CC"/>
                </a:solidFill>
              </a:rPr>
              <a:t>Психолого-педагогические условия реализации образовательных программ </a:t>
            </a:r>
            <a:r>
              <a:rPr lang="ru-RU" sz="3100" b="1" dirty="0" smtClean="0"/>
              <a:t>(п. 37 ФГОС НОО) </a:t>
            </a:r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785794"/>
            <a:ext cx="8143932" cy="4340237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8000" dirty="0" smtClean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42976" y="1285860"/>
            <a:ext cx="7500990" cy="10715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1142976" y="1214422"/>
            <a:ext cx="7500990" cy="2714644"/>
            <a:chOff x="1142976" y="1214422"/>
            <a:chExt cx="7500990" cy="2714644"/>
          </a:xfrm>
        </p:grpSpPr>
        <p:sp>
          <p:nvSpPr>
            <p:cNvPr id="19" name="TextBox 18"/>
            <p:cNvSpPr txBox="1"/>
            <p:nvPr/>
          </p:nvSpPr>
          <p:spPr>
            <a:xfrm>
              <a:off x="1142976" y="1214422"/>
              <a:ext cx="750099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Индивидуальное психолого-педагогическое сопровождение всех участников </a:t>
              </a:r>
            </a:p>
            <a:p>
              <a:pPr algn="ctr"/>
              <a:r>
                <a:rPr lang="ru-RU" sz="2400" b="1" dirty="0" smtClean="0"/>
                <a:t>образовательных отношений:</a:t>
              </a:r>
              <a:endParaRPr lang="ru-RU" sz="2400" b="1" dirty="0"/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 rot="5400000">
              <a:off x="2428860" y="2428868"/>
              <a:ext cx="1214446" cy="121444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rot="5400000">
              <a:off x="4179885" y="3178173"/>
              <a:ext cx="1500198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rot="16200000" flipH="1">
              <a:off x="6107917" y="2536025"/>
              <a:ext cx="1347004" cy="113269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857224" y="3786190"/>
            <a:ext cx="8072494" cy="2357454"/>
            <a:chOff x="857224" y="3786190"/>
            <a:chExt cx="8072494" cy="2357454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857224" y="3786190"/>
              <a:ext cx="2428892" cy="171451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3714744" y="4000504"/>
              <a:ext cx="2428892" cy="214314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6500826" y="3786190"/>
              <a:ext cx="2428892" cy="178595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57224" y="4143380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800" b="1" dirty="0" smtClean="0"/>
              <a:t>обучающихся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29388" y="4071942"/>
            <a:ext cx="257176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800" b="1" dirty="0" smtClean="0"/>
              <a:t>родителей</a:t>
            </a:r>
            <a:r>
              <a:rPr lang="ru-RU" sz="2400" b="1" dirty="0" smtClean="0"/>
              <a:t> </a:t>
            </a:r>
          </a:p>
          <a:p>
            <a:pPr algn="ctr">
              <a:spcBef>
                <a:spcPts val="0"/>
              </a:spcBef>
            </a:pPr>
            <a:r>
              <a:rPr lang="ru-RU" sz="2000" b="1" dirty="0" smtClean="0"/>
              <a:t>(законных  представителей</a:t>
            </a:r>
            <a:r>
              <a:rPr lang="ru-RU" sz="2000" dirty="0" smtClean="0"/>
              <a:t>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14744" y="4000504"/>
            <a:ext cx="23574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000" b="1" dirty="0" smtClean="0"/>
              <a:t>работников  организации, обеспечивающих реализацию образовательной программы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4291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33CC"/>
                </a:solidFill>
              </a:rPr>
              <a:t>Психолого-педагогические условия реализации образовательных программ </a:t>
            </a:r>
            <a:r>
              <a:rPr lang="ru-RU" sz="3100" b="1" dirty="0" smtClean="0"/>
              <a:t>(п. 37 ФГОС НОО) </a:t>
            </a:r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12" name="Схема 11"/>
          <p:cNvGraphicFramePr/>
          <p:nvPr/>
        </p:nvGraphicFramePr>
        <p:xfrm>
          <a:off x="857224" y="1142984"/>
          <a:ext cx="800105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42976" y="1285859"/>
          <a:ext cx="7686699" cy="51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233"/>
                <a:gridCol w="2562233"/>
                <a:gridCol w="2562233"/>
              </a:tblGrid>
              <a:tr h="200026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Основные направления психологического сопровождения обучающихся в рамках введения ФГОС НОО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Направления психолого-педагогического сопровождения субъектов образовательного процесса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Уровни внедрения системы психолого-педагогического сопровождения обучающихся в рамках введения ФГОС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- Профилактическое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72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- Диагностическое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72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- Консультативное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72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- Развивающее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72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- Коррекционное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72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- Просветительско-образовательное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72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600" dirty="0" err="1">
                          <a:latin typeface="+mn-lt"/>
                          <a:ea typeface="Times New Roman"/>
                          <a:cs typeface="Times New Roman"/>
                        </a:rPr>
                        <a:t>Профориентационное</a:t>
                      </a: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72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 - Работа </a:t>
                      </a: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с обучающимися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72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 - Работа </a:t>
                      </a: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с педагогами и другими работниками </a:t>
                      </a: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школы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72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 - Работа </a:t>
                      </a: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с родителями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   - Индивидуальный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  - Групповой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   - Уровень </a:t>
                      </a: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класса </a:t>
                      </a:r>
                      <a:endParaRPr lang="ru-RU" sz="16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   - Уровень </a:t>
                      </a: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организации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AE749-D229-4509-BFDF-8A0EEE5CBBF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6" name="Рисунок 5" descr="d37399ff8f178098fb0dcbeaa4c33bf2.jpg"/>
          <p:cNvPicPr>
            <a:picLocks noChangeAspect="1"/>
          </p:cNvPicPr>
          <p:nvPr/>
        </p:nvPicPr>
        <p:blipFill>
          <a:blip r:embed="rId2" cstate="print"/>
          <a:srcRect t="22221" b="20001"/>
          <a:stretch>
            <a:fillRect/>
          </a:stretch>
        </p:blipFill>
        <p:spPr>
          <a:xfrm>
            <a:off x="3214678" y="0"/>
            <a:ext cx="3516834" cy="114298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nanio.ru.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-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S5QAU4VNKZPS-945233833-2288</_dlc_DocId>
    <_dlc_DocIdUrl xmlns="6434c500-c195-4837-b047-5e71706d4cb2">
      <Url>http://www.eduportal44.ru/Buy/School_2/NewPage/_layouts/15/DocIdRedir.aspx?ID=S5QAU4VNKZPS-945233833-2288</Url>
      <Description>S5QAU4VNKZPS-945233833-2288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C8F2E4AD0278D4FB99D5F42C29B3799" ma:contentTypeVersion="1" ma:contentTypeDescription="Создание документа." ma:contentTypeScope="" ma:versionID="9f4db34a315b2c1474ba0780d4c86e71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e39ac6273086ad29513aef4034e604a6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D9CAB7-117C-4AE9-A52C-F9DE4A69703F}"/>
</file>

<file path=customXml/itemProps2.xml><?xml version="1.0" encoding="utf-8"?>
<ds:datastoreItem xmlns:ds="http://schemas.openxmlformats.org/officeDocument/2006/customXml" ds:itemID="{E59E71C6-FB12-4D9D-8E79-AF896603B329}"/>
</file>

<file path=customXml/itemProps3.xml><?xml version="1.0" encoding="utf-8"?>
<ds:datastoreItem xmlns:ds="http://schemas.openxmlformats.org/officeDocument/2006/customXml" ds:itemID="{556C9FFD-4825-4386-88E4-DEB4C650C2E7}"/>
</file>

<file path=customXml/itemProps4.xml><?xml version="1.0" encoding="utf-8"?>
<ds:datastoreItem xmlns:ds="http://schemas.openxmlformats.org/officeDocument/2006/customXml" ds:itemID="{1E0F115E-D1FF-4EC5-A43F-5F9EB70C28FD}"/>
</file>

<file path=docProps/app.xml><?xml version="1.0" encoding="utf-8"?>
<Properties xmlns="http://schemas.openxmlformats.org/officeDocument/2006/extended-properties" xmlns:vt="http://schemas.openxmlformats.org/officeDocument/2006/docPropsVTypes">
  <Template>znanio.ru.1</Template>
  <TotalTime>1670</TotalTime>
  <Words>1105</Words>
  <Application>Microsoft Office PowerPoint</Application>
  <PresentationFormat>Экран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znanio.ru.1</vt:lpstr>
      <vt:lpstr>Специальное оформление</vt:lpstr>
      <vt:lpstr>4-8</vt:lpstr>
      <vt:lpstr>Психолого-педагогическое  сопровождение при реализации обновлённых ФГОС НОО  </vt:lpstr>
      <vt:lpstr>Актуальность психолого-педагогического сопровождения введения и реализации обновлённых ФГОС НОО </vt:lpstr>
      <vt:lpstr>Обновленный  ФГОС:  Критерии успешности психолого-педагогического сопровождения  </vt:lpstr>
      <vt:lpstr>Требования обновлённых ФГОС НОО к психолого-педагогическим условиям реализации образовательных программ  </vt:lpstr>
      <vt:lpstr>Психолого-педагогические условия реализации образовательных программ (п. 37 ФГОС НОО)   должны обеспечивать: </vt:lpstr>
      <vt:lpstr>Психолого-педагогические условия реализации образовательных программ (п. 37 ФГОС НОО)    </vt:lpstr>
      <vt:lpstr>Психолого-педагогические условия реализации образовательных программ (п. 37 ФГОС НОО)    </vt:lpstr>
      <vt:lpstr>Психолого-педагогические условия реализации образовательных программ (п. 37 ФГОС НОО)    </vt:lpstr>
      <vt:lpstr>Слайд 9</vt:lpstr>
      <vt:lpstr>Этапы внедрения системы психолого-педагогического сопровождения учебно-воспитательного процесса в рамках введения ФГОС </vt:lpstr>
      <vt:lpstr>Рекомендации по проектированию благоприятных условий для обеспечения образовательного процесса на уровне начального общего образования </vt:lpstr>
      <vt:lpstr>Рекомендации по проектированию благоприятных условий для обеспечения образовательного процесса на уровне начального общего образования </vt:lpstr>
      <vt:lpstr>Рекомендации по проектированию благоприятных условий для обеспечения образовательного процесса на уровне начального общего образования </vt:lpstr>
      <vt:lpstr>Психолого-педагогическое сопровождении ребёнка как суть деятельности педагога-психолога </vt:lpstr>
      <vt:lpstr>Изменяется роль педагога-психолога образования в решении задач реализации обновлённого ФГОС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</dc:creator>
  <cp:lastModifiedBy>admin</cp:lastModifiedBy>
  <cp:revision>211</cp:revision>
  <dcterms:created xsi:type="dcterms:W3CDTF">2016-11-09T17:50:47Z</dcterms:created>
  <dcterms:modified xsi:type="dcterms:W3CDTF">2022-11-14T10:35:57Z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0x0101008C8F2E4AD0278D4FB99D5F42C29B3799</vt:lpwstr>
  </property>
  <property fmtid="{D5CDD505-2E9C-101B-9397-08002B2CF9AE}" pid="3" name="_dlc_DocIdItemGuid">
    <vt:lpwstr>483051c6-adec-4fbb-85cb-14788324a5b2</vt:lpwstr>
  </property>
</Properties>
</file>