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4" r:id="rId3"/>
    <p:sldId id="263" r:id="rId4"/>
    <p:sldId id="261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3DA6"/>
    <a:srgbClr val="FFC000"/>
    <a:srgbClr val="B35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85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313078-7A9F-4B2E-B39B-96BE7EA6E85D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59E33-AB6E-44F6-9A77-0D9A109D41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21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1454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8:notes"/>
          <p:cNvSpPr txBox="1">
            <a:spLocks noGrp="1"/>
          </p:cNvSpPr>
          <p:nvPr>
            <p:ph type="body" idx="1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05168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96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82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582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>
  <p:cSld name="1_Заголовок и объект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/>
        </p:nvSpPr>
        <p:spPr>
          <a:xfrm>
            <a:off x="344018" y="385008"/>
            <a:ext cx="1737276" cy="738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>
                <a:solidFill>
                  <a:srgbClr val="B93DA6"/>
                </a:solidFill>
                <a:latin typeface="Montserrat"/>
                <a:ea typeface="Montserrat"/>
                <a:cs typeface="Montserrat"/>
                <a:sym typeface="Montserrat"/>
              </a:rPr>
              <a:t>ШКОЛА 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>
                <a:solidFill>
                  <a:srgbClr val="B93DA6"/>
                </a:solidFill>
                <a:latin typeface="Montserrat"/>
                <a:ea typeface="Montserrat"/>
                <a:cs typeface="Montserrat"/>
                <a:sym typeface="Montserrat"/>
              </a:rPr>
              <a:t>НОВЫХ ТЕХНОЛОГИЙ</a:t>
            </a:r>
            <a:endParaRPr/>
          </a:p>
        </p:txBody>
      </p:sp>
      <p:pic>
        <p:nvPicPr>
          <p:cNvPr id="19" name="Google Shape;19;p12" descr="Расширение бизнеса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71924" y="159657"/>
            <a:ext cx="940732" cy="940732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2"/>
          <p:cNvSpPr txBox="1"/>
          <p:nvPr/>
        </p:nvSpPr>
        <p:spPr>
          <a:xfrm>
            <a:off x="236897" y="1158420"/>
            <a:ext cx="2006933" cy="192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50" b="1">
                <a:solidFill>
                  <a:srgbClr val="FFC000"/>
                </a:solidFill>
                <a:latin typeface="Montserrat"/>
                <a:ea typeface="Montserrat"/>
                <a:cs typeface="Montserrat"/>
                <a:sym typeface="Montserrat"/>
              </a:rPr>
              <a:t>Новые технологии для образования</a:t>
            </a:r>
            <a:endParaRPr/>
          </a:p>
        </p:txBody>
      </p:sp>
      <p:grpSp>
        <p:nvGrpSpPr>
          <p:cNvPr id="21" name="Google Shape;21;p12"/>
          <p:cNvGrpSpPr/>
          <p:nvPr/>
        </p:nvGrpSpPr>
        <p:grpSpPr>
          <a:xfrm>
            <a:off x="363068" y="1100389"/>
            <a:ext cx="1616761" cy="56274"/>
            <a:chOff x="363068" y="1100389"/>
            <a:chExt cx="1616761" cy="56274"/>
          </a:xfrm>
        </p:grpSpPr>
        <p:sp>
          <p:nvSpPr>
            <p:cNvPr id="22" name="Google Shape;22;p12"/>
            <p:cNvSpPr/>
            <p:nvPr/>
          </p:nvSpPr>
          <p:spPr>
            <a:xfrm>
              <a:off x="363068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12"/>
            <p:cNvSpPr/>
            <p:nvPr/>
          </p:nvSpPr>
          <p:spPr>
            <a:xfrm>
              <a:off x="489493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12"/>
            <p:cNvSpPr/>
            <p:nvPr/>
          </p:nvSpPr>
          <p:spPr>
            <a:xfrm>
              <a:off x="619198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12"/>
            <p:cNvSpPr/>
            <p:nvPr/>
          </p:nvSpPr>
          <p:spPr>
            <a:xfrm>
              <a:off x="754345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12"/>
            <p:cNvSpPr/>
            <p:nvPr/>
          </p:nvSpPr>
          <p:spPr>
            <a:xfrm>
              <a:off x="885490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12"/>
            <p:cNvSpPr/>
            <p:nvPr/>
          </p:nvSpPr>
          <p:spPr>
            <a:xfrm>
              <a:off x="1013858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12"/>
            <p:cNvSpPr/>
            <p:nvPr/>
          </p:nvSpPr>
          <p:spPr>
            <a:xfrm>
              <a:off x="1140283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12"/>
            <p:cNvSpPr/>
            <p:nvPr/>
          </p:nvSpPr>
          <p:spPr>
            <a:xfrm>
              <a:off x="1269988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12"/>
            <p:cNvSpPr/>
            <p:nvPr/>
          </p:nvSpPr>
          <p:spPr>
            <a:xfrm>
              <a:off x="1405135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12"/>
            <p:cNvSpPr/>
            <p:nvPr/>
          </p:nvSpPr>
          <p:spPr>
            <a:xfrm>
              <a:off x="1536280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12"/>
            <p:cNvSpPr/>
            <p:nvPr/>
          </p:nvSpPr>
          <p:spPr>
            <a:xfrm>
              <a:off x="1667425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12"/>
            <p:cNvSpPr/>
            <p:nvPr/>
          </p:nvSpPr>
          <p:spPr>
            <a:xfrm>
              <a:off x="1793850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12"/>
            <p:cNvSpPr/>
            <p:nvPr/>
          </p:nvSpPr>
          <p:spPr>
            <a:xfrm>
              <a:off x="1923555" y="1100389"/>
              <a:ext cx="56274" cy="56274"/>
            </a:xfrm>
            <a:prstGeom prst="ellipse">
              <a:avLst/>
            </a:prstGeom>
            <a:solidFill>
              <a:srgbClr val="B93DA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35" name="Google Shape;35;p12" descr="Изображение выглядит как рабочий стол&#10;&#10;Автоматически созданное описание"/>
          <p:cNvPicPr preferRelativeResize="0"/>
          <p:nvPr/>
        </p:nvPicPr>
        <p:blipFill rotWithShape="1">
          <a:blip r:embed="rId3">
            <a:alphaModFix/>
          </a:blip>
          <a:srcRect l="11671" r="5775"/>
          <a:stretch/>
        </p:blipFill>
        <p:spPr>
          <a:xfrm>
            <a:off x="52262" y="1413614"/>
            <a:ext cx="2006933" cy="5396552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12"/>
          <p:cNvSpPr/>
          <p:nvPr/>
        </p:nvSpPr>
        <p:spPr>
          <a:xfrm>
            <a:off x="53159" y="1413612"/>
            <a:ext cx="2006036" cy="5396553"/>
          </a:xfrm>
          <a:prstGeom prst="rect">
            <a:avLst/>
          </a:prstGeom>
          <a:solidFill>
            <a:srgbClr val="B93DA6">
              <a:alpha val="7372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12"/>
          <p:cNvSpPr txBox="1"/>
          <p:nvPr/>
        </p:nvSpPr>
        <p:spPr>
          <a:xfrm>
            <a:off x="1300529" y="6440834"/>
            <a:ext cx="70208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8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4848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76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7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279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64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704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01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71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32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6E716-E6FE-4024-A038-108029A4DEA3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4AA20-5E91-40C3-9623-0C406224C7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505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25" Type="http://schemas.openxmlformats.org/officeDocument/2006/relationships/image" Target="../media/image8.png"/><Relationship Id="rId47" Type="http://schemas.openxmlformats.org/officeDocument/2006/relationships/image" Target="../media/image334.svg"/><Relationship Id="rId124" Type="http://schemas.openxmlformats.org/officeDocument/2006/relationships/image" Target="../media/image7.png"/><Relationship Id="rId2" Type="http://schemas.openxmlformats.org/officeDocument/2006/relationships/image" Target="../media/image6.png"/><Relationship Id="rId29" Type="http://schemas.openxmlformats.org/officeDocument/2006/relationships/image" Target="../media/image316.svg"/><Relationship Id="rId1" Type="http://schemas.openxmlformats.org/officeDocument/2006/relationships/slideLayout" Target="../slideLayouts/slideLayout12.xml"/><Relationship Id="rId123" Type="http://schemas.openxmlformats.org/officeDocument/2006/relationships/image" Target="../media/image410.svg"/><Relationship Id="rId127" Type="http://schemas.openxmlformats.org/officeDocument/2006/relationships/image" Target="../media/image5.jpeg"/><Relationship Id="rId99" Type="http://schemas.openxmlformats.org/officeDocument/2006/relationships/image" Target="../media/image386.svg"/><Relationship Id="rId126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29" Type="http://schemas.openxmlformats.org/officeDocument/2006/relationships/image" Target="../media/image316.sv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oogle Shape;42;p1" descr="Изображение выглядит как внутренний, человек, компьютер&#10;&#10;Автоматически созданное описание"/>
          <p:cNvPicPr preferRelativeResize="0"/>
          <p:nvPr/>
        </p:nvPicPr>
        <p:blipFill rotWithShape="1">
          <a:blip r:embed="rId3">
            <a:alphaModFix/>
          </a:blip>
          <a:srcRect l="5270" t="11652" r="4541" b="12685"/>
          <a:stretch/>
        </p:blipFill>
        <p:spPr>
          <a:xfrm>
            <a:off x="85724" y="63103"/>
            <a:ext cx="12030076" cy="6728222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1"/>
          <p:cNvSpPr/>
          <p:nvPr/>
        </p:nvSpPr>
        <p:spPr>
          <a:xfrm>
            <a:off x="76201" y="66675"/>
            <a:ext cx="2436042" cy="6724649"/>
          </a:xfrm>
          <a:prstGeom prst="rect">
            <a:avLst/>
          </a:prstGeom>
          <a:solidFill>
            <a:srgbClr val="B93DA6">
              <a:alpha val="73725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1"/>
          <p:cNvSpPr/>
          <p:nvPr/>
        </p:nvSpPr>
        <p:spPr>
          <a:xfrm>
            <a:off x="2512243" y="63102"/>
            <a:ext cx="9603600" cy="6728100"/>
          </a:xfrm>
          <a:prstGeom prst="rect">
            <a:avLst/>
          </a:prstGeom>
          <a:solidFill>
            <a:srgbClr val="FFC000">
              <a:alpha val="8667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1"/>
          <p:cNvSpPr txBox="1"/>
          <p:nvPr/>
        </p:nvSpPr>
        <p:spPr>
          <a:xfrm>
            <a:off x="2746188" y="3105834"/>
            <a:ext cx="7826181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1" i="0" u="none" strike="noStrike" cap="none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ШКОЛА НОВЫХ ТЕХНОЛОГИЙ</a:t>
            </a:r>
            <a:endParaRPr b="1" dirty="0"/>
          </a:p>
        </p:txBody>
      </p:sp>
      <p:sp>
        <p:nvSpPr>
          <p:cNvPr id="46" name="Google Shape;46;p1"/>
          <p:cNvSpPr txBox="1"/>
          <p:nvPr/>
        </p:nvSpPr>
        <p:spPr>
          <a:xfrm>
            <a:off x="2826472" y="3956575"/>
            <a:ext cx="7557300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О программе ДПО «Организация учебной деятельности обучающихся в условиях обогащения инфраструктуры и интеграции ресурсов с образовательной экосистемой города»</a:t>
            </a:r>
            <a:endParaRPr lang="ru-RU" sz="2000" dirty="0">
              <a:solidFill>
                <a:schemeClr val="bg1"/>
              </a:solidFill>
            </a:endParaRPr>
          </a:p>
        </p:txBody>
      </p:sp>
      <p:grpSp>
        <p:nvGrpSpPr>
          <p:cNvPr id="47" name="Google Shape;47;p1"/>
          <p:cNvGrpSpPr/>
          <p:nvPr/>
        </p:nvGrpSpPr>
        <p:grpSpPr>
          <a:xfrm>
            <a:off x="2946175" y="3825752"/>
            <a:ext cx="2522052" cy="87784"/>
            <a:chOff x="363068" y="1100389"/>
            <a:chExt cx="1616761" cy="56274"/>
          </a:xfrm>
        </p:grpSpPr>
        <p:sp>
          <p:nvSpPr>
            <p:cNvPr id="48" name="Google Shape;48;p1"/>
            <p:cNvSpPr/>
            <p:nvPr/>
          </p:nvSpPr>
          <p:spPr>
            <a:xfrm>
              <a:off x="363068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1"/>
            <p:cNvSpPr/>
            <p:nvPr/>
          </p:nvSpPr>
          <p:spPr>
            <a:xfrm>
              <a:off x="489493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1"/>
            <p:cNvSpPr/>
            <p:nvPr/>
          </p:nvSpPr>
          <p:spPr>
            <a:xfrm>
              <a:off x="619198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1"/>
            <p:cNvSpPr/>
            <p:nvPr/>
          </p:nvSpPr>
          <p:spPr>
            <a:xfrm>
              <a:off x="754345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1"/>
            <p:cNvSpPr/>
            <p:nvPr/>
          </p:nvSpPr>
          <p:spPr>
            <a:xfrm>
              <a:off x="885490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1"/>
            <p:cNvSpPr/>
            <p:nvPr/>
          </p:nvSpPr>
          <p:spPr>
            <a:xfrm>
              <a:off x="1013858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1"/>
            <p:cNvSpPr/>
            <p:nvPr/>
          </p:nvSpPr>
          <p:spPr>
            <a:xfrm>
              <a:off x="1140283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1"/>
            <p:cNvSpPr/>
            <p:nvPr/>
          </p:nvSpPr>
          <p:spPr>
            <a:xfrm>
              <a:off x="1269988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1"/>
            <p:cNvSpPr/>
            <p:nvPr/>
          </p:nvSpPr>
          <p:spPr>
            <a:xfrm>
              <a:off x="1405135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1"/>
            <p:cNvSpPr/>
            <p:nvPr/>
          </p:nvSpPr>
          <p:spPr>
            <a:xfrm>
              <a:off x="1536280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1"/>
            <p:cNvSpPr/>
            <p:nvPr/>
          </p:nvSpPr>
          <p:spPr>
            <a:xfrm>
              <a:off x="1667425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1"/>
            <p:cNvSpPr/>
            <p:nvPr/>
          </p:nvSpPr>
          <p:spPr>
            <a:xfrm>
              <a:off x="1793850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1"/>
            <p:cNvSpPr/>
            <p:nvPr/>
          </p:nvSpPr>
          <p:spPr>
            <a:xfrm>
              <a:off x="1923555" y="1100389"/>
              <a:ext cx="56274" cy="5627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61" name="Google Shape;61;p1" descr="Расширение бизнеса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4802" y="2834889"/>
            <a:ext cx="1324084" cy="1324084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"/>
          <p:cNvSpPr/>
          <p:nvPr/>
        </p:nvSpPr>
        <p:spPr>
          <a:xfrm>
            <a:off x="2487925" y="0"/>
            <a:ext cx="63713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46;p1"/>
          <p:cNvSpPr txBox="1"/>
          <p:nvPr/>
        </p:nvSpPr>
        <p:spPr>
          <a:xfrm>
            <a:off x="2946175" y="5530369"/>
            <a:ext cx="75573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ru-RU" sz="2000" b="1" dirty="0" smtClean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Суханова Ольга Николаевна</a:t>
            </a:r>
          </a:p>
          <a:p>
            <a:pPr lvl="0"/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98" y="338538"/>
            <a:ext cx="1535260" cy="145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71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03;p6"/>
          <p:cNvSpPr txBox="1"/>
          <p:nvPr/>
        </p:nvSpPr>
        <p:spPr>
          <a:xfrm>
            <a:off x="2379688" y="508590"/>
            <a:ext cx="891175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rgbClr val="FFC000"/>
                </a:solidFill>
                <a:latin typeface="Montserrat"/>
                <a:ea typeface="Montserrat"/>
                <a:cs typeface="Montserrat"/>
                <a:sym typeface="Montserrat"/>
              </a:rPr>
              <a:t>ОБЩАЯ ИНФОРМАЦИЯ</a:t>
            </a:r>
            <a:endParaRPr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58898" y="1472684"/>
            <a:ext cx="95410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B93DA6"/>
                </a:solidFill>
                <a:latin typeface="Montserrat"/>
                <a:sym typeface="Montserrat"/>
              </a:rPr>
              <a:t>36</a:t>
            </a:r>
          </a:p>
          <a:p>
            <a:pPr algn="ctr"/>
            <a:r>
              <a:rPr lang="ru-RU" b="1" dirty="0" smtClean="0">
                <a:solidFill>
                  <a:srgbClr val="B93DA6"/>
                </a:solidFill>
                <a:latin typeface="Montserrat"/>
                <a:sym typeface="Montserrat"/>
              </a:rPr>
              <a:t>часов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84455" y="1690331"/>
            <a:ext cx="56855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Montserrat"/>
                <a:ea typeface="Montserrat"/>
                <a:cs typeface="Montserrat"/>
                <a:sym typeface="Montserrat"/>
              </a:rPr>
              <a:t>Объем программы:</a:t>
            </a:r>
          </a:p>
          <a:p>
            <a:r>
              <a:rPr lang="ru-RU" sz="1400" dirty="0" smtClean="0">
                <a:latin typeface="Montserrat"/>
                <a:sym typeface="Montserrat"/>
              </a:rPr>
              <a:t>«</a:t>
            </a:r>
            <a:r>
              <a:rPr lang="ru-RU" sz="1400" dirty="0">
                <a:latin typeface="Montserrat"/>
                <a:ea typeface="Montserrat"/>
                <a:cs typeface="Montserrat"/>
              </a:rPr>
              <a:t>Организация учебной деятельности обучающихся в условиях обогащения инфраструктуры и интеграции ресурсов с образовательной экосистемой </a:t>
            </a:r>
            <a:r>
              <a:rPr lang="ru-RU" sz="1400" dirty="0" smtClean="0">
                <a:latin typeface="Montserrat"/>
                <a:ea typeface="Montserrat"/>
                <a:cs typeface="Montserrat"/>
              </a:rPr>
              <a:t>города»</a:t>
            </a:r>
            <a:endParaRPr lang="ru-RU" sz="1400" dirty="0">
              <a:latin typeface="Montserrat"/>
              <a:ea typeface="Montserrat"/>
              <a:cs typeface="Montserra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84455" y="3407734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>
                <a:latin typeface="Montserrat"/>
                <a:ea typeface="Montserrat"/>
                <a:cs typeface="Montserrat"/>
              </a:rPr>
              <a:t>Формат: заочно с применением дистанционных образовательных технологий – </a:t>
            </a:r>
            <a:r>
              <a:rPr lang="ru-RU" sz="1400" dirty="0" smtClean="0">
                <a:latin typeface="Montserrat"/>
                <a:ea typeface="Montserrat"/>
                <a:cs typeface="Montserrat"/>
              </a:rPr>
              <a:t>онлайн-курс на платформе ФГАОУ ДПО «Академия </a:t>
            </a:r>
            <a:r>
              <a:rPr lang="ru-RU" sz="1400" dirty="0" err="1" smtClean="0">
                <a:latin typeface="Montserrat"/>
                <a:ea typeface="Montserrat"/>
                <a:cs typeface="Montserrat"/>
              </a:rPr>
              <a:t>Минпросвещения</a:t>
            </a:r>
            <a:r>
              <a:rPr lang="ru-RU" sz="1400" dirty="0" smtClean="0">
                <a:latin typeface="Montserrat"/>
                <a:ea typeface="Montserrat"/>
                <a:cs typeface="Montserrat"/>
              </a:rPr>
              <a:t> России»</a:t>
            </a:r>
            <a:endParaRPr lang="ru-RU" sz="1400" dirty="0">
              <a:latin typeface="Montserrat"/>
              <a:ea typeface="Montserrat"/>
              <a:cs typeface="Montserra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84455" y="449714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err="1" smtClean="0">
                <a:latin typeface="Montserrat"/>
                <a:ea typeface="Montserrat"/>
                <a:cs typeface="Montserrat"/>
              </a:rPr>
              <a:t>Видеолекции</a:t>
            </a:r>
            <a:r>
              <a:rPr lang="ru-RU" sz="1400" dirty="0" smtClean="0">
                <a:latin typeface="Montserrat"/>
                <a:ea typeface="Montserrat"/>
                <a:cs typeface="Montserrat"/>
              </a:rPr>
              <a:t>, </a:t>
            </a:r>
            <a:r>
              <a:rPr lang="ru-RU" sz="1400" dirty="0" err="1" smtClean="0">
                <a:latin typeface="Montserrat"/>
                <a:ea typeface="Montserrat"/>
                <a:cs typeface="Montserrat"/>
              </a:rPr>
              <a:t>вебинары</a:t>
            </a:r>
            <a:r>
              <a:rPr lang="ru-RU" sz="1400" dirty="0" smtClean="0">
                <a:latin typeface="Montserrat"/>
                <a:ea typeface="Montserrat"/>
                <a:cs typeface="Montserrat"/>
              </a:rPr>
              <a:t>, дополнительные материалы, чек-листы, вопросы для самопроверки</a:t>
            </a:r>
            <a:endParaRPr lang="ru-RU" sz="1400" dirty="0">
              <a:latin typeface="Montserrat"/>
              <a:ea typeface="Montserrat"/>
              <a:cs typeface="Montserra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84455" y="5371106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smtClean="0">
                <a:latin typeface="Montserrat"/>
                <a:ea typeface="Montserrat"/>
                <a:cs typeface="Montserrat"/>
              </a:rPr>
              <a:t>Обратная связь: форум, </a:t>
            </a:r>
            <a:r>
              <a:rPr lang="ru-RU" sz="1400" dirty="0" err="1" smtClean="0">
                <a:latin typeface="Montserrat"/>
                <a:ea typeface="Montserrat"/>
                <a:cs typeface="Montserrat"/>
              </a:rPr>
              <a:t>вебинары</a:t>
            </a:r>
            <a:endParaRPr lang="ru-RU" sz="1400" dirty="0">
              <a:latin typeface="Montserrat"/>
              <a:ea typeface="Montserrat"/>
              <a:cs typeface="Montserra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84455" y="6029627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smtClean="0">
                <a:latin typeface="Montserrat"/>
                <a:ea typeface="Montserrat"/>
                <a:cs typeface="Montserrat"/>
              </a:rPr>
              <a:t>Выдается удостоверение</a:t>
            </a:r>
            <a:endParaRPr lang="ru-RU" sz="1400" dirty="0">
              <a:latin typeface="Montserrat"/>
              <a:ea typeface="Montserrat"/>
              <a:cs typeface="Montserrat"/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V="1">
            <a:off x="2546230" y="3023222"/>
            <a:ext cx="7134225" cy="28575"/>
          </a:xfrm>
          <a:prstGeom prst="line">
            <a:avLst/>
          </a:prstGeom>
          <a:ln w="28575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Рисунок 38" descr="Договор (справа налево)">
            <a:extLst>
              <a:ext uri="{FF2B5EF4-FFF2-40B4-BE49-F238E27FC236}">
                <a16:creationId xmlns:a16="http://schemas.microsoft.com/office/drawing/2014/main" xmlns="" id="{39D430D6-808D-4E2B-AE6B-8E99670DE91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prstClr val="black"/>
              <a:srgbClr val="B93DA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23"/>
              </a:ext>
            </a:extLst>
          </a:blip>
          <a:stretch>
            <a:fillRect/>
          </a:stretch>
        </p:blipFill>
        <p:spPr>
          <a:xfrm>
            <a:off x="2632733" y="5845553"/>
            <a:ext cx="665972" cy="665972"/>
          </a:xfrm>
          <a:prstGeom prst="rect">
            <a:avLst/>
          </a:prstGeom>
        </p:spPr>
      </p:pic>
      <p:pic>
        <p:nvPicPr>
          <p:cNvPr id="40" name="Рисунок 39" descr="Вопросы">
            <a:extLst>
              <a:ext uri="{FF2B5EF4-FFF2-40B4-BE49-F238E27FC236}">
                <a16:creationId xmlns:a16="http://schemas.microsoft.com/office/drawing/2014/main" xmlns="" id="{94C0A497-E149-4C66-9BB4-8702292E8CDB}"/>
              </a:ext>
            </a:extLst>
          </p:cNvPr>
          <p:cNvPicPr>
            <a:picLocks noChangeAspect="1"/>
          </p:cNvPicPr>
          <p:nvPr/>
        </p:nvPicPr>
        <p:blipFill>
          <a:blip r:embed="rId124" cstate="print">
            <a:duotone>
              <a:prstClr val="black"/>
              <a:srgbClr val="B93DA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9"/>
              </a:ext>
            </a:extLst>
          </a:blip>
          <a:stretch>
            <a:fillRect/>
          </a:stretch>
        </p:blipFill>
        <p:spPr>
          <a:xfrm>
            <a:off x="2661642" y="5198067"/>
            <a:ext cx="548617" cy="548617"/>
          </a:xfrm>
          <a:prstGeom prst="rect">
            <a:avLst/>
          </a:prstGeom>
        </p:spPr>
      </p:pic>
      <p:pic>
        <p:nvPicPr>
          <p:cNvPr id="41" name="Рисунок 40" descr="Презентация с линейчатой диаграммой">
            <a:extLst>
              <a:ext uri="{FF2B5EF4-FFF2-40B4-BE49-F238E27FC236}">
                <a16:creationId xmlns:a16="http://schemas.microsoft.com/office/drawing/2014/main" xmlns="" id="{72E3B496-2E2F-44CA-8E76-AA92A3A95340}"/>
              </a:ext>
            </a:extLst>
          </p:cNvPr>
          <p:cNvPicPr>
            <a:picLocks noChangeAspect="1"/>
          </p:cNvPicPr>
          <p:nvPr/>
        </p:nvPicPr>
        <p:blipFill>
          <a:blip r:embed="rId125" cstate="hqprint">
            <a:duotone>
              <a:prstClr val="black"/>
              <a:srgbClr val="B93DA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2608879" y="4418187"/>
            <a:ext cx="689826" cy="689826"/>
          </a:xfrm>
          <a:prstGeom prst="rect">
            <a:avLst/>
          </a:prstGeom>
        </p:spPr>
      </p:pic>
      <p:pic>
        <p:nvPicPr>
          <p:cNvPr id="42" name="Рисунок 41" descr="Аудитория">
            <a:extLst>
              <a:ext uri="{FF2B5EF4-FFF2-40B4-BE49-F238E27FC236}">
                <a16:creationId xmlns:a16="http://schemas.microsoft.com/office/drawing/2014/main" xmlns="" id="{A1E7586A-18DF-4283-AED4-A7D19853B8FB}"/>
              </a:ext>
            </a:extLst>
          </p:cNvPr>
          <p:cNvPicPr>
            <a:picLocks noChangeAspect="1"/>
          </p:cNvPicPr>
          <p:nvPr/>
        </p:nvPicPr>
        <p:blipFill>
          <a:blip r:embed="rId126" cstate="hqprint">
            <a:duotone>
              <a:prstClr val="black"/>
              <a:srgbClr val="B93DA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606020" y="3402006"/>
            <a:ext cx="665972" cy="665972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1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098" y="135338"/>
            <a:ext cx="1535260" cy="145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165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02;p6"/>
          <p:cNvSpPr txBox="1"/>
          <p:nvPr/>
        </p:nvSpPr>
        <p:spPr>
          <a:xfrm>
            <a:off x="3238499" y="1675074"/>
            <a:ext cx="8372475" cy="4649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ru-RU" sz="1600" b="1" dirty="0" smtClean="0">
                <a:solidFill>
                  <a:srgbClr val="B93DA6"/>
                </a:solidFill>
                <a:latin typeface="Montserrat"/>
                <a:sym typeface="Montserrat"/>
              </a:rPr>
              <a:t>ОБЯЗАТЕЛЬНО:</a:t>
            </a:r>
          </a:p>
          <a:p>
            <a:pPr lvl="0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ВСЕ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 учителя физики, химии, биологии, информатики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Учителя других предметов, заявленные в потребности школы на независимую предметную (</a:t>
            </a:r>
            <a:r>
              <a:rPr lang="ru-RU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метапредметную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) диагностику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Не менее одного заместителя директора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latin typeface="Montserrat"/>
                <a:ea typeface="Montserrat"/>
                <a:cs typeface="Montserrat"/>
                <a:sym typeface="Montserrat"/>
              </a:rPr>
              <a:t>Не менее одного </a:t>
            </a:r>
            <a:r>
              <a:rPr lang="ru-RU" dirty="0" err="1" smtClean="0">
                <a:latin typeface="Montserrat"/>
                <a:ea typeface="Montserrat"/>
                <a:cs typeface="Montserrat"/>
                <a:sym typeface="Montserrat"/>
              </a:rPr>
              <a:t>тьютора</a:t>
            </a:r>
            <a:r>
              <a:rPr lang="ru-RU" dirty="0" smtClean="0">
                <a:latin typeface="Montserrat"/>
                <a:ea typeface="Montserrat"/>
                <a:cs typeface="Montserrat"/>
                <a:sym typeface="Montserrat"/>
              </a:rPr>
              <a:t> от региона (сотрудник ЦНППМ (сотрудник ИРО, если ЦНППМ не создан))</a:t>
            </a:r>
            <a:endParaRPr lang="ru-RU" dirty="0" smtClean="0">
              <a:latin typeface="Montserrat"/>
              <a:ea typeface="Montserrat"/>
              <a:cs typeface="Montserrat"/>
              <a:sym typeface="Montserrat"/>
            </a:endParaRP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latin typeface="Montserrat"/>
              <a:sym typeface="Montserrat"/>
            </a:endParaRP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Montserrat"/>
              <a:sym typeface="Montserrat"/>
            </a:endParaRPr>
          </a:p>
          <a:p>
            <a:r>
              <a:rPr lang="ru-RU" sz="1600" b="1" dirty="0" smtClean="0">
                <a:solidFill>
                  <a:srgbClr val="B93DA6"/>
                </a:solidFill>
                <a:latin typeface="Montserrat"/>
                <a:sym typeface="Montserrat"/>
              </a:rPr>
              <a:t>ПО ЖЕЛАНИЮ:</a:t>
            </a: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</a:rPr>
              <a:t>Директор школы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</a:rPr>
              <a:t>Заместители директора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tserrat"/>
                <a:ea typeface="Montserrat"/>
                <a:cs typeface="Montserrat"/>
              </a:rPr>
              <a:t>Учителя-предметники (но не более 10 человек от школы), преподающие в 5-9, 10-11 классах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5" name="Google Shape;203;p6"/>
          <p:cNvSpPr txBox="1"/>
          <p:nvPr/>
        </p:nvSpPr>
        <p:spPr>
          <a:xfrm>
            <a:off x="2265388" y="613365"/>
            <a:ext cx="891175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rgbClr val="FFC000"/>
                </a:solidFill>
                <a:latin typeface="Montserrat"/>
                <a:ea typeface="Montserrat"/>
                <a:cs typeface="Montserrat"/>
                <a:sym typeface="Montserrat"/>
              </a:rPr>
              <a:t>ЦЕЛЕВАЯ АУДИТОРИЯ</a:t>
            </a:r>
            <a:endParaRPr dirty="0"/>
          </a:p>
        </p:txBody>
      </p:sp>
      <p:pic>
        <p:nvPicPr>
          <p:cNvPr id="8" name="Рисунок 7" descr="Аудитория">
            <a:extLst>
              <a:ext uri="{FF2B5EF4-FFF2-40B4-BE49-F238E27FC236}">
                <a16:creationId xmlns:a16="http://schemas.microsoft.com/office/drawing/2014/main" xmlns="" id="{A1E7586A-18DF-4283-AED4-A7D19853B8F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prstClr val="black"/>
              <a:srgbClr val="B3539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90926" y="1535703"/>
            <a:ext cx="647574" cy="647574"/>
          </a:xfrm>
          <a:prstGeom prst="rect">
            <a:avLst/>
          </a:prstGeom>
        </p:spPr>
      </p:pic>
      <p:pic>
        <p:nvPicPr>
          <p:cNvPr id="9" name="Рисунок 8" descr="Аудитория">
            <a:extLst>
              <a:ext uri="{FF2B5EF4-FFF2-40B4-BE49-F238E27FC236}">
                <a16:creationId xmlns:a16="http://schemas.microsoft.com/office/drawing/2014/main" xmlns="" id="{A1E7586A-18DF-4283-AED4-A7D19853B8F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duotone>
              <a:prstClr val="black"/>
              <a:srgbClr val="B3539A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90926" y="4266536"/>
            <a:ext cx="647574" cy="647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249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8"/>
          <p:cNvSpPr txBox="1"/>
          <p:nvPr/>
        </p:nvSpPr>
        <p:spPr>
          <a:xfrm>
            <a:off x="2341890" y="535084"/>
            <a:ext cx="811656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rgbClr val="FFC000"/>
                </a:solidFill>
                <a:latin typeface="Montserrat"/>
                <a:ea typeface="Montserrat"/>
                <a:cs typeface="Montserrat"/>
                <a:sym typeface="Montserrat"/>
              </a:rPr>
              <a:t>СРОКИ ОБУЧЕНИЯ: 10 марта – 31 марта</a:t>
            </a:r>
            <a:endParaRPr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12468" y="1541281"/>
            <a:ext cx="933079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smtClean="0">
                <a:solidFill>
                  <a:srgbClr val="B93DA6"/>
                </a:solidFill>
                <a:latin typeface="Montserrat"/>
                <a:sym typeface="Montserrat"/>
              </a:rPr>
              <a:t>10 марта – 16 марта. Старт обучения. Инвариантный модуль</a:t>
            </a:r>
          </a:p>
          <a:p>
            <a:pPr algn="ctr"/>
            <a:r>
              <a:rPr lang="ru-RU" dirty="0" smtClean="0"/>
              <a:t>Установочный </a:t>
            </a:r>
            <a:r>
              <a:rPr lang="ru-RU" dirty="0" err="1" smtClean="0"/>
              <a:t>вебинар</a:t>
            </a:r>
            <a:endParaRPr lang="ru-RU" dirty="0" smtClean="0"/>
          </a:p>
          <a:p>
            <a:pPr lvl="0" algn="ctr"/>
            <a:r>
              <a:rPr lang="ru-RU" dirty="0" smtClean="0">
                <a:sym typeface="Montserrat"/>
              </a:rPr>
              <a:t>Модуль 1 «</a:t>
            </a:r>
            <a:r>
              <a:rPr lang="ru-RU" dirty="0" smtClean="0"/>
              <a:t>Приоритетные направления государственной образовательной политики»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32454" y="3733700"/>
            <a:ext cx="45640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smtClean="0">
                <a:solidFill>
                  <a:srgbClr val="B93DA6"/>
                </a:solidFill>
                <a:latin typeface="Montserrat"/>
                <a:ea typeface="Montserrat"/>
                <a:cs typeface="Montserrat"/>
                <a:sym typeface="Montserrat"/>
              </a:rPr>
              <a:t>17 марта – 26 марта. Вариативный модуль</a:t>
            </a:r>
          </a:p>
          <a:p>
            <a:r>
              <a:rPr lang="ru-RU" sz="1600" dirty="0" smtClean="0"/>
              <a:t>Установочный </a:t>
            </a:r>
            <a:r>
              <a:rPr lang="ru-RU" sz="1600" dirty="0" err="1" smtClean="0"/>
              <a:t>вебинар</a:t>
            </a:r>
            <a:endParaRPr lang="ru-RU" sz="1600" dirty="0" smtClean="0"/>
          </a:p>
          <a:p>
            <a:pPr lvl="0"/>
            <a:r>
              <a:rPr lang="ru-RU" sz="1600" dirty="0" smtClean="0">
                <a:sym typeface="Montserrat"/>
              </a:rPr>
              <a:t>Модуль 2 «</a:t>
            </a:r>
            <a:r>
              <a:rPr lang="ru-RU" sz="1600" dirty="0"/>
              <a:t>Планирование и управление процессом организации обучения</a:t>
            </a:r>
            <a:r>
              <a:rPr lang="ru-RU" sz="1600" dirty="0" smtClean="0"/>
              <a:t>»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425267" y="3675363"/>
            <a:ext cx="46479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 smtClean="0">
                <a:solidFill>
                  <a:srgbClr val="B93DA6"/>
                </a:solidFill>
                <a:latin typeface="Montserrat"/>
                <a:ea typeface="Montserrat"/>
                <a:cs typeface="Montserrat"/>
                <a:sym typeface="Montserrat"/>
              </a:rPr>
              <a:t>17 марта – 26 марта. Вариативный модуль</a:t>
            </a:r>
          </a:p>
          <a:p>
            <a:r>
              <a:rPr lang="ru-RU" sz="1600" dirty="0" smtClean="0"/>
              <a:t>Установочный </a:t>
            </a:r>
            <a:r>
              <a:rPr lang="ru-RU" sz="1600" dirty="0" err="1" smtClean="0"/>
              <a:t>вебинар</a:t>
            </a:r>
            <a:endParaRPr lang="ru-RU" sz="1600" dirty="0" smtClean="0"/>
          </a:p>
          <a:p>
            <a:pPr lvl="0"/>
            <a:r>
              <a:rPr lang="ru-RU" sz="1600" dirty="0" smtClean="0">
                <a:sym typeface="Montserrat"/>
              </a:rPr>
              <a:t>Модуль 2 </a:t>
            </a:r>
            <a:r>
              <a:rPr lang="ru-RU" sz="1600" dirty="0">
                <a:sym typeface="Montserrat"/>
              </a:rPr>
              <a:t>«</a:t>
            </a:r>
            <a:r>
              <a:rPr lang="ru-RU" sz="1600" dirty="0"/>
              <a:t>Внедрение новых образовательных технологий»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743749" y="1250845"/>
            <a:ext cx="7183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FFC000"/>
                </a:solidFill>
                <a:latin typeface="Montserrat"/>
                <a:ea typeface="Montserrat"/>
                <a:cs typeface="Montserrat"/>
              </a:rPr>
              <a:t>ВСЕ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62697" y="3298275"/>
            <a:ext cx="23035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C000"/>
                </a:solidFill>
                <a:latin typeface="Montserrat"/>
                <a:ea typeface="Montserrat"/>
                <a:cs typeface="Montserrat"/>
              </a:rPr>
              <a:t>РУКОВОДИТЕЛИ</a:t>
            </a:r>
            <a:endParaRPr lang="ru-RU" sz="2000" b="1" dirty="0">
              <a:solidFill>
                <a:srgbClr val="FFC000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884161" y="3250167"/>
            <a:ext cx="1401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C000"/>
                </a:solidFill>
                <a:latin typeface="Montserrat"/>
                <a:ea typeface="Montserrat"/>
                <a:cs typeface="Montserrat"/>
              </a:rPr>
              <a:t>УЧИТЕЛЯ</a:t>
            </a:r>
            <a:endParaRPr lang="ru-RU" sz="2000" b="1" dirty="0">
              <a:solidFill>
                <a:srgbClr val="FFC000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755692" y="2633799"/>
            <a:ext cx="464434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rgbClr val="B93DA6"/>
                </a:solidFill>
                <a:latin typeface="Montserrat"/>
                <a:ea typeface="Montserrat"/>
                <a:cs typeface="Montserrat"/>
              </a:rPr>
              <a:t>Промежуточное тестирование по Модулю 1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6916652" y="2433833"/>
            <a:ext cx="372534" cy="184666"/>
          </a:xfrm>
          <a:prstGeom prst="downArrow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низ 42"/>
          <p:cNvSpPr/>
          <p:nvPr/>
        </p:nvSpPr>
        <p:spPr>
          <a:xfrm rot="1819174">
            <a:off x="5108625" y="2990810"/>
            <a:ext cx="372534" cy="216932"/>
          </a:xfrm>
          <a:prstGeom prst="downArrow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низ 43"/>
          <p:cNvSpPr/>
          <p:nvPr/>
        </p:nvSpPr>
        <p:spPr>
          <a:xfrm rot="19587321">
            <a:off x="8671024" y="2996478"/>
            <a:ext cx="372534" cy="216932"/>
          </a:xfrm>
          <a:prstGeom prst="downArrow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4669546" y="6229334"/>
            <a:ext cx="48166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B93DA6"/>
                </a:solidFill>
                <a:latin typeface="Montserrat"/>
                <a:ea typeface="Montserrat"/>
                <a:cs typeface="Montserrat"/>
              </a:rPr>
              <a:t>30-31 марта. Итоговое тестирование по курсу</a:t>
            </a:r>
            <a:endParaRPr lang="ru-RU" sz="1600" b="1" dirty="0">
              <a:solidFill>
                <a:srgbClr val="B93DA6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46" name="Стрелка вниз 45"/>
          <p:cNvSpPr/>
          <p:nvPr/>
        </p:nvSpPr>
        <p:spPr>
          <a:xfrm rot="18778503">
            <a:off x="5108625" y="4950214"/>
            <a:ext cx="372534" cy="216932"/>
          </a:xfrm>
          <a:prstGeom prst="downArrow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трелка вниз 46"/>
          <p:cNvSpPr/>
          <p:nvPr/>
        </p:nvSpPr>
        <p:spPr>
          <a:xfrm rot="3078682">
            <a:off x="8660867" y="4917912"/>
            <a:ext cx="372534" cy="216932"/>
          </a:xfrm>
          <a:prstGeom prst="downArrow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5492145" y="4901991"/>
            <a:ext cx="32224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B93DA6"/>
                </a:solidFill>
                <a:latin typeface="Montserrat"/>
                <a:ea typeface="Montserrat"/>
                <a:cs typeface="Montserrat"/>
              </a:rPr>
              <a:t>Практическое задание </a:t>
            </a:r>
            <a:r>
              <a:rPr lang="ru-RU" sz="1600" b="1" dirty="0" smtClean="0">
                <a:solidFill>
                  <a:srgbClr val="FFC000"/>
                </a:solidFill>
                <a:latin typeface="Montserrat"/>
                <a:ea typeface="Montserrat"/>
                <a:cs typeface="Montserrat"/>
              </a:rPr>
              <a:t>(команда школы)</a:t>
            </a:r>
            <a:endParaRPr lang="ru-RU" sz="1600" b="1" dirty="0">
              <a:solidFill>
                <a:srgbClr val="FFC000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456585" y="5625175"/>
            <a:ext cx="52926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B93DA6"/>
                </a:solidFill>
                <a:latin typeface="Montserrat"/>
                <a:ea typeface="Montserrat"/>
                <a:cs typeface="Montserrat"/>
              </a:rPr>
              <a:t>29 марта «Конференция Школ новых технологий»</a:t>
            </a:r>
            <a:endParaRPr lang="ru-RU" sz="1600" b="1" dirty="0">
              <a:solidFill>
                <a:srgbClr val="B93DA6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50" name="Стрелка вниз 49"/>
          <p:cNvSpPr/>
          <p:nvPr/>
        </p:nvSpPr>
        <p:spPr>
          <a:xfrm>
            <a:off x="6891599" y="5472351"/>
            <a:ext cx="372534" cy="184666"/>
          </a:xfrm>
          <a:prstGeom prst="downArrow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низ 50"/>
          <p:cNvSpPr/>
          <p:nvPr/>
        </p:nvSpPr>
        <p:spPr>
          <a:xfrm>
            <a:off x="6891332" y="6042711"/>
            <a:ext cx="372534" cy="184666"/>
          </a:xfrm>
          <a:prstGeom prst="downArrow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Календари на март 2021 года — CalendarBox.r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63" y="5052146"/>
            <a:ext cx="1908571" cy="134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Овал 7"/>
          <p:cNvSpPr/>
          <p:nvPr/>
        </p:nvSpPr>
        <p:spPr>
          <a:xfrm>
            <a:off x="709613" y="5472351"/>
            <a:ext cx="185737" cy="152824"/>
          </a:xfrm>
          <a:prstGeom prst="ellipse">
            <a:avLst/>
          </a:prstGeom>
          <a:solidFill>
            <a:srgbClr val="FFC000">
              <a:alpha val="5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709613" y="5641628"/>
            <a:ext cx="185737" cy="152824"/>
          </a:xfrm>
          <a:prstGeom prst="ellipse">
            <a:avLst/>
          </a:prstGeom>
          <a:solidFill>
            <a:srgbClr val="FFC000">
              <a:alpha val="5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1214438" y="5794452"/>
            <a:ext cx="185737" cy="152824"/>
          </a:xfrm>
          <a:prstGeom prst="ellipse">
            <a:avLst/>
          </a:prstGeom>
          <a:solidFill>
            <a:srgbClr val="FFC000">
              <a:alpha val="5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209551" y="5966299"/>
            <a:ext cx="185737" cy="152824"/>
          </a:xfrm>
          <a:prstGeom prst="ellipse">
            <a:avLst/>
          </a:prstGeom>
          <a:solidFill>
            <a:srgbClr val="FFC000">
              <a:alpha val="5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709612" y="5963729"/>
            <a:ext cx="185737" cy="152824"/>
          </a:xfrm>
          <a:prstGeom prst="ellipse">
            <a:avLst/>
          </a:prstGeom>
          <a:solidFill>
            <a:srgbClr val="FFC000">
              <a:alpha val="5215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3099476" y="4684276"/>
            <a:ext cx="411798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solidFill>
                  <a:srgbClr val="B93DA6"/>
                </a:solidFill>
                <a:latin typeface="Montserrat"/>
                <a:ea typeface="Montserrat"/>
                <a:cs typeface="Montserrat"/>
              </a:rPr>
              <a:t>Промежуточное тестирование по Модулю </a:t>
            </a:r>
            <a:r>
              <a:rPr lang="ru-RU" sz="1050" b="1" dirty="0" smtClean="0">
                <a:solidFill>
                  <a:srgbClr val="B93DA6"/>
                </a:solidFill>
                <a:latin typeface="Montserrat"/>
                <a:ea typeface="Montserrat"/>
                <a:cs typeface="Montserrat"/>
              </a:rPr>
              <a:t>2</a:t>
            </a:r>
            <a:endParaRPr lang="ru-RU" sz="1050" b="1" dirty="0">
              <a:solidFill>
                <a:srgbClr val="B93DA6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6929043" y="4646736"/>
            <a:ext cx="411798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b="1" dirty="0">
                <a:solidFill>
                  <a:srgbClr val="B93DA6"/>
                </a:solidFill>
                <a:latin typeface="Montserrat"/>
                <a:ea typeface="Montserrat"/>
                <a:cs typeface="Montserrat"/>
              </a:rPr>
              <a:t>Промежуточное тестирование по Модулю </a:t>
            </a:r>
            <a:r>
              <a:rPr lang="ru-RU" sz="1050" b="1" dirty="0" smtClean="0">
                <a:solidFill>
                  <a:srgbClr val="B93DA6"/>
                </a:solidFill>
                <a:latin typeface="Montserrat"/>
                <a:ea typeface="Montserrat"/>
                <a:cs typeface="Montserrat"/>
              </a:rPr>
              <a:t>2</a:t>
            </a:r>
            <a:endParaRPr lang="ru-RU" sz="1050" b="1" dirty="0">
              <a:solidFill>
                <a:srgbClr val="B93DA6"/>
              </a:solidFill>
              <a:latin typeface="Montserrat"/>
              <a:ea typeface="Montserrat"/>
              <a:cs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6523853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434c500-c195-4837-b047-5e71706d4cb2">S5QAU4VNKZPS-945233833-2128</_dlc_DocId>
    <_dlc_DocIdUrl xmlns="6434c500-c195-4837-b047-5e71706d4cb2">
      <Url>http://www.eduportal44.ru/Buy/School_2/NewPage/_layouts/15/DocIdRedir.aspx?ID=S5QAU4VNKZPS-945233833-2128</Url>
      <Description>S5QAU4VNKZPS-945233833-2128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C8F2E4AD0278D4FB99D5F42C29B3799" ma:contentTypeVersion="1" ma:contentTypeDescription="Создание документа." ma:contentTypeScope="" ma:versionID="9f4db34a315b2c1474ba0780d4c86e71">
  <xsd:schema xmlns:xsd="http://www.w3.org/2001/XMLSchema" xmlns:xs="http://www.w3.org/2001/XMLSchema" xmlns:p="http://schemas.microsoft.com/office/2006/metadata/properties" xmlns:ns2="6434c500-c195-4837-b047-5e71706d4cb2" targetNamespace="http://schemas.microsoft.com/office/2006/metadata/properties" ma:root="true" ma:fieldsID="e39ac6273086ad29513aef4034e604a6" ns2:_="">
    <xsd:import namespace="6434c500-c195-4837-b047-5e71706d4cb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34c500-c195-4837-b047-5e71706d4cb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636078-CF22-4017-8983-C94FB0F9EFD0}"/>
</file>

<file path=customXml/itemProps2.xml><?xml version="1.0" encoding="utf-8"?>
<ds:datastoreItem xmlns:ds="http://schemas.openxmlformats.org/officeDocument/2006/customXml" ds:itemID="{42750B3B-0A6C-4A72-A556-EDE64015955E}"/>
</file>

<file path=customXml/itemProps3.xml><?xml version="1.0" encoding="utf-8"?>
<ds:datastoreItem xmlns:ds="http://schemas.openxmlformats.org/officeDocument/2006/customXml" ds:itemID="{B26413DB-889F-49ED-9FA2-6723B2C7D3C4}"/>
</file>

<file path=customXml/itemProps4.xml><?xml version="1.0" encoding="utf-8"?>
<ds:datastoreItem xmlns:ds="http://schemas.openxmlformats.org/officeDocument/2006/customXml" ds:itemID="{342EF61F-FB1B-452C-BE2A-4DF2AEC0DEC9}"/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271</Words>
  <Application>Microsoft Office PowerPoint</Application>
  <PresentationFormat>Широкоэкранный</PresentationFormat>
  <Paragraphs>46</Paragraphs>
  <Slides>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Суханова</dc:creator>
  <cp:lastModifiedBy>Ольга Суханова</cp:lastModifiedBy>
  <cp:revision>14</cp:revision>
  <dcterms:created xsi:type="dcterms:W3CDTF">2021-02-25T13:20:46Z</dcterms:created>
  <dcterms:modified xsi:type="dcterms:W3CDTF">2021-02-25T15:37:20Z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0x0101008C8F2E4AD0278D4FB99D5F42C29B3799</vt:lpwstr>
  </property>
  <property fmtid="{D5CDD505-2E9C-101B-9397-08002B2CF9AE}" pid="3" name="_dlc_DocIdItemGuid">
    <vt:lpwstr>13fd19e7-9d1d-4206-8f4b-bc5f0b7dc896</vt:lpwstr>
  </property>
</Properties>
</file>