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81" r:id="rId3"/>
    <p:sldId id="282" r:id="rId4"/>
    <p:sldId id="285" r:id="rId5"/>
    <p:sldId id="28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BDE1"/>
    <a:srgbClr val="1B3281"/>
    <a:srgbClr val="0072BC"/>
    <a:srgbClr val="0A55A2"/>
    <a:srgbClr val="273478"/>
    <a:srgbClr val="FAE480"/>
    <a:srgbClr val="3750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95332" autoAdjust="0"/>
  </p:normalViewPr>
  <p:slideViewPr>
    <p:cSldViewPr snapToGrid="0">
      <p:cViewPr varScale="1">
        <p:scale>
          <a:sx n="65" d="100"/>
          <a:sy n="65" d="100"/>
        </p:scale>
        <p:origin x="73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8403DF-2D04-4312-86A8-BF8E06074FC1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1FDE44-3196-498E-A603-8183451638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268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C0D0694-D12B-4775-B1F1-AC3116FA112D}"/>
              </a:ext>
            </a:extLst>
          </p:cNvPr>
          <p:cNvSpPr/>
          <p:nvPr userDrawn="1"/>
        </p:nvSpPr>
        <p:spPr>
          <a:xfrm rot="10800000" flipH="1">
            <a:off x="11231808" y="0"/>
            <a:ext cx="956950" cy="6858000"/>
          </a:xfrm>
          <a:prstGeom prst="rect">
            <a:avLst/>
          </a:prstGeom>
          <a:gradFill>
            <a:gsLst>
              <a:gs pos="82000">
                <a:srgbClr val="1B3281"/>
              </a:gs>
              <a:gs pos="6000">
                <a:srgbClr val="0072BC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Изображение выглядит как книга,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D42D58B-1A3F-4F9E-AC76-17F6671CB1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7040" y="152399"/>
            <a:ext cx="706486" cy="819357"/>
          </a:xfrm>
          <a:prstGeom prst="rect">
            <a:avLst/>
          </a:prstGeom>
        </p:spPr>
      </p:pic>
      <p:sp>
        <p:nvSpPr>
          <p:cNvPr id="8" name="Номер слайда 1">
            <a:extLst>
              <a:ext uri="{FF2B5EF4-FFF2-40B4-BE49-F238E27FC236}">
                <a16:creationId xmlns:a16="http://schemas.microsoft.com/office/drawing/2014/main" id="{44E4AA84-4D85-4FAD-BEF9-1BFB674B7C77}"/>
              </a:ext>
            </a:extLst>
          </p:cNvPr>
          <p:cNvSpPr txBox="1">
            <a:spLocks/>
          </p:cNvSpPr>
          <p:nvPr userDrawn="1"/>
        </p:nvSpPr>
        <p:spPr>
          <a:xfrm>
            <a:off x="11358290" y="6420656"/>
            <a:ext cx="735805" cy="376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725C68B6-61C2-468F-89AB-4B9F7531AA68}" type="slidenum">
              <a:rPr lang="ru-RU" sz="1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DFCBAD97-65E4-43C9-84A2-90326F2BBDA2}"/>
              </a:ext>
            </a:extLst>
          </p:cNvPr>
          <p:cNvCxnSpPr/>
          <p:nvPr userDrawn="1"/>
        </p:nvCxnSpPr>
        <p:spPr>
          <a:xfrm>
            <a:off x="0" y="1117600"/>
            <a:ext cx="1857829" cy="0"/>
          </a:xfrm>
          <a:prstGeom prst="line">
            <a:avLst/>
          </a:prstGeom>
          <a:ln w="76200">
            <a:solidFill>
              <a:srgbClr val="0072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1D27E82A-4B60-4730-A407-A33EDCEC69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6"/>
          <a:stretch/>
        </p:blipFill>
        <p:spPr>
          <a:xfrm>
            <a:off x="9915709" y="0"/>
            <a:ext cx="1321264" cy="1289202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607FBA1-9778-4A82-B6A1-57775DEC26C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6" t="83103" r="39919" b="9119"/>
          <a:stretch/>
        </p:blipFill>
        <p:spPr>
          <a:xfrm>
            <a:off x="11290300" y="1289202"/>
            <a:ext cx="901700" cy="533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161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33C7E2CC-65E1-4566-85CF-1CC8A9E9F2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6540" y="128091"/>
            <a:ext cx="746986" cy="867972"/>
          </a:xfrm>
          <a:prstGeom prst="rect">
            <a:avLst/>
          </a:prstGeom>
        </p:spPr>
      </p:pic>
      <p:sp>
        <p:nvSpPr>
          <p:cNvPr id="8" name="Номер слайда 1">
            <a:extLst>
              <a:ext uri="{FF2B5EF4-FFF2-40B4-BE49-F238E27FC236}">
                <a16:creationId xmlns:a16="http://schemas.microsoft.com/office/drawing/2014/main" id="{44E4AA84-4D85-4FAD-BEF9-1BFB674B7C77}"/>
              </a:ext>
            </a:extLst>
          </p:cNvPr>
          <p:cNvSpPr txBox="1">
            <a:spLocks/>
          </p:cNvSpPr>
          <p:nvPr userDrawn="1"/>
        </p:nvSpPr>
        <p:spPr>
          <a:xfrm>
            <a:off x="11358290" y="6420656"/>
            <a:ext cx="735805" cy="376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725C68B6-61C2-468F-89AB-4B9F7531AA68}" type="slidenum">
              <a:rPr lang="ru-RU" sz="160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sz="1600" dirty="0">
              <a:solidFill>
                <a:srgbClr val="0072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DFCBAD97-65E4-43C9-84A2-90326F2BBDA2}"/>
              </a:ext>
            </a:extLst>
          </p:cNvPr>
          <p:cNvCxnSpPr/>
          <p:nvPr userDrawn="1"/>
        </p:nvCxnSpPr>
        <p:spPr>
          <a:xfrm>
            <a:off x="0" y="1117600"/>
            <a:ext cx="1857829" cy="0"/>
          </a:xfrm>
          <a:prstGeom prst="line">
            <a:avLst/>
          </a:prstGeom>
          <a:ln w="76200">
            <a:solidFill>
              <a:srgbClr val="0072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F082CA3-7189-4AB4-856F-AB9DC853C0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6"/>
          <a:stretch/>
        </p:blipFill>
        <p:spPr>
          <a:xfrm>
            <a:off x="9915709" y="0"/>
            <a:ext cx="1321264" cy="128920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1D52D5F-84C8-4F2B-A3B1-1EDD76803A1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61" t="92395" r="43122" b="-2015"/>
          <a:stretch/>
        </p:blipFill>
        <p:spPr>
          <a:xfrm>
            <a:off x="11262905" y="1289202"/>
            <a:ext cx="888614" cy="513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109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карта&#10;&#10;Автоматически созданное описание">
            <a:extLst>
              <a:ext uri="{FF2B5EF4-FFF2-40B4-BE49-F238E27FC236}">
                <a16:creationId xmlns:a16="http://schemas.microsoft.com/office/drawing/2014/main" id="{9F04A334-564B-43B9-A1C2-D3108356F3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33"/>
          <a:stretch/>
        </p:blipFill>
        <p:spPr>
          <a:xfrm>
            <a:off x="8331200" y="0"/>
            <a:ext cx="3860800" cy="6858000"/>
          </a:xfrm>
          <a:prstGeom prst="rect">
            <a:avLst/>
          </a:prstGeom>
        </p:spPr>
      </p:pic>
      <p:pic>
        <p:nvPicPr>
          <p:cNvPr id="5" name="Рисунок 4" descr="Изображение выглядит как книга, текст&#10;&#10;Автоматически созданное описание">
            <a:extLst>
              <a:ext uri="{FF2B5EF4-FFF2-40B4-BE49-F238E27FC236}">
                <a16:creationId xmlns:a16="http://schemas.microsoft.com/office/drawing/2014/main" id="{0CC14C7F-016E-49D4-B8B0-C7ECA8A62C9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740" y="1654032"/>
            <a:ext cx="1854592" cy="2150888"/>
          </a:xfrm>
          <a:prstGeom prst="rect">
            <a:avLst/>
          </a:prstGeom>
        </p:spPr>
      </p:pic>
      <p:pic>
        <p:nvPicPr>
          <p:cNvPr id="6" name="Рисунок 5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2EC9679D-D5ED-4BB8-A831-B4B3B45D7E5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71" r="5263"/>
          <a:stretch/>
        </p:blipFill>
        <p:spPr>
          <a:xfrm>
            <a:off x="6553770" y="0"/>
            <a:ext cx="1760051" cy="171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406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карта&#10;&#10;Автоматически созданное описание">
            <a:extLst>
              <a:ext uri="{FF2B5EF4-FFF2-40B4-BE49-F238E27FC236}">
                <a16:creationId xmlns:a16="http://schemas.microsoft.com/office/drawing/2014/main" id="{0D23CDFE-39B3-47A1-B816-383B436410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Рисунок 2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6AB55742-4ABC-42F2-A7BF-77E8F3318A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7" y="3289"/>
            <a:ext cx="2150888" cy="215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342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041C7A-404D-4A1A-8130-03CF3FF7F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97A78E-AE0C-496D-875C-E74DBE825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708932-BFCA-43CF-A98E-C9B84838D7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35FE6-3A62-46A3-AD8C-BF2F692313A5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857F0A-3123-49DA-B46C-A65C8699C4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221AAF-B13C-44AD-8EC8-B707771E5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07B4C-393F-4E3D-A696-83B041F08F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190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6" r:id="rId2"/>
    <p:sldLayoutId id="2147483654" r:id="rId3"/>
    <p:sldLayoutId id="214748365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5791" y="283419"/>
            <a:ext cx="70535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kern="0" dirty="0" smtClean="0">
                <a:solidFill>
                  <a:srgbClr val="375075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Письмо об итогах конкурсного отбора</a:t>
            </a:r>
            <a:endParaRPr lang="ru-RU" b="1" i="0" dirty="0">
              <a:effectLst/>
              <a:latin typeface="Roboto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4326" y="4168479"/>
            <a:ext cx="3891191" cy="213315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44" y="1353504"/>
            <a:ext cx="3287779" cy="450206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702377" y="1848231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 smtClean="0">
                <a:solidFill>
                  <a:srgbClr val="375075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Исх</a:t>
            </a:r>
            <a:r>
              <a:rPr lang="ru-RU" sz="2400" b="1" dirty="0">
                <a:solidFill>
                  <a:srgbClr val="375075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. №369 от 15.02.2021</a:t>
            </a:r>
          </a:p>
          <a:p>
            <a:pPr>
              <a:defRPr/>
            </a:pPr>
            <a:endParaRPr lang="ru-RU" sz="2400" b="1" dirty="0">
              <a:solidFill>
                <a:srgbClr val="375075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>
              <a:defRPr/>
            </a:pPr>
            <a:r>
              <a:rPr lang="ru-RU" sz="2400" b="1" dirty="0">
                <a:solidFill>
                  <a:srgbClr val="375075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Руководителям органов исполнительной власти субъектов Российской Федерации, осуществляющим государственное управление в сфере образования </a:t>
            </a:r>
            <a:endParaRPr lang="en-US" sz="2400" b="1" dirty="0">
              <a:solidFill>
                <a:srgbClr val="375075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39553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1213" y="288661"/>
            <a:ext cx="89959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kern="0" dirty="0" smtClean="0">
                <a:solidFill>
                  <a:srgbClr val="375075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Формы для заполнения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50499"/>
              </p:ext>
            </p:extLst>
          </p:nvPr>
        </p:nvGraphicFramePr>
        <p:xfrm>
          <a:off x="501446" y="1358577"/>
          <a:ext cx="10766322" cy="52923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1264">
                  <a:extLst>
                    <a:ext uri="{9D8B030D-6E8A-4147-A177-3AD203B41FA5}">
                      <a16:colId xmlns:a16="http://schemas.microsoft.com/office/drawing/2014/main" val="565069840"/>
                    </a:ext>
                  </a:extLst>
                </a:gridCol>
                <a:gridCol w="5565058">
                  <a:extLst>
                    <a:ext uri="{9D8B030D-6E8A-4147-A177-3AD203B41FA5}">
                      <a16:colId xmlns:a16="http://schemas.microsoft.com/office/drawing/2014/main" val="2749686211"/>
                    </a:ext>
                  </a:extLst>
                </a:gridCol>
              </a:tblGrid>
              <a:tr h="12273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Карта </a:t>
                      </a:r>
                      <a:r>
                        <a:rPr lang="ru-RU" sz="2400" dirty="0" err="1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самообследования</a:t>
                      </a:r>
                      <a:endParaRPr lang="ru-RU" sz="2400" dirty="0" smtClean="0">
                        <a:solidFill>
                          <a:srgbClr val="37507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Calibri"/>
                        </a:rPr>
                        <a:t>(</a:t>
                      </a:r>
                      <a:r>
                        <a:rPr lang="ru-RU" sz="2000" b="0" i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в</a:t>
                      </a:r>
                      <a:r>
                        <a:rPr lang="ru-RU" sz="2000" b="0" i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формат</a:t>
                      </a:r>
                      <a:r>
                        <a:rPr lang="ru-RU" sz="2000" b="0" i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е </a:t>
                      </a:r>
                      <a:r>
                        <a:rPr lang="en-US" sz="2000" b="0" i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Excel</a:t>
                      </a:r>
                      <a:r>
                        <a:rPr lang="ru-RU" sz="2000" b="0" i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)</a:t>
                      </a:r>
                      <a:endParaRPr lang="ru-RU" sz="2000" b="0" i="0" kern="1200" baseline="0" dirty="0" smtClean="0">
                        <a:solidFill>
                          <a:srgbClr val="375075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Заявка на участие в независимой предметной диагностике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Calibri"/>
                        </a:rPr>
                        <a:t>(</a:t>
                      </a:r>
                      <a:r>
                        <a:rPr lang="ru-RU" sz="2000" b="0" i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в</a:t>
                      </a:r>
                      <a:r>
                        <a:rPr lang="ru-RU" sz="2000" b="0" i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ф</a:t>
                      </a:r>
                      <a:r>
                        <a:rPr lang="ru-RU" sz="2000" b="0" i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ормате</a:t>
                      </a:r>
                      <a:r>
                        <a:rPr lang="ru-RU" sz="2000" b="0" i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i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Word)</a:t>
                      </a:r>
                      <a:endParaRPr lang="ru-RU" sz="2000" b="0" i="0" kern="1200" baseline="0" dirty="0" smtClean="0">
                        <a:solidFill>
                          <a:srgbClr val="375075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635776"/>
                  </a:ext>
                </a:extLst>
              </a:tr>
              <a:tr h="4065044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+mj-lt"/>
                        <a:buNone/>
                      </a:pPr>
                      <a:endParaRPr lang="ru-RU" sz="1600" b="0" kern="1200" baseline="0" dirty="0" smtClean="0">
                        <a:solidFill>
                          <a:srgbClr val="375075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l" defTabSz="914400" rtl="0" eaLnBrk="1" latinLnBrk="0" hangingPunct="1">
                        <a:buFont typeface="+mj-lt"/>
                        <a:buNone/>
                      </a:pPr>
                      <a:endParaRPr lang="ru-RU" sz="1600" b="0" kern="1200" dirty="0" smtClean="0">
                        <a:solidFill>
                          <a:srgbClr val="375075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+mj-lt"/>
                        <a:buNone/>
                      </a:pPr>
                      <a:endParaRPr lang="ru-RU" sz="1600" b="1" i="1" kern="1200" dirty="0" smtClean="0">
                        <a:solidFill>
                          <a:srgbClr val="375075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98089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046" y="2792359"/>
            <a:ext cx="4792858" cy="284490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6820" y="2792359"/>
            <a:ext cx="5206969" cy="3031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921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4186" y="145768"/>
            <a:ext cx="728596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kern="0" dirty="0" smtClean="0">
                <a:solidFill>
                  <a:srgbClr val="375075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Благодарим школы, </a:t>
            </a:r>
          </a:p>
          <a:p>
            <a:r>
              <a:rPr lang="ru-RU" sz="2800" b="1" kern="0" dirty="0" smtClean="0">
                <a:solidFill>
                  <a:srgbClr val="375075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заполнившие формы в полном объеме</a:t>
            </a:r>
            <a:endParaRPr lang="ru-RU" b="1" i="0" dirty="0">
              <a:effectLst/>
              <a:latin typeface="Roboto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129500"/>
              </p:ext>
            </p:extLst>
          </p:nvPr>
        </p:nvGraphicFramePr>
        <p:xfrm>
          <a:off x="204186" y="1381373"/>
          <a:ext cx="11073414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3414">
                  <a:extLst>
                    <a:ext uri="{9D8B030D-6E8A-4147-A177-3AD203B41FA5}">
                      <a16:colId xmlns:a16="http://schemas.microsoft.com/office/drawing/2014/main" val="1496963901"/>
                    </a:ext>
                  </a:extLst>
                </a:gridCol>
              </a:tblGrid>
              <a:tr h="5068588"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Брянская область,</a:t>
                      </a:r>
                      <a:r>
                        <a:rPr lang="ru-RU" sz="2000" b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МБОУ «</a:t>
                      </a:r>
                      <a:r>
                        <a:rPr lang="ru-RU" sz="2000" b="0" kern="1200" dirty="0" err="1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Дятьковская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СОШ №3» 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Воронежская область,</a:t>
                      </a:r>
                      <a:r>
                        <a:rPr lang="ru-RU" sz="2000" b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МБОУ  «Борисоглебская гимназия №1»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Забайкальский край,</a:t>
                      </a:r>
                      <a:r>
                        <a:rPr lang="ru-RU" sz="2000" b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МОУ "</a:t>
                      </a:r>
                      <a:r>
                        <a:rPr lang="ru-RU" sz="2000" b="0" kern="1200" dirty="0" err="1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Шилкинская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СОШ № 51"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Ивановская область,</a:t>
                      </a:r>
                      <a:r>
                        <a:rPr lang="ru-RU" sz="2000" b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МОУ СОШ № 9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Ивановская область,</a:t>
                      </a:r>
                      <a:r>
                        <a:rPr lang="ru-RU" sz="2000" b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МБОУ школа № 8 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КБР,</a:t>
                      </a:r>
                      <a:r>
                        <a:rPr lang="ru-RU" sz="2000" b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МКОУ «СОШ №7 имени Героя Советского Союза Н. Г. Калюжного"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Курская область,</a:t>
                      </a:r>
                      <a:r>
                        <a:rPr lang="ru-RU" sz="2000" b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МБОУ «СОШ № 60 имени героев Курской битвы»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КЧР,</a:t>
                      </a:r>
                      <a:r>
                        <a:rPr lang="ru-RU" sz="2000" b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МБОУ «Центр  образования №11»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КЧР,</a:t>
                      </a:r>
                      <a:r>
                        <a:rPr lang="ru-RU" sz="2000" b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МКОУ «Лицей № 1 г. </a:t>
                      </a:r>
                      <a:r>
                        <a:rPr lang="ru-RU" sz="2000" b="0" kern="1200" dirty="0" err="1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Усть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ru-RU" sz="2000" b="0" kern="1200" dirty="0" err="1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Джегуты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им. А.М. </a:t>
                      </a:r>
                      <a:r>
                        <a:rPr lang="ru-RU" sz="2000" b="0" kern="1200" dirty="0" err="1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Тебуева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»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Новгородская область,</a:t>
                      </a:r>
                      <a:r>
                        <a:rPr lang="ru-RU" sz="2000" b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МАОУ «СШ № 36 имени Г. Р.  Державина»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Новосибирская область,</a:t>
                      </a:r>
                      <a:r>
                        <a:rPr lang="ru-RU" sz="2000" b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МБОУ  «СОШ № 82»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Приморский край,</a:t>
                      </a:r>
                      <a:r>
                        <a:rPr lang="ru-RU" sz="2000" b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МАОУ «СОШ № 25 с углубленным изучением отдельных предметов г. Уссурийска»  имени В.Г. </a:t>
                      </a:r>
                      <a:r>
                        <a:rPr lang="ru-RU" sz="2000" b="0" kern="1200" dirty="0" err="1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Асапова</a:t>
                      </a:r>
                      <a:endParaRPr lang="ru-RU" sz="2000" b="0" kern="1200" dirty="0" smtClean="0">
                        <a:solidFill>
                          <a:srgbClr val="375075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Республика Башкортостан,</a:t>
                      </a:r>
                      <a:r>
                        <a:rPr lang="ru-RU" sz="2000" b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МАОУ «Гимназия №4»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Республика Коми,</a:t>
                      </a:r>
                      <a:r>
                        <a:rPr lang="ru-RU" sz="2000" b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МАОУ «Гимназия имени А.С. Пушкина» г. Сыктывкара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Республика Коми,</a:t>
                      </a:r>
                      <a:r>
                        <a:rPr lang="ru-RU" sz="2000" b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МБОУ «СОШ № 1» г. Усинска 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Республика Хакасия,</a:t>
                      </a:r>
                      <a:r>
                        <a:rPr lang="ru-RU" sz="2000" b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МБОУ города Абакана «Лицей имени Н.Г. </a:t>
                      </a:r>
                      <a:r>
                        <a:rPr lang="ru-RU" sz="2000" b="0" kern="1200" dirty="0" err="1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Булакина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»</a:t>
                      </a:r>
                      <a:endParaRPr lang="ru-RU" sz="2000" b="0" kern="1200" dirty="0" smtClean="0">
                        <a:solidFill>
                          <a:srgbClr val="375075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64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3525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4186" y="145768"/>
            <a:ext cx="728596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kern="0" dirty="0" smtClean="0">
                <a:solidFill>
                  <a:srgbClr val="375075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Благодарим школы, </a:t>
            </a:r>
          </a:p>
          <a:p>
            <a:r>
              <a:rPr lang="ru-RU" sz="2800" b="1" kern="0" dirty="0" smtClean="0">
                <a:solidFill>
                  <a:srgbClr val="375075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заполнившие формы в полном объеме</a:t>
            </a:r>
            <a:endParaRPr lang="ru-RU" b="1" i="0" dirty="0">
              <a:effectLst/>
              <a:latin typeface="Roboto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914393"/>
              </p:ext>
            </p:extLst>
          </p:nvPr>
        </p:nvGraphicFramePr>
        <p:xfrm>
          <a:off x="312341" y="1548521"/>
          <a:ext cx="11073414" cy="5068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3414">
                  <a:extLst>
                    <a:ext uri="{9D8B030D-6E8A-4147-A177-3AD203B41FA5}">
                      <a16:colId xmlns:a16="http://schemas.microsoft.com/office/drawing/2014/main" val="1496963901"/>
                    </a:ext>
                  </a:extLst>
                </a:gridCol>
              </a:tblGrid>
              <a:tr h="50685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17. Ростовская область,</a:t>
                      </a:r>
                      <a:r>
                        <a:rPr lang="ru-RU" sz="2000" b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МБОУ  «Школа № 80 имени Героя Советского Союза Р. Зорге»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18. Рязанская область,</a:t>
                      </a:r>
                      <a:r>
                        <a:rPr lang="ru-RU" sz="2000" b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МОУ «</a:t>
                      </a:r>
                      <a:r>
                        <a:rPr lang="ru-RU" sz="2000" b="0" kern="1200" dirty="0" err="1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Кораблинская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средняя школа № 2»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19. Саратовская область,</a:t>
                      </a:r>
                      <a:r>
                        <a:rPr lang="ru-RU" sz="2000" b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МОУ «</a:t>
                      </a:r>
                      <a:r>
                        <a:rPr lang="ru-RU" sz="2000" b="0" kern="1200" dirty="0" err="1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СрОШ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№33 имени П.А. Столыпина»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20. Саратовская область,</a:t>
                      </a:r>
                      <a:r>
                        <a:rPr lang="ru-RU" sz="2000" b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МАОУ «Лицей № 37»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21. Сахалинская область,</a:t>
                      </a:r>
                      <a:r>
                        <a:rPr lang="ru-RU" sz="2000" b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МАОУ СОШ № 9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22. Сахалинская область,</a:t>
                      </a:r>
                      <a:r>
                        <a:rPr lang="ru-RU" sz="2000" b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МАОУ «СОШ № 4»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23. Смоленская область,</a:t>
                      </a:r>
                      <a:r>
                        <a:rPr lang="ru-RU" sz="2000" b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МБОУ «СШ № 7 имени Героя Советского Союза Б.С. Левина»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24. Ставропольский край,</a:t>
                      </a:r>
                      <a:r>
                        <a:rPr lang="ru-RU" sz="2000" b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МБОУ СОШ с углубленным изучением отдельных предметов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№ 5 им. А.М. Дубинного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25. Тамбовская область,</a:t>
                      </a:r>
                      <a:r>
                        <a:rPr lang="ru-RU" sz="2000" b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МБОУ «СОШ» города Котовска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26. Тульская область,</a:t>
                      </a:r>
                      <a:r>
                        <a:rPr lang="ru-RU" sz="2000" b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ГОУ «Яснополянский образовательный комплекс им. Л.Н. Толстого»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27. Хабаровский край,</a:t>
                      </a:r>
                      <a:r>
                        <a:rPr lang="ru-RU" sz="2000" b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МБОУ «Многопрофильный лицей» им. О.В. Кошевого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28. Чеченская Республика,</a:t>
                      </a:r>
                      <a:r>
                        <a:rPr lang="ru-RU" sz="2000" b="0" kern="1200" baseline="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ГБОУ «Центр образования г. Гудермес»</a:t>
                      </a:r>
                      <a:endParaRPr lang="ru-RU" sz="2000" b="0" kern="1200" dirty="0" smtClean="0">
                        <a:solidFill>
                          <a:srgbClr val="375075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64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388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331906"/>
              </p:ext>
            </p:extLst>
          </p:nvPr>
        </p:nvGraphicFramePr>
        <p:xfrm>
          <a:off x="1209367" y="3098887"/>
          <a:ext cx="9419304" cy="762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19304">
                  <a:extLst>
                    <a:ext uri="{9D8B030D-6E8A-4147-A177-3AD203B41FA5}">
                      <a16:colId xmlns:a16="http://schemas.microsoft.com/office/drawing/2014/main" val="2749686211"/>
                    </a:ext>
                  </a:extLst>
                </a:gridCol>
              </a:tblGrid>
              <a:tr h="762733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rgbClr val="37507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belyshevaos@apkpro.ru</a:t>
                      </a:r>
                      <a:endParaRPr lang="ru-RU" sz="4000" dirty="0">
                        <a:solidFill>
                          <a:srgbClr val="37507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98089"/>
                  </a:ext>
                </a:extLst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95791" y="283419"/>
            <a:ext cx="55162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kern="0" dirty="0" smtClean="0">
                <a:solidFill>
                  <a:srgbClr val="375075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Контакты для отправки форм</a:t>
            </a:r>
            <a:endParaRPr lang="ru-RU" b="1" i="0" dirty="0">
              <a:effectLst/>
              <a:latin typeface="Roboto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09366" y="1868603"/>
            <a:ext cx="957742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3750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Заполненные формы необходимо направить </a:t>
            </a:r>
          </a:p>
          <a:p>
            <a:pPr algn="ctr"/>
            <a:r>
              <a:rPr lang="ru-RU" sz="3200" b="1" dirty="0" smtClean="0">
                <a:solidFill>
                  <a:srgbClr val="3750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3200" b="1" dirty="0">
                <a:solidFill>
                  <a:srgbClr val="3750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до 1 марта </a:t>
            </a:r>
            <a:r>
              <a:rPr lang="ru-RU" sz="3200" dirty="0">
                <a:solidFill>
                  <a:srgbClr val="3750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почту: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6778" y="5672902"/>
            <a:ext cx="92879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>
                <a:solidFill>
                  <a:srgbClr val="3750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Контактное лицо: Белышева Ольга Сергеевна, 8 903 553 69 20</a:t>
            </a:r>
            <a:endParaRPr lang="ru-RU" sz="2000" i="1" dirty="0">
              <a:solidFill>
                <a:srgbClr val="3750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7957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434c500-c195-4837-b047-5e71706d4cb2">S5QAU4VNKZPS-945233833-2127</_dlc_DocId>
    <_dlc_DocIdUrl xmlns="6434c500-c195-4837-b047-5e71706d4cb2">
      <Url>http://www.eduportal44.ru/Buy/School_2/NewPage/_layouts/15/DocIdRedir.aspx?ID=S5QAU4VNKZPS-945233833-2127</Url>
      <Description>S5QAU4VNKZPS-945233833-2127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C8F2E4AD0278D4FB99D5F42C29B3799" ma:contentTypeVersion="1" ma:contentTypeDescription="Создание документа." ma:contentTypeScope="" ma:versionID="9f4db34a315b2c1474ba0780d4c86e71">
  <xsd:schema xmlns:xsd="http://www.w3.org/2001/XMLSchema" xmlns:xs="http://www.w3.org/2001/XMLSchema" xmlns:p="http://schemas.microsoft.com/office/2006/metadata/properties" xmlns:ns2="6434c500-c195-4837-b047-5e71706d4cb2" targetNamespace="http://schemas.microsoft.com/office/2006/metadata/properties" ma:root="true" ma:fieldsID="e39ac6273086ad29513aef4034e604a6" ns2:_="">
    <xsd:import namespace="6434c500-c195-4837-b047-5e71706d4cb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4c500-c195-4837-b047-5e71706d4cb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3BF5153-FE3D-43FA-8FDC-169FAB33AB61}"/>
</file>

<file path=customXml/itemProps2.xml><?xml version="1.0" encoding="utf-8"?>
<ds:datastoreItem xmlns:ds="http://schemas.openxmlformats.org/officeDocument/2006/customXml" ds:itemID="{274B3898-F12A-4233-99E3-660046EA4078}"/>
</file>

<file path=customXml/itemProps3.xml><?xml version="1.0" encoding="utf-8"?>
<ds:datastoreItem xmlns:ds="http://schemas.openxmlformats.org/officeDocument/2006/customXml" ds:itemID="{A2EDB591-81CE-49B1-BDB4-E3512BCCE27D}"/>
</file>

<file path=customXml/itemProps4.xml><?xml version="1.0" encoding="utf-8"?>
<ds:datastoreItem xmlns:ds="http://schemas.openxmlformats.org/officeDocument/2006/customXml" ds:itemID="{3D4C52DB-D71A-4869-873E-2967452FD750}"/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455</Words>
  <Application>Microsoft Office PowerPoint</Application>
  <PresentationFormat>Широкоэкранный</PresentationFormat>
  <Paragraphs>47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Белышева Ольга</cp:lastModifiedBy>
  <cp:revision>108</cp:revision>
  <dcterms:created xsi:type="dcterms:W3CDTF">2020-06-08T21:27:38Z</dcterms:created>
  <dcterms:modified xsi:type="dcterms:W3CDTF">2021-02-25T14:33:43Z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0x0101008C8F2E4AD0278D4FB99D5F42C29B3799</vt:lpwstr>
  </property>
  <property fmtid="{D5CDD505-2E9C-101B-9397-08002B2CF9AE}" pid="3" name="_dlc_DocIdItemGuid">
    <vt:lpwstr>a36e9185-2881-473f-aad6-f779d38d9458</vt:lpwstr>
  </property>
</Properties>
</file>