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67" r:id="rId4"/>
    <p:sldId id="265" r:id="rId5"/>
    <p:sldId id="261" r:id="rId6"/>
    <p:sldId id="263" r:id="rId7"/>
    <p:sldId id="264" r:id="rId8"/>
  </p:sldIdLst>
  <p:sldSz cx="12192000" cy="6858000"/>
  <p:notesSz cx="6797675" cy="9926638"/>
  <p:embeddedFontLst>
    <p:embeddedFont>
      <p:font typeface="Montserrat" panose="020B0604020202020204" charset="-52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jARICm9c50sXNt6TiF69vC4ney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1FBEE1-D3E6-4179-AB93-B645142B18F0}">
  <a:tblStyle styleId="{941FBEE1-D3E6-4179-AB93-B645142B18F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43327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2865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7785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1001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9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8204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/>
        </p:nvSpPr>
        <p:spPr>
          <a:xfrm>
            <a:off x="344018" y="385008"/>
            <a:ext cx="173727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B93DA6"/>
                </a:solidFill>
                <a:latin typeface="Montserrat"/>
                <a:ea typeface="Montserrat"/>
                <a:cs typeface="Montserrat"/>
                <a:sym typeface="Montserrat"/>
              </a:rPr>
              <a:t>ШКОЛА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B93DA6"/>
                </a:solidFill>
                <a:latin typeface="Montserrat"/>
                <a:ea typeface="Montserrat"/>
                <a:cs typeface="Montserrat"/>
                <a:sym typeface="Montserrat"/>
              </a:rPr>
              <a:t>НОВЫХ ТЕХНОЛОГИЙ</a:t>
            </a:r>
            <a:endParaRPr/>
          </a:p>
        </p:txBody>
      </p:sp>
      <p:pic>
        <p:nvPicPr>
          <p:cNvPr id="19" name="Google Shape;19;p12" descr="Расширение бизнеса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1924" y="159657"/>
            <a:ext cx="940732" cy="94073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2"/>
          <p:cNvSpPr txBox="1"/>
          <p:nvPr/>
        </p:nvSpPr>
        <p:spPr>
          <a:xfrm>
            <a:off x="236897" y="1158420"/>
            <a:ext cx="2006933" cy="19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50" b="1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Новые технологии для образования</a:t>
            </a:r>
            <a:endParaRPr/>
          </a:p>
        </p:txBody>
      </p:sp>
      <p:grpSp>
        <p:nvGrpSpPr>
          <p:cNvPr id="21" name="Google Shape;21;p12"/>
          <p:cNvGrpSpPr/>
          <p:nvPr/>
        </p:nvGrpSpPr>
        <p:grpSpPr>
          <a:xfrm>
            <a:off x="363068" y="1100389"/>
            <a:ext cx="1616761" cy="56274"/>
            <a:chOff x="363068" y="1100389"/>
            <a:chExt cx="1616761" cy="56274"/>
          </a:xfrm>
        </p:grpSpPr>
        <p:sp>
          <p:nvSpPr>
            <p:cNvPr id="22" name="Google Shape;22;p12"/>
            <p:cNvSpPr/>
            <p:nvPr/>
          </p:nvSpPr>
          <p:spPr>
            <a:xfrm>
              <a:off x="363068" y="1100389"/>
              <a:ext cx="56274" cy="56274"/>
            </a:xfrm>
            <a:prstGeom prst="ellipse">
              <a:avLst/>
            </a:prstGeom>
            <a:solidFill>
              <a:srgbClr val="B93D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12"/>
            <p:cNvSpPr/>
            <p:nvPr/>
          </p:nvSpPr>
          <p:spPr>
            <a:xfrm>
              <a:off x="489493" y="1100389"/>
              <a:ext cx="56274" cy="56274"/>
            </a:xfrm>
            <a:prstGeom prst="ellipse">
              <a:avLst/>
            </a:prstGeom>
            <a:solidFill>
              <a:srgbClr val="B93D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12"/>
            <p:cNvSpPr/>
            <p:nvPr/>
          </p:nvSpPr>
          <p:spPr>
            <a:xfrm>
              <a:off x="619198" y="1100389"/>
              <a:ext cx="56274" cy="56274"/>
            </a:xfrm>
            <a:prstGeom prst="ellipse">
              <a:avLst/>
            </a:prstGeom>
            <a:solidFill>
              <a:srgbClr val="B93D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12"/>
            <p:cNvSpPr/>
            <p:nvPr/>
          </p:nvSpPr>
          <p:spPr>
            <a:xfrm>
              <a:off x="754345" y="1100389"/>
              <a:ext cx="56274" cy="56274"/>
            </a:xfrm>
            <a:prstGeom prst="ellipse">
              <a:avLst/>
            </a:prstGeom>
            <a:solidFill>
              <a:srgbClr val="B93D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12"/>
            <p:cNvSpPr/>
            <p:nvPr/>
          </p:nvSpPr>
          <p:spPr>
            <a:xfrm>
              <a:off x="885490" y="1100389"/>
              <a:ext cx="56274" cy="56274"/>
            </a:xfrm>
            <a:prstGeom prst="ellipse">
              <a:avLst/>
            </a:prstGeom>
            <a:solidFill>
              <a:srgbClr val="B93D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12"/>
            <p:cNvSpPr/>
            <p:nvPr/>
          </p:nvSpPr>
          <p:spPr>
            <a:xfrm>
              <a:off x="1013858" y="1100389"/>
              <a:ext cx="56274" cy="56274"/>
            </a:xfrm>
            <a:prstGeom prst="ellipse">
              <a:avLst/>
            </a:prstGeom>
            <a:solidFill>
              <a:srgbClr val="B93D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12"/>
            <p:cNvSpPr/>
            <p:nvPr/>
          </p:nvSpPr>
          <p:spPr>
            <a:xfrm>
              <a:off x="1140283" y="1100389"/>
              <a:ext cx="56274" cy="56274"/>
            </a:xfrm>
            <a:prstGeom prst="ellipse">
              <a:avLst/>
            </a:prstGeom>
            <a:solidFill>
              <a:srgbClr val="B93D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12"/>
            <p:cNvSpPr/>
            <p:nvPr/>
          </p:nvSpPr>
          <p:spPr>
            <a:xfrm>
              <a:off x="1269988" y="1100389"/>
              <a:ext cx="56274" cy="56274"/>
            </a:xfrm>
            <a:prstGeom prst="ellipse">
              <a:avLst/>
            </a:prstGeom>
            <a:solidFill>
              <a:srgbClr val="B93D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12"/>
            <p:cNvSpPr/>
            <p:nvPr/>
          </p:nvSpPr>
          <p:spPr>
            <a:xfrm>
              <a:off x="1405135" y="1100389"/>
              <a:ext cx="56274" cy="56274"/>
            </a:xfrm>
            <a:prstGeom prst="ellipse">
              <a:avLst/>
            </a:prstGeom>
            <a:solidFill>
              <a:srgbClr val="B93D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12"/>
            <p:cNvSpPr/>
            <p:nvPr/>
          </p:nvSpPr>
          <p:spPr>
            <a:xfrm>
              <a:off x="1536280" y="1100389"/>
              <a:ext cx="56274" cy="56274"/>
            </a:xfrm>
            <a:prstGeom prst="ellipse">
              <a:avLst/>
            </a:prstGeom>
            <a:solidFill>
              <a:srgbClr val="B93D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12"/>
            <p:cNvSpPr/>
            <p:nvPr/>
          </p:nvSpPr>
          <p:spPr>
            <a:xfrm>
              <a:off x="1667425" y="1100389"/>
              <a:ext cx="56274" cy="56274"/>
            </a:xfrm>
            <a:prstGeom prst="ellipse">
              <a:avLst/>
            </a:prstGeom>
            <a:solidFill>
              <a:srgbClr val="B93D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12"/>
            <p:cNvSpPr/>
            <p:nvPr/>
          </p:nvSpPr>
          <p:spPr>
            <a:xfrm>
              <a:off x="1793850" y="1100389"/>
              <a:ext cx="56274" cy="56274"/>
            </a:xfrm>
            <a:prstGeom prst="ellipse">
              <a:avLst/>
            </a:prstGeom>
            <a:solidFill>
              <a:srgbClr val="B93D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12"/>
            <p:cNvSpPr/>
            <p:nvPr/>
          </p:nvSpPr>
          <p:spPr>
            <a:xfrm>
              <a:off x="1923555" y="1100389"/>
              <a:ext cx="56274" cy="56274"/>
            </a:xfrm>
            <a:prstGeom prst="ellipse">
              <a:avLst/>
            </a:prstGeom>
            <a:solidFill>
              <a:srgbClr val="B93D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5" name="Google Shape;35;p12" descr="Изображение выглядит как рабочий стол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 l="11671" r="5775"/>
          <a:stretch/>
        </p:blipFill>
        <p:spPr>
          <a:xfrm>
            <a:off x="52262" y="1413614"/>
            <a:ext cx="2006933" cy="539655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2"/>
          <p:cNvSpPr/>
          <p:nvPr/>
        </p:nvSpPr>
        <p:spPr>
          <a:xfrm>
            <a:off x="53159" y="1413612"/>
            <a:ext cx="2006036" cy="5396553"/>
          </a:xfrm>
          <a:prstGeom prst="rect">
            <a:avLst/>
          </a:prstGeom>
          <a:solidFill>
            <a:srgbClr val="B93DA6">
              <a:alpha val="7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12"/>
          <p:cNvSpPr txBox="1"/>
          <p:nvPr/>
        </p:nvSpPr>
        <p:spPr>
          <a:xfrm>
            <a:off x="1300529" y="6440834"/>
            <a:ext cx="7020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cademy@apkpro.ru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" descr="Изображение выглядит как внутренний, человек, компьютер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 l="5270" t="11652" r="4541" b="12685"/>
          <a:stretch/>
        </p:blipFill>
        <p:spPr>
          <a:xfrm>
            <a:off x="85724" y="63103"/>
            <a:ext cx="12030076" cy="6728222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"/>
          <p:cNvSpPr/>
          <p:nvPr/>
        </p:nvSpPr>
        <p:spPr>
          <a:xfrm>
            <a:off x="76201" y="66675"/>
            <a:ext cx="2436042" cy="6724649"/>
          </a:xfrm>
          <a:prstGeom prst="rect">
            <a:avLst/>
          </a:prstGeom>
          <a:solidFill>
            <a:srgbClr val="B93DA6">
              <a:alpha val="7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"/>
          <p:cNvSpPr/>
          <p:nvPr/>
        </p:nvSpPr>
        <p:spPr>
          <a:xfrm>
            <a:off x="2512243" y="63102"/>
            <a:ext cx="9603600" cy="6728100"/>
          </a:xfrm>
          <a:prstGeom prst="rect">
            <a:avLst/>
          </a:prstGeom>
          <a:solidFill>
            <a:srgbClr val="FFC000">
              <a:alpha val="86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"/>
          <p:cNvSpPr txBox="1"/>
          <p:nvPr/>
        </p:nvSpPr>
        <p:spPr>
          <a:xfrm>
            <a:off x="2746188" y="3105834"/>
            <a:ext cx="78261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ШКОЛА НОВЫХ ТЕХНОЛОГИЙ</a:t>
            </a:r>
            <a:endParaRPr b="1" dirty="0"/>
          </a:p>
        </p:txBody>
      </p:sp>
      <p:sp>
        <p:nvSpPr>
          <p:cNvPr id="46" name="Google Shape;46;p1"/>
          <p:cNvSpPr txBox="1"/>
          <p:nvPr/>
        </p:nvSpPr>
        <p:spPr>
          <a:xfrm>
            <a:off x="2826472" y="3956575"/>
            <a:ext cx="75573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0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Проект для школ, готовых к изменениям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47" name="Google Shape;47;p1"/>
          <p:cNvGrpSpPr/>
          <p:nvPr/>
        </p:nvGrpSpPr>
        <p:grpSpPr>
          <a:xfrm>
            <a:off x="2946175" y="3825752"/>
            <a:ext cx="2522052" cy="87784"/>
            <a:chOff x="363068" y="1100389"/>
            <a:chExt cx="1616761" cy="56274"/>
          </a:xfrm>
        </p:grpSpPr>
        <p:sp>
          <p:nvSpPr>
            <p:cNvPr id="48" name="Google Shape;48;p1"/>
            <p:cNvSpPr/>
            <p:nvPr/>
          </p:nvSpPr>
          <p:spPr>
            <a:xfrm>
              <a:off x="363068" y="1100389"/>
              <a:ext cx="56274" cy="562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489493" y="1100389"/>
              <a:ext cx="56274" cy="562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619198" y="1100389"/>
              <a:ext cx="56274" cy="562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754345" y="1100389"/>
              <a:ext cx="56274" cy="562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885490" y="1100389"/>
              <a:ext cx="56274" cy="562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1013858" y="1100389"/>
              <a:ext cx="56274" cy="562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1140283" y="1100389"/>
              <a:ext cx="56274" cy="562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1269988" y="1100389"/>
              <a:ext cx="56274" cy="562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1405135" y="1100389"/>
              <a:ext cx="56274" cy="562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1536280" y="1100389"/>
              <a:ext cx="56274" cy="562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1667425" y="1100389"/>
              <a:ext cx="56274" cy="562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1793850" y="1100389"/>
              <a:ext cx="56274" cy="562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1923555" y="1100389"/>
              <a:ext cx="56274" cy="5627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1" name="Google Shape;61;p1" descr="Расширение бизнеса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802" y="2834889"/>
            <a:ext cx="1324084" cy="132408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"/>
          <p:cNvSpPr/>
          <p:nvPr/>
        </p:nvSpPr>
        <p:spPr>
          <a:xfrm>
            <a:off x="2487925" y="0"/>
            <a:ext cx="63713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46;p1"/>
          <p:cNvSpPr txBox="1"/>
          <p:nvPr/>
        </p:nvSpPr>
        <p:spPr>
          <a:xfrm>
            <a:off x="2946175" y="5530369"/>
            <a:ext cx="75573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0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Суханова Ольга Николаевна</a:t>
            </a:r>
          </a:p>
          <a:p>
            <a:pPr lvl="0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98" y="338538"/>
            <a:ext cx="1535260" cy="14530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5400" y="3683794"/>
            <a:ext cx="4597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>
                <a:solidFill>
                  <a:srgbClr val="212529"/>
                </a:solidFill>
                <a:latin typeface="Arial" panose="020B0604020202020204" pitchFamily="34" charset="0"/>
              </a:rPr>
              <a:t>«Этот проект призван объединить все неравнодушные школы, которые чувствуют в себе силы меняться сами и менять образовательную экосистему вокруг себя</a:t>
            </a:r>
            <a:r>
              <a:rPr lang="ru-RU" sz="2000" i="1" dirty="0" smtClean="0">
                <a:solidFill>
                  <a:srgbClr val="212529"/>
                </a:solidFill>
                <a:latin typeface="Arial" panose="020B0604020202020204" pitchFamily="34" charset="0"/>
              </a:rPr>
              <a:t>»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89800" y="5253454"/>
            <a:ext cx="4724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</a:rPr>
              <a:t>Татьяна Васильева, </a:t>
            </a:r>
            <a:endParaRPr lang="ru-RU" dirty="0" smtClean="0">
              <a:solidFill>
                <a:srgbClr val="212529"/>
              </a:solidFill>
              <a:latin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212529"/>
                </a:solidFill>
                <a:latin typeface="Arial" panose="020B0604020202020204" pitchFamily="34" charset="0"/>
              </a:rPr>
              <a:t>заместитель </a:t>
            </a:r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</a:rPr>
              <a:t>Министра просвещения Российской Федерации</a:t>
            </a:r>
            <a:endParaRPr lang="ru-RU" dirty="0"/>
          </a:p>
        </p:txBody>
      </p:sp>
      <p:pic>
        <p:nvPicPr>
          <p:cNvPr id="1026" name="Picture 2" descr="Минпросвещения Росси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6"/>
          <a:stretch/>
        </p:blipFill>
        <p:spPr bwMode="auto">
          <a:xfrm>
            <a:off x="7975600" y="1803400"/>
            <a:ext cx="3352800" cy="33528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713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901" y="173316"/>
            <a:ext cx="5905500" cy="43005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563" y="585787"/>
            <a:ext cx="3902150" cy="43037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09937">
            <a:off x="2862611" y="3161807"/>
            <a:ext cx="4745839" cy="30397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03826">
            <a:off x="8324206" y="1851026"/>
            <a:ext cx="3043087" cy="462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6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893" y="1722289"/>
            <a:ext cx="7411911" cy="4902932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056093" y="6436239"/>
            <a:ext cx="24978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/>
              <a:t>https://apkpro.ru/projects/detail/56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493" y="4531239"/>
            <a:ext cx="1905000" cy="1905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098" y="135338"/>
            <a:ext cx="1535260" cy="1453081"/>
          </a:xfrm>
          <a:prstGeom prst="rect">
            <a:avLst/>
          </a:prstGeom>
        </p:spPr>
      </p:pic>
      <p:sp>
        <p:nvSpPr>
          <p:cNvPr id="6" name="Google Shape;67;p2"/>
          <p:cNvSpPr txBox="1"/>
          <p:nvPr/>
        </p:nvSpPr>
        <p:spPr>
          <a:xfrm>
            <a:off x="2205063" y="499124"/>
            <a:ext cx="891175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СТРАНИЦА ПРОЕКТА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6612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"/>
          <p:cNvSpPr txBox="1"/>
          <p:nvPr/>
        </p:nvSpPr>
        <p:spPr>
          <a:xfrm>
            <a:off x="2815772" y="2132275"/>
            <a:ext cx="3797464" cy="4268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Массовая городская школа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без отбора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обучающихся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tx2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Положительная динамика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образовательных результатов, подтвержденных внешней оценкой, за последние 3 года (ОГЭ,ЕГЭ, результаты участия во Всероссийской олимпиаде школьников)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tx2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Базовые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материально-технические условия: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  <a:p>
            <a:pPr marL="174625" marR="0" lvl="0" indent="-174625" algn="l" rtl="0">
              <a:spcBef>
                <a:spcPts val="0"/>
              </a:spcBef>
              <a:spcAft>
                <a:spcPts val="0"/>
              </a:spcAft>
              <a:buClr>
                <a:srgbClr val="B93DA6"/>
              </a:buClr>
              <a:buSzPts val="1400"/>
              <a:buFont typeface="Arial"/>
              <a:buChar char="•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наличие в школе доступа к образовательной инфраструктуре, созданной в рамках НП «Образование»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или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  <a:p>
            <a:pPr marL="174625" marR="0" lvl="0" indent="-174625" algn="l" rtl="0">
              <a:spcBef>
                <a:spcPts val="0"/>
              </a:spcBef>
              <a:spcAft>
                <a:spcPts val="0"/>
              </a:spcAft>
              <a:buClr>
                <a:srgbClr val="B93DA6"/>
              </a:buClr>
              <a:buSzPts val="1400"/>
              <a:buFont typeface="Arial"/>
              <a:buChar char="•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школа – участник отбора на получение субсидий в рамках НП «Образование»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tx2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>
              <a:solidFill>
                <a:schemeClr val="tx2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6"/>
          <p:cNvSpPr txBox="1"/>
          <p:nvPr/>
        </p:nvSpPr>
        <p:spPr>
          <a:xfrm>
            <a:off x="2446363" y="1299165"/>
            <a:ext cx="891175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УСЛОВИЯ УЧАСТИЯ В ПРОЕКТЕ</a:t>
            </a:r>
            <a:endParaRPr/>
          </a:p>
        </p:txBody>
      </p:sp>
      <p:sp>
        <p:nvSpPr>
          <p:cNvPr id="204" name="Google Shape;204;p6"/>
          <p:cNvSpPr txBox="1"/>
          <p:nvPr/>
        </p:nvSpPr>
        <p:spPr>
          <a:xfrm>
            <a:off x="2446364" y="2078935"/>
            <a:ext cx="3694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205" name="Google Shape;205;p6"/>
          <p:cNvSpPr txBox="1"/>
          <p:nvPr/>
        </p:nvSpPr>
        <p:spPr>
          <a:xfrm>
            <a:off x="2446364" y="2787595"/>
            <a:ext cx="3694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206" name="Google Shape;206;p6"/>
          <p:cNvSpPr txBox="1"/>
          <p:nvPr/>
        </p:nvSpPr>
        <p:spPr>
          <a:xfrm>
            <a:off x="2446364" y="4385928"/>
            <a:ext cx="3694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207" name="Google Shape;207;p6"/>
          <p:cNvSpPr txBox="1"/>
          <p:nvPr/>
        </p:nvSpPr>
        <p:spPr>
          <a:xfrm>
            <a:off x="6806093" y="2078935"/>
            <a:ext cx="3694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208" name="Google Shape;208;p6"/>
          <p:cNvSpPr txBox="1"/>
          <p:nvPr/>
        </p:nvSpPr>
        <p:spPr>
          <a:xfrm>
            <a:off x="6796404" y="4596738"/>
            <a:ext cx="3694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7294707" y="2132275"/>
            <a:ext cx="43246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Наличие кадрового ресурса школы, готового к преподаванию в рамках Школы Новых Технологий: </a:t>
            </a:r>
            <a:endParaRPr lang="ru-RU" b="1" dirty="0">
              <a:solidFill>
                <a:schemeClr val="tx1"/>
              </a:solidFill>
            </a:endParaRPr>
          </a:p>
          <a:p>
            <a:pPr marL="174625" lvl="0" indent="-174625">
              <a:buClr>
                <a:srgbClr val="B93DA6"/>
              </a:buClr>
              <a:buSzPts val="1400"/>
              <a:buFont typeface="Arial"/>
              <a:buChar char="•"/>
            </a:pPr>
            <a:r>
              <a:rPr lang="ru-RU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обязательство школы о прохождении </a:t>
            </a:r>
            <a:r>
              <a:rPr lang="ru-RU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педагогами </a:t>
            </a:r>
            <a:r>
              <a:rPr lang="ru-RU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ШНТ предметной диагностики в формате ЕГЭ и </a:t>
            </a:r>
            <a:r>
              <a:rPr lang="ru-RU" b="1" dirty="0" err="1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метапредметной</a:t>
            </a:r>
            <a:r>
              <a:rPr lang="ru-RU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диагностики </a:t>
            </a:r>
            <a:endParaRPr lang="ru-RU" b="1" dirty="0">
              <a:solidFill>
                <a:schemeClr val="tx1"/>
              </a:solidFill>
            </a:endParaRPr>
          </a:p>
          <a:p>
            <a:pPr marL="174625" lvl="0" indent="-174625">
              <a:buClr>
                <a:srgbClr val="B93DA6"/>
              </a:buClr>
              <a:buSzPts val="1400"/>
              <a:buFont typeface="Arial"/>
              <a:buChar char="•"/>
            </a:pPr>
            <a:r>
              <a:rPr lang="ru-RU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обязательство школы о прохождении педагогическим коллективом обучения на базе Академии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94707" y="4596738"/>
            <a:ext cx="47011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Представление учредителем и школой совместного проекта по развитию школы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 рамках Школы Новых Технологий, включая: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174625" lvl="0" indent="-174625">
              <a:buClr>
                <a:srgbClr val="B93DA6"/>
              </a:buClr>
              <a:buSzPts val="1400"/>
              <a:buFont typeface="Arial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меры по повышению качества образования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174625" lvl="0" indent="-174625">
              <a:buClr>
                <a:srgbClr val="B93DA6"/>
              </a:buClr>
              <a:buSzPts val="1400"/>
              <a:buFont typeface="Arial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мероприятия по становлению школы «центром притяжения» района/города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"/>
          <p:cNvSpPr txBox="1"/>
          <p:nvPr/>
        </p:nvSpPr>
        <p:spPr>
          <a:xfrm>
            <a:off x="2491947" y="2365426"/>
            <a:ext cx="4679930" cy="301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B93DA6"/>
                </a:solidFill>
                <a:latin typeface="Montserrat"/>
                <a:ea typeface="Montserrat"/>
                <a:cs typeface="Montserrat"/>
                <a:sym typeface="Montserrat"/>
              </a:rPr>
              <a:t>1 ЭТАП – январь 2021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Отбор 100 ШКОЛ для участия в проекте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B93DA6"/>
                </a:solidFill>
                <a:latin typeface="Montserrat"/>
                <a:ea typeface="Montserrat"/>
                <a:cs typeface="Montserrat"/>
                <a:sym typeface="Montserrat"/>
              </a:rPr>
              <a:t>2 ЭТАП – март-май 2021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Обучение педагогических команд 100 ШКОЛ</a:t>
            </a:r>
            <a:br>
              <a:rPr lang="ru-RU" sz="1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1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Перезапуск 4 четверти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B93DA6"/>
                </a:solidFill>
                <a:latin typeface="Montserrat"/>
                <a:ea typeface="Montserrat"/>
                <a:cs typeface="Montserrat"/>
                <a:sym typeface="Montserrat"/>
              </a:rPr>
              <a:t>3 ЭТАП – сентябрь 2021</a:t>
            </a:r>
            <a:endParaRPr dirty="0"/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Отбор </a:t>
            </a:r>
            <a:r>
              <a:rPr lang="ru-RU" sz="14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1000+ ШКОЛ </a:t>
            </a:r>
            <a:r>
              <a:rPr lang="ru-RU" sz="1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для участия в проекте</a:t>
            </a:r>
            <a:endParaRPr dirty="0"/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Формирование перечня из 85 ШКОЛ-ЛАБОРАТОРИЙ </a:t>
            </a:r>
            <a:r>
              <a:rPr lang="ru-RU" sz="14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(«</a:t>
            </a:r>
            <a:r>
              <a:rPr lang="ru-RU" sz="1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наставническая лига» для участников проекта)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8"/>
          <p:cNvSpPr txBox="1"/>
          <p:nvPr/>
        </p:nvSpPr>
        <p:spPr>
          <a:xfrm>
            <a:off x="2491947" y="1470116"/>
            <a:ext cx="556733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КАЛЕНДАРЬ ПРОЕКТА</a:t>
            </a:r>
            <a:endParaRPr dirty="0"/>
          </a:p>
        </p:txBody>
      </p:sp>
      <p:grpSp>
        <p:nvGrpSpPr>
          <p:cNvPr id="223" name="Google Shape;223;p8"/>
          <p:cNvGrpSpPr/>
          <p:nvPr/>
        </p:nvGrpSpPr>
        <p:grpSpPr>
          <a:xfrm>
            <a:off x="7399878" y="2365426"/>
            <a:ext cx="56274" cy="2804188"/>
            <a:chOff x="6671393" y="2066614"/>
            <a:chExt cx="56274" cy="2804188"/>
          </a:xfrm>
        </p:grpSpPr>
        <p:sp>
          <p:nvSpPr>
            <p:cNvPr id="224" name="Google Shape;224;p8"/>
            <p:cNvSpPr/>
            <p:nvPr/>
          </p:nvSpPr>
          <p:spPr>
            <a:xfrm rot="5400000">
              <a:off x="6671393" y="2066614"/>
              <a:ext cx="56274" cy="562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A3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 rot="5400000">
              <a:off x="6671393" y="2193039"/>
              <a:ext cx="56274" cy="562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A3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8"/>
            <p:cNvSpPr/>
            <p:nvPr/>
          </p:nvSpPr>
          <p:spPr>
            <a:xfrm rot="5400000">
              <a:off x="6671393" y="2322744"/>
              <a:ext cx="56274" cy="562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A3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8"/>
            <p:cNvSpPr/>
            <p:nvPr/>
          </p:nvSpPr>
          <p:spPr>
            <a:xfrm rot="5400000">
              <a:off x="6671393" y="2457891"/>
              <a:ext cx="56274" cy="562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A3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8"/>
            <p:cNvSpPr/>
            <p:nvPr/>
          </p:nvSpPr>
          <p:spPr>
            <a:xfrm rot="5400000">
              <a:off x="6671393" y="2589036"/>
              <a:ext cx="56274" cy="562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A3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8"/>
            <p:cNvSpPr/>
            <p:nvPr/>
          </p:nvSpPr>
          <p:spPr>
            <a:xfrm rot="5400000">
              <a:off x="6671393" y="2717404"/>
              <a:ext cx="56274" cy="562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A3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8"/>
            <p:cNvSpPr/>
            <p:nvPr/>
          </p:nvSpPr>
          <p:spPr>
            <a:xfrm rot="5400000">
              <a:off x="6671393" y="2843829"/>
              <a:ext cx="56274" cy="562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A3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8"/>
            <p:cNvSpPr/>
            <p:nvPr/>
          </p:nvSpPr>
          <p:spPr>
            <a:xfrm rot="5400000">
              <a:off x="6671393" y="2973534"/>
              <a:ext cx="56274" cy="562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A3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8"/>
            <p:cNvSpPr/>
            <p:nvPr/>
          </p:nvSpPr>
          <p:spPr>
            <a:xfrm rot="5400000">
              <a:off x="6671393" y="3108681"/>
              <a:ext cx="56274" cy="562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A3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8"/>
            <p:cNvSpPr/>
            <p:nvPr/>
          </p:nvSpPr>
          <p:spPr>
            <a:xfrm rot="5400000">
              <a:off x="6671393" y="3239826"/>
              <a:ext cx="56274" cy="562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A3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8"/>
            <p:cNvSpPr/>
            <p:nvPr/>
          </p:nvSpPr>
          <p:spPr>
            <a:xfrm rot="5400000">
              <a:off x="6671393" y="3370971"/>
              <a:ext cx="56274" cy="562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A3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8"/>
            <p:cNvSpPr/>
            <p:nvPr/>
          </p:nvSpPr>
          <p:spPr>
            <a:xfrm rot="5400000">
              <a:off x="6671393" y="3497396"/>
              <a:ext cx="56274" cy="562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A3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 rot="5400000">
              <a:off x="6671393" y="3627101"/>
              <a:ext cx="56274" cy="562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A3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8"/>
            <p:cNvSpPr/>
            <p:nvPr/>
          </p:nvSpPr>
          <p:spPr>
            <a:xfrm rot="5400000">
              <a:off x="6671393" y="3772461"/>
              <a:ext cx="56274" cy="562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A3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8"/>
            <p:cNvSpPr/>
            <p:nvPr/>
          </p:nvSpPr>
          <p:spPr>
            <a:xfrm rot="5400000">
              <a:off x="6671393" y="3898886"/>
              <a:ext cx="56274" cy="562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A3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8"/>
            <p:cNvSpPr/>
            <p:nvPr/>
          </p:nvSpPr>
          <p:spPr>
            <a:xfrm rot="5400000">
              <a:off x="6671393" y="4028591"/>
              <a:ext cx="56274" cy="562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A3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8"/>
            <p:cNvSpPr/>
            <p:nvPr/>
          </p:nvSpPr>
          <p:spPr>
            <a:xfrm rot="5400000">
              <a:off x="6671393" y="4163738"/>
              <a:ext cx="56274" cy="562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A3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 rot="5400000">
              <a:off x="6671393" y="4294883"/>
              <a:ext cx="56274" cy="562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A3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 rot="5400000">
              <a:off x="6671393" y="4423251"/>
              <a:ext cx="56274" cy="562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A3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 rot="5400000">
              <a:off x="6671393" y="4549676"/>
              <a:ext cx="56274" cy="562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A3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 rot="5400000">
              <a:off x="6671393" y="4679381"/>
              <a:ext cx="56274" cy="562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A3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 rot="5400000">
              <a:off x="6671393" y="4814528"/>
              <a:ext cx="56274" cy="562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A3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6" name="Google Shape;246;p8"/>
          <p:cNvSpPr/>
          <p:nvPr/>
        </p:nvSpPr>
        <p:spPr>
          <a:xfrm>
            <a:off x="8347666" y="4371150"/>
            <a:ext cx="3543300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8 </a:t>
            </a:r>
            <a:r>
              <a:rPr lang="ru-RU" sz="1800" dirty="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(800) 200-91-85</a:t>
            </a:r>
            <a:endParaRPr sz="1800" dirty="0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7" name="Google Shape;247;p8" descr="Телефон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9227" y="4344922"/>
            <a:ext cx="347220" cy="34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8" descr="Конверт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9227" y="3441650"/>
            <a:ext cx="347220" cy="3472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9" name="Google Shape;249;p8"/>
          <p:cNvGrpSpPr/>
          <p:nvPr/>
        </p:nvGrpSpPr>
        <p:grpSpPr>
          <a:xfrm>
            <a:off x="7837097" y="2556074"/>
            <a:ext cx="510569" cy="481686"/>
            <a:chOff x="2381250" y="5546975"/>
            <a:chExt cx="510569" cy="481686"/>
          </a:xfrm>
        </p:grpSpPr>
        <p:pic>
          <p:nvPicPr>
            <p:cNvPr id="250" name="Google Shape;250;p8" descr="Облачко с мыслями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381250" y="5546975"/>
              <a:ext cx="481686" cy="4816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1" name="Google Shape;251;p8"/>
            <p:cNvSpPr/>
            <p:nvPr/>
          </p:nvSpPr>
          <p:spPr>
            <a:xfrm>
              <a:off x="2488165" y="5615028"/>
              <a:ext cx="403654" cy="2585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?</a:t>
              </a:r>
              <a:endPara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8293100" y="2553546"/>
            <a:ext cx="304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Техподдержка проекта: </a:t>
            </a: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318783" y="3398188"/>
            <a:ext cx="2815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u="sng" dirty="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schooltech</a:t>
            </a:r>
            <a:r>
              <a:rPr lang="ru-RU" sz="1800" u="sng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@apkpro.ru</a:t>
            </a:r>
            <a:endParaRPr lang="ru-RU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"/>
          <p:cNvSpPr txBox="1"/>
          <p:nvPr/>
        </p:nvSpPr>
        <p:spPr>
          <a:xfrm>
            <a:off x="2446363" y="471851"/>
            <a:ext cx="794164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FFC000"/>
                </a:solidFill>
                <a:latin typeface="Montserrat"/>
                <a:ea typeface="Montserrat"/>
                <a:cs typeface="Montserrat"/>
                <a:sym typeface="Montserrat"/>
              </a:rPr>
              <a:t>КООРДИНАТОРЫ ПРОЕКТА:</a:t>
            </a:r>
            <a:endParaRPr sz="2800" b="1">
              <a:solidFill>
                <a:srgbClr val="FFC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7" name="Google Shape;257;p9" descr="Блог учителя — Московская электронная школ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1376" y="1354919"/>
            <a:ext cx="2202155" cy="229663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9"/>
          <p:cNvSpPr/>
          <p:nvPr/>
        </p:nvSpPr>
        <p:spPr>
          <a:xfrm>
            <a:off x="2514136" y="1083167"/>
            <a:ext cx="4957815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B93DA6"/>
                </a:solidFill>
                <a:latin typeface="Montserrat"/>
                <a:ea typeface="Montserrat"/>
                <a:cs typeface="Montserrat"/>
                <a:sym typeface="Montserrat"/>
              </a:rPr>
              <a:t>Андрей Юрьевич Белышев</a:t>
            </a:r>
            <a:endParaRPr sz="2400" b="1">
              <a:solidFill>
                <a:srgbClr val="B93DA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B93DA6"/>
                </a:solidFill>
                <a:latin typeface="Montserrat"/>
                <a:ea typeface="Montserrat"/>
                <a:cs typeface="Montserrat"/>
                <a:sym typeface="Montserrat"/>
              </a:rPr>
              <a:t>начальник отдела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B93DA6"/>
                </a:solidFill>
                <a:latin typeface="Montserrat"/>
                <a:ea typeface="Montserrat"/>
                <a:cs typeface="Montserrat"/>
                <a:sym typeface="Montserrat"/>
              </a:rPr>
              <a:t>ФГАОУ ДПО «Академия Минпросвещения России»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B93DA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B93DA6"/>
                </a:solidFill>
                <a:latin typeface="Montserrat"/>
                <a:ea typeface="Montserrat"/>
                <a:cs typeface="Montserrat"/>
                <a:sym typeface="Montserrat"/>
              </a:rPr>
              <a:t>*по содержанию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+7 916 409-58-66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a.belyshev@apkpro.ru 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9" name="Google Shape;25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52633" y="4222488"/>
            <a:ext cx="1940898" cy="250029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9"/>
          <p:cNvSpPr/>
          <p:nvPr/>
        </p:nvSpPr>
        <p:spPr>
          <a:xfrm>
            <a:off x="2514135" y="4179973"/>
            <a:ext cx="4957815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B93DA6"/>
                </a:solidFill>
                <a:latin typeface="Montserrat"/>
                <a:ea typeface="Montserrat"/>
                <a:cs typeface="Montserrat"/>
                <a:sym typeface="Montserrat"/>
              </a:rPr>
              <a:t>Лариса Олеговна Сулима</a:t>
            </a:r>
            <a:endParaRPr sz="2400" b="1">
              <a:solidFill>
                <a:srgbClr val="B93DA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B93DA6"/>
                </a:solidFill>
                <a:latin typeface="Montserrat"/>
                <a:ea typeface="Montserrat"/>
                <a:cs typeface="Montserrat"/>
                <a:sym typeface="Montserrat"/>
              </a:rPr>
              <a:t>начальник отдела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B93DA6"/>
                </a:solidFill>
                <a:latin typeface="Montserrat"/>
                <a:ea typeface="Montserrat"/>
                <a:cs typeface="Montserrat"/>
                <a:sym typeface="Montserrat"/>
              </a:rPr>
              <a:t>ФГАОУ ДПО «Академия Минпросвещения России»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93DA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B93DA6"/>
                </a:solidFill>
                <a:latin typeface="Montserrat"/>
                <a:ea typeface="Montserrat"/>
                <a:cs typeface="Montserrat"/>
                <a:sym typeface="Montserrat"/>
              </a:rPr>
              <a:t>*по организации</a:t>
            </a:r>
            <a:endParaRPr sz="2400" b="1">
              <a:solidFill>
                <a:srgbClr val="B93DA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+7 927 496-20-13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sulimalo@apkpro.ru 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434c500-c195-4837-b047-5e71706d4cb2">S5QAU4VNKZPS-945233833-2125</_dlc_DocId>
    <_dlc_DocIdUrl xmlns="6434c500-c195-4837-b047-5e71706d4cb2">
      <Url>http://www.eduportal44.ru/Buy/School_2/NewPage/_layouts/15/DocIdRedir.aspx?ID=S5QAU4VNKZPS-945233833-2125</Url>
      <Description>S5QAU4VNKZPS-945233833-2125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C8F2E4AD0278D4FB99D5F42C29B3799" ma:contentTypeVersion="1" ma:contentTypeDescription="Создание документа." ma:contentTypeScope="" ma:versionID="9f4db34a315b2c1474ba0780d4c86e71">
  <xsd:schema xmlns:xsd="http://www.w3.org/2001/XMLSchema" xmlns:xs="http://www.w3.org/2001/XMLSchema" xmlns:p="http://schemas.microsoft.com/office/2006/metadata/properties" xmlns:ns2="6434c500-c195-4837-b047-5e71706d4cb2" targetNamespace="http://schemas.microsoft.com/office/2006/metadata/properties" ma:root="true" ma:fieldsID="e39ac6273086ad29513aef4034e604a6" ns2:_="">
    <xsd:import namespace="6434c500-c195-4837-b047-5e71706d4c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4c500-c195-4837-b047-5e71706d4c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6A808D-6030-41A7-8B5E-07F40462511D}"/>
</file>

<file path=customXml/itemProps2.xml><?xml version="1.0" encoding="utf-8"?>
<ds:datastoreItem xmlns:ds="http://schemas.openxmlformats.org/officeDocument/2006/customXml" ds:itemID="{B3EA105A-0FB6-480D-A88E-CD720C7EDA1E}"/>
</file>

<file path=customXml/itemProps3.xml><?xml version="1.0" encoding="utf-8"?>
<ds:datastoreItem xmlns:ds="http://schemas.openxmlformats.org/officeDocument/2006/customXml" ds:itemID="{105D636F-D10C-414B-AA3E-BC5C66B64808}"/>
</file>

<file path=customXml/itemProps4.xml><?xml version="1.0" encoding="utf-8"?>
<ds:datastoreItem xmlns:ds="http://schemas.openxmlformats.org/officeDocument/2006/customXml" ds:itemID="{AB3B8B2B-2A7E-4425-BA84-9137550846F7}"/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267</Words>
  <Application>Microsoft Office PowerPoint</Application>
  <PresentationFormat>Широкоэкранный</PresentationFormat>
  <Paragraphs>58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Montserrat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HUMAN</dc:creator>
  <cp:lastModifiedBy>Admin</cp:lastModifiedBy>
  <cp:revision>6</cp:revision>
  <dcterms:created xsi:type="dcterms:W3CDTF">2020-07-15T07:12:46Z</dcterms:created>
  <dcterms:modified xsi:type="dcterms:W3CDTF">2021-02-28T19:40:58Z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0x0101008C8F2E4AD0278D4FB99D5F42C29B3799</vt:lpwstr>
  </property>
  <property fmtid="{D5CDD505-2E9C-101B-9397-08002B2CF9AE}" pid="3" name="_dlc_DocIdItemGuid">
    <vt:lpwstr>f78a594f-7715-437b-afa1-f8dc434e600b</vt:lpwstr>
  </property>
</Properties>
</file>