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88" r:id="rId2"/>
    <p:sldId id="280" r:id="rId3"/>
    <p:sldId id="256" r:id="rId4"/>
    <p:sldId id="279" r:id="rId5"/>
    <p:sldId id="282" r:id="rId6"/>
    <p:sldId id="283" r:id="rId7"/>
    <p:sldId id="284" r:id="rId8"/>
    <p:sldId id="285" r:id="rId9"/>
    <p:sldId id="286" r:id="rId10"/>
    <p:sldId id="258" r:id="rId11"/>
    <p:sldId id="259" r:id="rId12"/>
    <p:sldId id="263" r:id="rId13"/>
    <p:sldId id="266" r:id="rId14"/>
    <p:sldId id="267" r:id="rId15"/>
    <p:sldId id="269" r:id="rId16"/>
    <p:sldId id="281" r:id="rId17"/>
    <p:sldId id="278" r:id="rId18"/>
    <p:sldId id="27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64" d="100"/>
          <a:sy n="64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DD16D-8D7C-423E-AFAC-B0289E75817A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79C71-1704-4798-B647-6C19AFDD3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9C71-1704-4798-B647-6C19AFDD3C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471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53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77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19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042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2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47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8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1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53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65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1450" y="0"/>
            <a:ext cx="9315450" cy="6858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-171450" y="1"/>
            <a:ext cx="9201150" cy="777071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Методический семинар  </a:t>
            </a:r>
            <a:r>
              <a:rPr lang="ru-RU" sz="2800" b="1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в рамках регионального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проекта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«Директория успеха»</a:t>
            </a:r>
            <a:endParaRPr lang="ru-RU" sz="2800" b="1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 </a:t>
            </a:r>
            <a:endParaRPr lang="ru-RU" sz="2800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ru-RU" sz="2200" b="1" i="1" dirty="0" smtClean="0">
              <a:solidFill>
                <a:srgbClr val="000099"/>
              </a:solidFill>
              <a:latin typeface="+mn-lt"/>
            </a:endParaRPr>
          </a:p>
          <a:p>
            <a:pPr algn="r"/>
            <a:endParaRPr lang="ru-RU" sz="2200" b="1" i="1" dirty="0">
              <a:solidFill>
                <a:srgbClr val="000099"/>
              </a:solidFill>
              <a:latin typeface="+mn-lt"/>
            </a:endParaRPr>
          </a:p>
          <a:p>
            <a:pPr algn="r"/>
            <a:endParaRPr lang="ru-RU" sz="2200" b="1" i="1" dirty="0" smtClean="0">
              <a:solidFill>
                <a:srgbClr val="000099"/>
              </a:solidFill>
              <a:latin typeface="+mn-lt"/>
            </a:endParaRPr>
          </a:p>
          <a:p>
            <a:pPr algn="r"/>
            <a:r>
              <a:rPr lang="ru-RU" sz="2200" b="1" i="1" dirty="0" smtClean="0">
                <a:solidFill>
                  <a:srgbClr val="000099"/>
                </a:solidFill>
                <a:latin typeface="+mn-lt"/>
              </a:rPr>
              <a:t>Егорова </a:t>
            </a:r>
            <a:r>
              <a:rPr lang="ru-RU" sz="2200" b="1" i="1" dirty="0">
                <a:solidFill>
                  <a:srgbClr val="000099"/>
                </a:solidFill>
                <a:latin typeface="+mn-lt"/>
              </a:rPr>
              <a:t>Елена Владимировна, </a:t>
            </a:r>
            <a:r>
              <a:rPr lang="ru-RU" sz="2200" i="1" dirty="0">
                <a:solidFill>
                  <a:srgbClr val="000099"/>
                </a:solidFill>
                <a:latin typeface="+mn-lt"/>
              </a:rPr>
              <a:t>заместитель директора по ВР</a:t>
            </a:r>
            <a:r>
              <a:rPr lang="ru-RU" sz="2200" i="1" dirty="0" smtClean="0">
                <a:solidFill>
                  <a:srgbClr val="000099"/>
                </a:solidFill>
                <a:latin typeface="+mn-lt"/>
              </a:rPr>
              <a:t>,</a:t>
            </a:r>
          </a:p>
          <a:p>
            <a:pPr algn="r"/>
            <a:r>
              <a:rPr lang="ru-RU" sz="2200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2200" i="1" dirty="0">
                <a:solidFill>
                  <a:srgbClr val="000099"/>
                </a:solidFill>
                <a:latin typeface="+mn-lt"/>
              </a:rPr>
              <a:t>учитель первой квалификационной категории</a:t>
            </a:r>
            <a:endParaRPr lang="ru-RU" sz="2200" dirty="0">
              <a:solidFill>
                <a:srgbClr val="000099"/>
              </a:solidFill>
              <a:latin typeface="+mn-lt"/>
            </a:endParaRPr>
          </a:p>
          <a:p>
            <a:pPr algn="r"/>
            <a:endParaRPr lang="ru-RU" sz="2200" dirty="0">
              <a:solidFill>
                <a:srgbClr val="000099"/>
              </a:solidFill>
              <a:latin typeface="+mn-lt"/>
            </a:endParaRPr>
          </a:p>
          <a:p>
            <a:pPr algn="r"/>
            <a:endParaRPr lang="ru-RU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15 октября 2024</a:t>
            </a:r>
          </a:p>
          <a:p>
            <a:r>
              <a:rPr lang="ru-RU" sz="2000" b="1" dirty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12185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71450" y="0"/>
            <a:ext cx="9315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</p:txBody>
      </p:sp>
      <p:pic>
        <p:nvPicPr>
          <p:cNvPr id="6" name="Рисунок 5" descr="Эмблема школы.png"/>
          <p:cNvPicPr>
            <a:picLocks noChangeAspect="1"/>
          </p:cNvPicPr>
          <p:nvPr/>
        </p:nvPicPr>
        <p:blipFill>
          <a:blip r:embed="rId3" cstate="print"/>
          <a:srcRect l="6061" t="9091" r="3030" b="12121"/>
          <a:stretch>
            <a:fillRect/>
          </a:stretch>
        </p:blipFill>
        <p:spPr>
          <a:xfrm>
            <a:off x="3607587" y="4214818"/>
            <a:ext cx="1607355" cy="1857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96487" y="1785927"/>
            <a:ext cx="9340487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Формы работы с родителями детей, испытывающих проблемы в обучении</a:t>
            </a:r>
            <a:endParaRPr lang="ru-RU" sz="4000" b="1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.nichiduta.ro/produse/2013/12/Masinuta-electronica-First-Friends-Pastel-37507-0.jpg"/>
          <p:cNvPicPr/>
          <p:nvPr/>
        </p:nvPicPr>
        <p:blipFill>
          <a:blip r:embed="rId3" cstate="print"/>
          <a:srcRect l="4212" t="12290" r="2693" b="18687"/>
          <a:stretch>
            <a:fillRect/>
          </a:stretch>
        </p:blipFill>
        <p:spPr bwMode="auto">
          <a:xfrm>
            <a:off x="7020272" y="3068960"/>
            <a:ext cx="18675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64096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Пять типов родителей встречаются в школе: </a:t>
            </a:r>
          </a:p>
          <a:p>
            <a:pPr algn="ctr"/>
            <a:endParaRPr lang="ru-RU" sz="1100" b="1" dirty="0" smtClean="0">
              <a:solidFill>
                <a:srgbClr val="FF00FF"/>
              </a:solidFill>
            </a:endParaRPr>
          </a:p>
          <a:p>
            <a:pPr algn="ctr"/>
            <a:r>
              <a:rPr lang="ru-RU" sz="5000" b="1" dirty="0" smtClean="0">
                <a:solidFill>
                  <a:srgbClr val="FF00FF"/>
                </a:solidFill>
              </a:rPr>
              <a:t>«вертолёт» </a:t>
            </a:r>
          </a:p>
          <a:p>
            <a:pPr algn="ctr"/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</a:rPr>
              <a:t>«танк» </a:t>
            </a:r>
          </a:p>
          <a:p>
            <a:pPr algn="ctr"/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</a:rPr>
              <a:t>«гоночная машина»</a:t>
            </a:r>
          </a:p>
          <a:p>
            <a:pPr algn="ctr"/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000" b="1" dirty="0" smtClean="0">
                <a:solidFill>
                  <a:schemeClr val="bg2">
                    <a:lumMod val="50000"/>
                  </a:schemeClr>
                </a:solidFill>
              </a:rPr>
              <a:t>«скорый поезд» 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5000" b="1" dirty="0" smtClean="0">
                <a:solidFill>
                  <a:schemeClr val="accent3">
                    <a:lumMod val="75000"/>
                  </a:schemeClr>
                </a:solidFill>
              </a:rPr>
              <a:t>«трехколесный </a:t>
            </a:r>
          </a:p>
          <a:p>
            <a:pPr algn="ctr"/>
            <a:r>
              <a:rPr lang="ru-RU" sz="5000" b="1" dirty="0" smtClean="0">
                <a:solidFill>
                  <a:schemeClr val="accent3">
                    <a:lumMod val="75000"/>
                  </a:schemeClr>
                </a:solidFill>
              </a:rPr>
              <a:t>велосипед». </a:t>
            </a:r>
            <a:endParaRPr lang="ru-RU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https://thumbs.dreamstime.com/z/cartoon-little-boy-operating-plane-illustration-33232909.jpg"/>
          <p:cNvPicPr/>
          <p:nvPr/>
        </p:nvPicPr>
        <p:blipFill>
          <a:blip r:embed="rId4" cstate="print"/>
          <a:srcRect b="8394"/>
          <a:stretch>
            <a:fillRect/>
          </a:stretch>
        </p:blipFill>
        <p:spPr bwMode="auto">
          <a:xfrm>
            <a:off x="6500826" y="1571612"/>
            <a:ext cx="143436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artik.ru/wp-content/uploads/2017/03/multyashnye-tanki-4998-300x195.jpg"/>
          <p:cNvPicPr/>
          <p:nvPr/>
        </p:nvPicPr>
        <p:blipFill>
          <a:blip r:embed="rId5" cstate="print"/>
          <a:srcRect l="2700" b="7242"/>
          <a:stretch>
            <a:fillRect/>
          </a:stretch>
        </p:blipFill>
        <p:spPr bwMode="auto">
          <a:xfrm>
            <a:off x="2051720" y="2420888"/>
            <a:ext cx="1501742" cy="106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alldeco.ua/img/gallery/2/thumbs/thumb_l_8357.jpg"/>
          <p:cNvPicPr/>
          <p:nvPr/>
        </p:nvPicPr>
        <p:blipFill>
          <a:blip r:embed="rId6" cstate="print"/>
          <a:srcRect t="19157" r="79078" b="34483"/>
          <a:stretch>
            <a:fillRect/>
          </a:stretch>
        </p:blipFill>
        <p:spPr bwMode="auto">
          <a:xfrm>
            <a:off x="1043608" y="4005064"/>
            <a:ext cx="1440160" cy="11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atic9.depositphotos.com/1070459/1165/v/450/depositphotos_11651515-stock-illustration-girl-tricycle.jpg"/>
          <p:cNvPicPr/>
          <p:nvPr/>
        </p:nvPicPr>
        <p:blipFill>
          <a:blip r:embed="rId7" cstate="print"/>
          <a:srcRect l="25881" t="3146" r="14492" b="1958"/>
          <a:stretch>
            <a:fillRect/>
          </a:stretch>
        </p:blipFill>
        <p:spPr bwMode="auto">
          <a:xfrm>
            <a:off x="7236296" y="5085184"/>
            <a:ext cx="1434365" cy="143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http://e.profkiosk.ru/service_tbn2/ofhaax.jpg"/>
          <p:cNvPicPr>
            <a:picLocks noChangeAspect="1" noChangeArrowheads="1"/>
          </p:cNvPicPr>
          <p:nvPr/>
        </p:nvPicPr>
        <p:blipFill>
          <a:blip r:embed="rId2" cstate="print"/>
          <a:srcRect l="5051" t="7967" r="16768" b="12456"/>
          <a:stretch>
            <a:fillRect/>
          </a:stretch>
        </p:blipFill>
        <p:spPr bwMode="auto">
          <a:xfrm>
            <a:off x="285720" y="642918"/>
            <a:ext cx="8678768" cy="3362146"/>
          </a:xfrm>
          <a:prstGeom prst="rect">
            <a:avLst/>
          </a:prstGeom>
          <a:noFill/>
        </p:spPr>
      </p:pic>
      <p:pic>
        <p:nvPicPr>
          <p:cNvPr id="3073" name="Рисунок 3" descr="http://e.profkiosk.ru/service_tbn2/ocaxeg.jpg"/>
          <p:cNvPicPr>
            <a:picLocks noChangeAspect="1" noChangeArrowheads="1"/>
          </p:cNvPicPr>
          <p:nvPr/>
        </p:nvPicPr>
        <p:blipFill>
          <a:blip r:embed="rId3" cstate="print"/>
          <a:srcRect t="20566" r="15151" b="22327"/>
          <a:stretch>
            <a:fillRect/>
          </a:stretch>
        </p:blipFill>
        <p:spPr bwMode="auto">
          <a:xfrm>
            <a:off x="285720" y="3933056"/>
            <a:ext cx="8858280" cy="271464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-1603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3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Родитель-вертолёт</a:t>
            </a:r>
            <a:endParaRPr kumimoji="0" lang="ru-RU" sz="3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http://e.profkiosk.ru/service_tbn2/vmxaqb.jpg"/>
          <p:cNvPicPr>
            <a:picLocks noChangeAspect="1" noChangeArrowheads="1"/>
          </p:cNvPicPr>
          <p:nvPr/>
        </p:nvPicPr>
        <p:blipFill>
          <a:blip r:embed="rId2" cstate="print"/>
          <a:srcRect l="8170" t="9876" r="18480" b="12094"/>
          <a:stretch>
            <a:fillRect/>
          </a:stretch>
        </p:blipFill>
        <p:spPr bwMode="auto">
          <a:xfrm>
            <a:off x="357158" y="642918"/>
            <a:ext cx="8786842" cy="2786082"/>
          </a:xfrm>
          <a:prstGeom prst="rect">
            <a:avLst/>
          </a:prstGeom>
          <a:noFill/>
        </p:spPr>
      </p:pic>
      <p:pic>
        <p:nvPicPr>
          <p:cNvPr id="25601" name="Рисунок 5" descr="http://e.profkiosk.ru/service_tbn2/dz2q7r.jpg"/>
          <p:cNvPicPr>
            <a:picLocks noChangeAspect="1" noChangeArrowheads="1"/>
          </p:cNvPicPr>
          <p:nvPr/>
        </p:nvPicPr>
        <p:blipFill>
          <a:blip r:embed="rId3" cstate="print"/>
          <a:srcRect t="20270" r="14736" b="20945"/>
          <a:stretch>
            <a:fillRect/>
          </a:stretch>
        </p:blipFill>
        <p:spPr bwMode="auto">
          <a:xfrm>
            <a:off x="357158" y="3429000"/>
            <a:ext cx="8786842" cy="328614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845099" y="68272"/>
            <a:ext cx="63993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Родитель-танк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 descr="http://e.profkiosk.ru/service_tbn2/gsitbv.jpg"/>
          <p:cNvPicPr>
            <a:picLocks noChangeAspect="1" noChangeArrowheads="1"/>
          </p:cNvPicPr>
          <p:nvPr/>
        </p:nvPicPr>
        <p:blipFill>
          <a:blip r:embed="rId2" cstate="print"/>
          <a:srcRect l="10058" t="7094" r="12854" b="11461"/>
          <a:stretch>
            <a:fillRect/>
          </a:stretch>
        </p:blipFill>
        <p:spPr bwMode="auto">
          <a:xfrm>
            <a:off x="500034" y="500042"/>
            <a:ext cx="8643966" cy="3072974"/>
          </a:xfrm>
          <a:prstGeom prst="rect">
            <a:avLst/>
          </a:prstGeom>
          <a:noFill/>
        </p:spPr>
      </p:pic>
      <p:pic>
        <p:nvPicPr>
          <p:cNvPr id="22529" name="Рисунок 7" descr="http://e.profkiosk.ru/service_tbn2/j8bf9s.jpg"/>
          <p:cNvPicPr>
            <a:picLocks noChangeAspect="1" noChangeArrowheads="1"/>
          </p:cNvPicPr>
          <p:nvPr/>
        </p:nvPicPr>
        <p:blipFill>
          <a:blip r:embed="rId3" cstate="print"/>
          <a:srcRect l="7442" t="17561" r="7476" b="21843"/>
          <a:stretch>
            <a:fillRect/>
          </a:stretch>
        </p:blipFill>
        <p:spPr bwMode="auto">
          <a:xfrm>
            <a:off x="500034" y="3571876"/>
            <a:ext cx="8643966" cy="3143272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03648" y="-15825"/>
            <a:ext cx="74168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Родитель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гоночная машина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8" descr="http://e.profkiosk.ru/service_tbn2/stlx0p.jpg"/>
          <p:cNvPicPr>
            <a:picLocks noChangeAspect="1" noChangeArrowheads="1"/>
          </p:cNvPicPr>
          <p:nvPr/>
        </p:nvPicPr>
        <p:blipFill>
          <a:blip r:embed="rId2" cstate="print"/>
          <a:srcRect l="9746" t="8986" r="20858" b="15838"/>
          <a:stretch>
            <a:fillRect/>
          </a:stretch>
        </p:blipFill>
        <p:spPr bwMode="auto">
          <a:xfrm>
            <a:off x="428596" y="571480"/>
            <a:ext cx="8715404" cy="3000396"/>
          </a:xfrm>
          <a:prstGeom prst="rect">
            <a:avLst/>
          </a:prstGeom>
          <a:noFill/>
        </p:spPr>
      </p:pic>
      <p:pic>
        <p:nvPicPr>
          <p:cNvPr id="21505" name="Рисунок 9" descr="http://e.profkiosk.ru/service_tbn2/lhdsfi.jpg"/>
          <p:cNvPicPr>
            <a:picLocks noChangeAspect="1" noChangeArrowheads="1"/>
          </p:cNvPicPr>
          <p:nvPr/>
        </p:nvPicPr>
        <p:blipFill>
          <a:blip r:embed="rId3" cstate="print"/>
          <a:srcRect l="6548" t="21894" r="6719" b="20260"/>
          <a:stretch>
            <a:fillRect/>
          </a:stretch>
        </p:blipFill>
        <p:spPr bwMode="auto">
          <a:xfrm>
            <a:off x="428596" y="3571876"/>
            <a:ext cx="8715404" cy="328612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66433" y="19889"/>
            <a:ext cx="67203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Родитель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скорый поезд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433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0" descr="http://e.profkiosk.ru/service_tbn2/ddgsjy.jpg"/>
          <p:cNvPicPr>
            <a:picLocks noChangeAspect="1" noChangeArrowheads="1"/>
          </p:cNvPicPr>
          <p:nvPr/>
        </p:nvPicPr>
        <p:blipFill>
          <a:blip r:embed="rId2" cstate="print"/>
          <a:srcRect l="10754" t="9341" r="10776" b="12904"/>
          <a:stretch>
            <a:fillRect/>
          </a:stretch>
        </p:blipFill>
        <p:spPr bwMode="auto">
          <a:xfrm>
            <a:off x="428596" y="571480"/>
            <a:ext cx="8715404" cy="2735734"/>
          </a:xfrm>
          <a:prstGeom prst="rect">
            <a:avLst/>
          </a:prstGeom>
          <a:noFill/>
        </p:spPr>
      </p:pic>
      <p:pic>
        <p:nvPicPr>
          <p:cNvPr id="27649" name="Рисунок 11" descr="http://e.profkiosk.ru/service_tbn2/auqy6d.jpg"/>
          <p:cNvPicPr>
            <a:picLocks noChangeAspect="1" noChangeArrowheads="1"/>
          </p:cNvPicPr>
          <p:nvPr/>
        </p:nvPicPr>
        <p:blipFill>
          <a:blip r:embed="rId3" cstate="print"/>
          <a:srcRect l="8571" t="21725" r="10832" b="20419"/>
          <a:stretch>
            <a:fillRect/>
          </a:stretch>
        </p:blipFill>
        <p:spPr bwMode="auto">
          <a:xfrm>
            <a:off x="428596" y="3286124"/>
            <a:ext cx="8715404" cy="357187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87624" y="86670"/>
            <a:ext cx="77768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Родитель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трехколесный велосипед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31640" y="179348"/>
            <a:ext cx="7574112" cy="5324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Проблемы: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Многие дети предназначены сами себе.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-Вседозволенность в воспитании.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-Пагубное влияние информационных технологий на детей.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-Детское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потребительство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7740"/>
            <a:ext cx="810610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«Роль, предопределяемая для ребенка взрослыми».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Условно выделяют следующие роли детей в семье: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1) «кумир семьи»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2) «сокровище»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3) «паинька»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4) «болезненный ребенок»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5) «ужасный ребенок», «мучитель»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6) «козел отпущения»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7) «золушка»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NinVvJyVm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48680"/>
            <a:ext cx="87154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285992"/>
            <a:ext cx="4006263" cy="2160240"/>
          </a:xfrm>
          <a:prstGeom prst="rect">
            <a:avLst/>
          </a:prstGeom>
        </p:spPr>
      </p:pic>
      <p:pic>
        <p:nvPicPr>
          <p:cNvPr id="4" name="Рисунок 3" descr="gonochnaya-mas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214554"/>
            <a:ext cx="3096344" cy="3096344"/>
          </a:xfrm>
          <a:prstGeom prst="rect">
            <a:avLst/>
          </a:prstGeom>
        </p:spPr>
      </p:pic>
      <p:pic>
        <p:nvPicPr>
          <p:cNvPr id="8" name="Рисунок 7" descr="1637702088_66-flomaster-club-p-velosiped-risunok-dlya-detei-detskie-71.jpg"/>
          <p:cNvPicPr>
            <a:picLocks noChangeAspect="1"/>
          </p:cNvPicPr>
          <p:nvPr/>
        </p:nvPicPr>
        <p:blipFill>
          <a:blip r:embed="rId4" cstate="print"/>
          <a:srcRect l="6384" t="6384" r="5836" b="13816"/>
          <a:stretch>
            <a:fillRect/>
          </a:stretch>
        </p:blipFill>
        <p:spPr>
          <a:xfrm>
            <a:off x="3857620" y="3714752"/>
            <a:ext cx="2880320" cy="2618473"/>
          </a:xfrm>
          <a:prstGeom prst="rect">
            <a:avLst/>
          </a:prstGeom>
        </p:spPr>
      </p:pic>
      <p:pic>
        <p:nvPicPr>
          <p:cNvPr id="9" name="Рисунок 8" descr="Без назван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42852"/>
            <a:ext cx="3672408" cy="2434966"/>
          </a:xfrm>
          <a:prstGeom prst="rect">
            <a:avLst/>
          </a:prstGeom>
        </p:spPr>
      </p:pic>
      <p:pic>
        <p:nvPicPr>
          <p:cNvPr id="10" name="Рисунок 9" descr="1630661533_27-papik-pro-p-tank-risunok-detskii-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0"/>
            <a:ext cx="4315972" cy="24277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8100392" cy="3456384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haroni" pitchFamily="2" charset="-79"/>
              </a:rPr>
              <a:t>Пять портретов родителей.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haroni" pitchFamily="2" charset="-79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haroni" pitchFamily="2" charset="-79"/>
              </a:rPr>
              <a:t>Как общаться, чтобы к вам прислушивались?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0697" t="37099" r="18807" b="44701"/>
          <a:stretch>
            <a:fillRect/>
          </a:stretch>
        </p:blipFill>
        <p:spPr bwMode="auto">
          <a:xfrm>
            <a:off x="285720" y="857232"/>
            <a:ext cx="8715436" cy="439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1196752"/>
          <a:ext cx="7560840" cy="3600400"/>
        </p:xfrm>
        <a:graphic>
          <a:graphicData uri="http://schemas.openxmlformats.org/drawingml/2006/table">
            <a:tbl>
              <a:tblPr/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8181">
                <a:tc gridSpan="2">
                  <a:txBody>
                    <a:bodyPr/>
                    <a:lstStyle/>
                    <a:p>
                      <a:pPr marL="1574800" marR="1562735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Строительство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2219"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imag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826" y="2132856"/>
            <a:ext cx="3471986" cy="2376264"/>
          </a:xfrm>
          <a:prstGeom prst="rect">
            <a:avLst/>
          </a:prstGeom>
          <a:noFill/>
        </p:spPr>
      </p:pic>
      <p:pic>
        <p:nvPicPr>
          <p:cNvPr id="1025" name="image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40286"/>
            <a:ext cx="3024336" cy="2695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1340768"/>
          <a:ext cx="7776864" cy="3960440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6632">
                <a:tc gridSpan="2">
                  <a:txBody>
                    <a:bodyPr/>
                    <a:lstStyle/>
                    <a:p>
                      <a:pPr marL="1574800" marR="156400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Домашний</a:t>
                      </a:r>
                      <a:r>
                        <a:rPr lang="en-US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быт.</a:t>
                      </a:r>
                      <a:r>
                        <a:rPr lang="en-US" sz="2000" spc="-15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spc="-15" dirty="0" smtClean="0">
                        <a:latin typeface="Times New Roman"/>
                        <a:ea typeface="Times New Roman"/>
                      </a:endParaRPr>
                    </a:p>
                    <a:p>
                      <a:pPr marL="1574800" marR="156400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Приготовление</a:t>
                      </a:r>
                      <a:r>
                        <a:rPr lang="en-US" sz="2000" spc="-1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пищи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3808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914" name="image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527432" cy="2195497"/>
          </a:xfrm>
          <a:prstGeom prst="rect">
            <a:avLst/>
          </a:prstGeom>
          <a:noFill/>
        </p:spPr>
      </p:pic>
      <p:pic>
        <p:nvPicPr>
          <p:cNvPr id="38913" name="image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3068960"/>
            <a:ext cx="3432547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1124744"/>
          <a:ext cx="7776864" cy="4176464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38738">
                <a:tc gridSpan="2">
                  <a:txBody>
                    <a:bodyPr/>
                    <a:lstStyle/>
                    <a:p>
                      <a:pPr marL="1574800" marR="1561465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</a:rPr>
                        <a:t>Расчеты</a:t>
                      </a: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28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</a:rPr>
                        <a:t>аналитика</a:t>
                      </a: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28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</a:rPr>
                        <a:t>статистика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7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938" name="image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2448272" cy="2612585"/>
          </a:xfrm>
          <a:prstGeom prst="rect">
            <a:avLst/>
          </a:prstGeom>
          <a:noFill/>
        </p:spPr>
      </p:pic>
      <p:pic>
        <p:nvPicPr>
          <p:cNvPr id="39937" name="image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83707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1628800"/>
          <a:ext cx="7848872" cy="3888431"/>
        </p:xfrm>
        <a:graphic>
          <a:graphicData uri="http://schemas.openxmlformats.org/drawingml/2006/table">
            <a:tbl>
              <a:tblPr/>
              <a:tblGrid>
                <a:gridCol w="3924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1118">
                <a:tc gridSpan="2">
                  <a:txBody>
                    <a:bodyPr/>
                    <a:lstStyle/>
                    <a:p>
                      <a:pPr marL="1574800" marR="156400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Транспорт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перевозка</a:t>
                      </a:r>
                      <a:r>
                        <a:rPr lang="en-US" sz="20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грузов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7313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62" name="image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3355654" cy="2520280"/>
          </a:xfrm>
          <a:prstGeom prst="rect">
            <a:avLst/>
          </a:prstGeom>
          <a:noFill/>
        </p:spPr>
      </p:pic>
      <p:pic>
        <p:nvPicPr>
          <p:cNvPr id="40961" name="image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35565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1700808"/>
          <a:ext cx="7848872" cy="3816424"/>
        </p:xfrm>
        <a:graphic>
          <a:graphicData uri="http://schemas.openxmlformats.org/drawingml/2006/table">
            <a:tbl>
              <a:tblPr/>
              <a:tblGrid>
                <a:gridCol w="3924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9752">
                <a:tc gridSpan="2">
                  <a:txBody>
                    <a:bodyPr/>
                    <a:lstStyle/>
                    <a:p>
                      <a:pPr marL="1574800" marR="1560195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Школа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6672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986" name="image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3627107" cy="1904231"/>
          </a:xfrm>
          <a:prstGeom prst="rect">
            <a:avLst/>
          </a:prstGeom>
          <a:noFill/>
        </p:spPr>
      </p:pic>
      <p:pic>
        <p:nvPicPr>
          <p:cNvPr id="41985" name="image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56834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C8F2E4AD0278D4FB99D5F42C29B3799" ma:contentTypeVersion="1" ma:contentTypeDescription="Создание документа." ma:contentTypeScope="" ma:versionID="9f4db34a315b2c1474ba0780d4c86e71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e39ac6273086ad29513aef4034e604a6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S5QAU4VNKZPS-945233833-2533</_dlc_DocId>
    <_dlc_DocIdUrl xmlns="6434c500-c195-4837-b047-5e71706d4cb2">
      <Url>https://www.eduportal44.ru/Buy/School_2/NewPage/_layouts/15/DocIdRedir.aspx?ID=S5QAU4VNKZPS-945233833-2533</Url>
      <Description>S5QAU4VNKZPS-945233833-2533</Description>
    </_dlc_DocIdUrl>
  </documentManagement>
</p:properties>
</file>

<file path=customXml/itemProps1.xml><?xml version="1.0" encoding="utf-8"?>
<ds:datastoreItem xmlns:ds="http://schemas.openxmlformats.org/officeDocument/2006/customXml" ds:itemID="{F911A4CA-14E9-459B-82E7-45BFD2DE9C83}"/>
</file>

<file path=customXml/itemProps2.xml><?xml version="1.0" encoding="utf-8"?>
<ds:datastoreItem xmlns:ds="http://schemas.openxmlformats.org/officeDocument/2006/customXml" ds:itemID="{B80FC8AB-B725-4F13-9365-73CDB7C0B0C4}"/>
</file>

<file path=customXml/itemProps3.xml><?xml version="1.0" encoding="utf-8"?>
<ds:datastoreItem xmlns:ds="http://schemas.openxmlformats.org/officeDocument/2006/customXml" ds:itemID="{228E569A-5012-42A6-9818-3DFBF20548A7}"/>
</file>

<file path=customXml/itemProps4.xml><?xml version="1.0" encoding="utf-8"?>
<ds:datastoreItem xmlns:ds="http://schemas.openxmlformats.org/officeDocument/2006/customXml" ds:itemID="{720D32EC-A99E-47D6-B302-0EE4D0E4BAA9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</TotalTime>
  <Words>141</Words>
  <Application>Microsoft Office PowerPoint</Application>
  <PresentationFormat>Экран (4:3)</PresentationFormat>
  <Paragraphs>59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Слайд 1</vt:lpstr>
      <vt:lpstr>Слайд 2</vt:lpstr>
      <vt:lpstr>Пять портретов родителей. Как общаться, чтобы к вам прислушивались?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«Роль, предопределяемая для ребенка взрослыми».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Портреты родителей – как общаться, чтобы к вам прислушивались.</dc:title>
  <dc:creator>home</dc:creator>
  <cp:lastModifiedBy>User</cp:lastModifiedBy>
  <cp:revision>64</cp:revision>
  <dcterms:created xsi:type="dcterms:W3CDTF">2017-11-18T15:10:19Z</dcterms:created>
  <dcterms:modified xsi:type="dcterms:W3CDTF">2024-10-17T11:35:22Z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0x0101008C8F2E4AD0278D4FB99D5F42C29B3799</vt:lpwstr>
  </property>
  <property fmtid="{D5CDD505-2E9C-101B-9397-08002B2CF9AE}" pid="3" name="_dlc_DocIdItemGuid">
    <vt:lpwstr>e7ce2f93-e4f6-4b89-8540-fc4013f6f17b</vt:lpwstr>
  </property>
</Properties>
</file>