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notesMasterIdLst>
    <p:notesMasterId r:id="rId42"/>
  </p:notesMasterIdLst>
  <p:sldIdLst>
    <p:sldId id="256" r:id="rId2"/>
    <p:sldId id="325" r:id="rId3"/>
    <p:sldId id="281" r:id="rId4"/>
    <p:sldId id="280" r:id="rId5"/>
    <p:sldId id="272" r:id="rId6"/>
    <p:sldId id="302" r:id="rId7"/>
    <p:sldId id="304" r:id="rId8"/>
    <p:sldId id="271" r:id="rId9"/>
    <p:sldId id="298" r:id="rId10"/>
    <p:sldId id="300" r:id="rId11"/>
    <p:sldId id="308" r:id="rId12"/>
    <p:sldId id="323" r:id="rId13"/>
    <p:sldId id="257" r:id="rId14"/>
    <p:sldId id="301" r:id="rId15"/>
    <p:sldId id="261" r:id="rId16"/>
    <p:sldId id="277" r:id="rId17"/>
    <p:sldId id="306" r:id="rId18"/>
    <p:sldId id="305" r:id="rId19"/>
    <p:sldId id="289" r:id="rId20"/>
    <p:sldId id="290" r:id="rId21"/>
    <p:sldId id="291" r:id="rId22"/>
    <p:sldId id="264" r:id="rId23"/>
    <p:sldId id="265" r:id="rId24"/>
    <p:sldId id="266" r:id="rId25"/>
    <p:sldId id="282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20" r:id="rId36"/>
    <p:sldId id="321" r:id="rId37"/>
    <p:sldId id="322" r:id="rId38"/>
    <p:sldId id="283" r:id="rId39"/>
    <p:sldId id="324" r:id="rId40"/>
    <p:sldId id="303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66CC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140" autoAdjust="0"/>
  </p:normalViewPr>
  <p:slideViewPr>
    <p:cSldViewPr>
      <p:cViewPr varScale="1">
        <p:scale>
          <a:sx n="69" d="100"/>
          <a:sy n="69" d="100"/>
        </p:scale>
        <p:origin x="-69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0067B3"/>
            </a:solidFill>
          </c:spPr>
          <c:dLbls>
            <c:dLbl>
              <c:idx val="0"/>
              <c:layout>
                <c:manualLayout>
                  <c:x val="1.5847860538827332E-2"/>
                  <c:y val="-1.08329331403308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25-486E-ABEE-6F1B4AA714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28843106180745E-2"/>
                  <c:y val="-1.444391085377443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25-486E-ABEE-6F1B4AA714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уч.год</c:v>
                </c:pt>
                <c:pt idx="1">
                  <c:v>2022-2023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25-486E-ABEE-6F1B4AA714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5752753670163255E-2"/>
                  <c:y val="-2.20571941826945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25-486E-ABEE-6F1B4AA714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752773375594295E-2"/>
                  <c:y val="-2.527684399410548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25-486E-ABEE-6F1B4AA714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уч.год</c:v>
                </c:pt>
                <c:pt idx="1">
                  <c:v>2022-2023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0.36000000000000032</c:v>
                </c:pt>
                <c:pt idx="1">
                  <c:v>8.0000000000000224E-2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25-486E-ABEE-6F1B4AA714F8}"/>
            </c:ext>
          </c:extLst>
        </c:ser>
        <c:shape val="box"/>
        <c:axId val="109146496"/>
        <c:axId val="109148032"/>
        <c:axId val="0"/>
      </c:bar3DChart>
      <c:catAx>
        <c:axId val="109146496"/>
        <c:scaling>
          <c:orientation val="minMax"/>
        </c:scaling>
        <c:axPos val="b"/>
        <c:numFmt formatCode="General" sourceLinked="0"/>
        <c:tickLblPos val="nextTo"/>
        <c:crossAx val="109148032"/>
        <c:crosses val="autoZero"/>
        <c:auto val="1"/>
        <c:lblAlgn val="ctr"/>
        <c:lblOffset val="100"/>
      </c:catAx>
      <c:valAx>
        <c:axId val="109148032"/>
        <c:scaling>
          <c:orientation val="minMax"/>
        </c:scaling>
        <c:axPos val="l"/>
        <c:majorGridlines/>
        <c:numFmt formatCode="0%" sourceLinked="1"/>
        <c:tickLblPos val="nextTo"/>
        <c:crossAx val="1091464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B79B1-F8F9-4905-B9C6-EEBBF7A26B04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06443F6-F7E0-4FE7-B638-EF18F298BCFB}">
      <dgm:prSet phldrT="[Текст]" custT="1"/>
      <dgm:spPr>
        <a:solidFill>
          <a:srgbClr val="FF0000"/>
        </a:solidFill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напряжение, возникающее при осуществлении учебной деятельности</a:t>
          </a:r>
          <a:endParaRPr lang="ru-RU" sz="2000" b="1" dirty="0">
            <a:solidFill>
              <a:schemeClr val="bg1"/>
            </a:solidFill>
            <a:latin typeface="+mn-lt"/>
          </a:endParaRPr>
        </a:p>
      </dgm:t>
    </dgm:pt>
    <dgm:pt modelId="{21C3A232-7A03-4467-8FA3-693438ABDC46}" type="parTrans" cxnId="{3528CBD2-1729-46FE-83CE-D264D478C600}">
      <dgm:prSet/>
      <dgm:spPr/>
      <dgm:t>
        <a:bodyPr/>
        <a:lstStyle/>
        <a:p>
          <a:endParaRPr lang="ru-RU"/>
        </a:p>
      </dgm:t>
    </dgm:pt>
    <dgm:pt modelId="{F8FB41C9-FE36-4F2A-BBF0-6F44032FE1EF}" type="sibTrans" cxnId="{3528CBD2-1729-46FE-83CE-D264D478C600}">
      <dgm:prSet/>
      <dgm:spPr/>
      <dgm:t>
        <a:bodyPr/>
        <a:lstStyle/>
        <a:p>
          <a:endParaRPr lang="ru-RU"/>
        </a:p>
      </dgm:t>
    </dgm:pt>
    <dgm:pt modelId="{8C7FE785-1B2B-494F-96B5-C80FDC91EA7E}">
      <dgm:prSet phldrT="[Текст]" custT="1"/>
      <dgm:spPr>
        <a:solidFill>
          <a:srgbClr val="0067B3"/>
        </a:solidFill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чувство изолированности, потери социального статуса, отсутствия друзей</a:t>
          </a:r>
          <a:endParaRPr lang="ru-RU" sz="2000" b="1" dirty="0">
            <a:solidFill>
              <a:schemeClr val="bg1"/>
            </a:solidFill>
            <a:latin typeface="+mn-lt"/>
          </a:endParaRPr>
        </a:p>
      </dgm:t>
    </dgm:pt>
    <dgm:pt modelId="{811B1604-AC89-48B8-97FE-D7603ECAEB06}" type="parTrans" cxnId="{65AA752C-F16B-4F14-9BD0-70F045B16972}">
      <dgm:prSet/>
      <dgm:spPr/>
      <dgm:t>
        <a:bodyPr/>
        <a:lstStyle/>
        <a:p>
          <a:endParaRPr lang="ru-RU"/>
        </a:p>
      </dgm:t>
    </dgm:pt>
    <dgm:pt modelId="{E8F87912-6A78-4A79-B0AB-983B92A3B481}" type="sibTrans" cxnId="{65AA752C-F16B-4F14-9BD0-70F045B16972}">
      <dgm:prSet/>
      <dgm:spPr/>
      <dgm:t>
        <a:bodyPr/>
        <a:lstStyle/>
        <a:p>
          <a:endParaRPr lang="ru-RU"/>
        </a:p>
      </dgm:t>
    </dgm:pt>
    <dgm:pt modelId="{F7A22104-0124-45C6-8F34-438899D1EE62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kumimoji="0" lang="ru-RU" sz="1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чувство отверженности</a:t>
          </a:r>
          <a:endParaRPr lang="ru-RU" sz="1900" b="1" dirty="0">
            <a:solidFill>
              <a:schemeClr val="bg1"/>
            </a:solidFill>
            <a:latin typeface="+mn-lt"/>
          </a:endParaRPr>
        </a:p>
      </dgm:t>
    </dgm:pt>
    <dgm:pt modelId="{1AC906A0-EBE7-49CB-A4BD-40D9FBFD93D6}" type="parTrans" cxnId="{FABFB4D5-146C-4DCA-938F-D60BBAE9807A}">
      <dgm:prSet/>
      <dgm:spPr/>
      <dgm:t>
        <a:bodyPr/>
        <a:lstStyle/>
        <a:p>
          <a:endParaRPr lang="ru-RU"/>
        </a:p>
      </dgm:t>
    </dgm:pt>
    <dgm:pt modelId="{1E37DE80-ED9C-4305-87B1-D62B7B5D17E3}" type="sibTrans" cxnId="{FABFB4D5-146C-4DCA-938F-D60BBAE9807A}">
      <dgm:prSet/>
      <dgm:spPr/>
      <dgm:t>
        <a:bodyPr/>
        <a:lstStyle/>
        <a:p>
          <a:endParaRPr lang="ru-RU"/>
        </a:p>
      </dgm:t>
    </dgm:pt>
    <dgm:pt modelId="{392E6901-43F5-4E20-A901-FD257B34CD55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чувство бессилия, неполноценности</a:t>
          </a:r>
          <a:endParaRPr lang="ru-RU" sz="2000" b="1" dirty="0">
            <a:solidFill>
              <a:schemeClr val="bg1"/>
            </a:solidFill>
          </a:endParaRPr>
        </a:p>
      </dgm:t>
    </dgm:pt>
    <dgm:pt modelId="{7AE4D8BB-3805-4266-A623-151B8FBC6EDC}" type="parTrans" cxnId="{6D9299B8-6B2C-4C75-A20B-ABFA3AA2450C}">
      <dgm:prSet/>
      <dgm:spPr/>
      <dgm:t>
        <a:bodyPr/>
        <a:lstStyle/>
        <a:p>
          <a:endParaRPr lang="ru-RU"/>
        </a:p>
      </dgm:t>
    </dgm:pt>
    <dgm:pt modelId="{71B67673-E8BF-4B7B-8865-8A25AA7922F1}" type="sibTrans" cxnId="{6D9299B8-6B2C-4C75-A20B-ABFA3AA2450C}">
      <dgm:prSet/>
      <dgm:spPr/>
      <dgm:t>
        <a:bodyPr/>
        <a:lstStyle/>
        <a:p>
          <a:endParaRPr lang="ru-RU"/>
        </a:p>
      </dgm:t>
    </dgm:pt>
    <dgm:pt modelId="{E66805A8-2113-44AD-B687-A4958B1182E4}">
      <dgm:prSet custT="1"/>
      <dgm:spPr>
        <a:solidFill>
          <a:srgbClr val="FF0000"/>
        </a:solidFill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сбой в ролях и ожиданиях, путаница в самоидентификации, ценностях, чувствах</a:t>
          </a:r>
          <a:endParaRPr lang="ru-RU" sz="2000" b="1" dirty="0">
            <a:solidFill>
              <a:schemeClr val="bg1"/>
            </a:solidFill>
          </a:endParaRPr>
        </a:p>
      </dgm:t>
    </dgm:pt>
    <dgm:pt modelId="{AC2656E6-7686-41EC-B72C-7710628B584D}" type="parTrans" cxnId="{D1C2A855-717F-4669-B935-F7B88A62C07D}">
      <dgm:prSet/>
      <dgm:spPr/>
      <dgm:t>
        <a:bodyPr/>
        <a:lstStyle/>
        <a:p>
          <a:endParaRPr lang="ru-RU"/>
        </a:p>
      </dgm:t>
    </dgm:pt>
    <dgm:pt modelId="{63F303FA-36DB-4C21-AD4D-6C3B70CAC957}" type="sibTrans" cxnId="{D1C2A855-717F-4669-B935-F7B88A62C07D}">
      <dgm:prSet/>
      <dgm:spPr/>
      <dgm:t>
        <a:bodyPr/>
        <a:lstStyle/>
        <a:p>
          <a:endParaRPr lang="ru-RU"/>
        </a:p>
      </dgm:t>
    </dgm:pt>
    <dgm:pt modelId="{B3B1ED4D-F7A0-469E-88A4-0181C8152E0E}">
      <dgm:prSet custT="1"/>
      <dgm:spPr>
        <a:solidFill>
          <a:srgbClr val="0067B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чувство тревоги</a:t>
          </a:r>
          <a:endParaRPr lang="ru-RU" sz="2000" b="1" dirty="0">
            <a:solidFill>
              <a:schemeClr val="bg1"/>
            </a:solidFill>
            <a:latin typeface="+mn-lt"/>
          </a:endParaRPr>
        </a:p>
      </dgm:t>
    </dgm:pt>
    <dgm:pt modelId="{8B1804C0-051B-4770-9D8E-AAC099AB8139}" type="parTrans" cxnId="{49F9FDA9-08BE-4813-88DB-69C7F8197D06}">
      <dgm:prSet/>
      <dgm:spPr/>
      <dgm:t>
        <a:bodyPr/>
        <a:lstStyle/>
        <a:p>
          <a:endParaRPr lang="ru-RU"/>
        </a:p>
      </dgm:t>
    </dgm:pt>
    <dgm:pt modelId="{95525A36-4AEE-4426-B991-A16AFB7D15DE}" type="sibTrans" cxnId="{49F9FDA9-08BE-4813-88DB-69C7F8197D06}">
      <dgm:prSet/>
      <dgm:spPr/>
      <dgm:t>
        <a:bodyPr/>
        <a:lstStyle/>
        <a:p>
          <a:endParaRPr lang="ru-RU"/>
        </a:p>
      </dgm:t>
    </dgm:pt>
    <dgm:pt modelId="{6F53706D-1221-4897-9A03-BAA77392FD0B}" type="pres">
      <dgm:prSet presAssocID="{185B79B1-F8F9-4905-B9C6-EEBBF7A26B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94ABD-D040-456C-B913-347968B6F643}" type="pres">
      <dgm:prSet presAssocID="{506443F6-F7E0-4FE7-B638-EF18F298BCFB}" presName="parentLin" presStyleCnt="0"/>
      <dgm:spPr/>
    </dgm:pt>
    <dgm:pt modelId="{8DC32774-3BCA-4321-B457-E938AE871C51}" type="pres">
      <dgm:prSet presAssocID="{506443F6-F7E0-4FE7-B638-EF18F298BCF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AF6770C-3E97-4D02-86A8-7A8A6BCE273C}" type="pres">
      <dgm:prSet presAssocID="{506443F6-F7E0-4FE7-B638-EF18F298BCFB}" presName="parentText" presStyleLbl="node1" presStyleIdx="0" presStyleCnt="6" custScaleX="132387" custLinFactY="8305" custLinFactNeighborX="-587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46E35-E923-49F1-9592-4C272FB795B2}" type="pres">
      <dgm:prSet presAssocID="{506443F6-F7E0-4FE7-B638-EF18F298BCFB}" presName="negativeSpace" presStyleCnt="0"/>
      <dgm:spPr/>
    </dgm:pt>
    <dgm:pt modelId="{B57D3FD3-6143-4AD8-8A35-AE94AF9C6992}" type="pres">
      <dgm:prSet presAssocID="{506443F6-F7E0-4FE7-B638-EF18F298BCFB}" presName="childText" presStyleLbl="conFgAcc1" presStyleIdx="0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A3E870A4-CF87-453A-B53A-85B8A4DDED3B}" type="pres">
      <dgm:prSet presAssocID="{F8FB41C9-FE36-4F2A-BBF0-6F44032FE1EF}" presName="spaceBetweenRectangles" presStyleCnt="0"/>
      <dgm:spPr/>
    </dgm:pt>
    <dgm:pt modelId="{B5789105-F89E-4E6D-80B7-619953D24630}" type="pres">
      <dgm:prSet presAssocID="{8C7FE785-1B2B-494F-96B5-C80FDC91EA7E}" presName="parentLin" presStyleCnt="0"/>
      <dgm:spPr/>
    </dgm:pt>
    <dgm:pt modelId="{E92AAD8D-50E2-4728-B628-58E450B3E0B4}" type="pres">
      <dgm:prSet presAssocID="{8C7FE785-1B2B-494F-96B5-C80FDC91EA7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F43AB81-808F-450D-AEE6-991BA9D6BB4F}" type="pres">
      <dgm:prSet presAssocID="{8C7FE785-1B2B-494F-96B5-C80FDC91EA7E}" presName="parentText" presStyleLbl="node1" presStyleIdx="1" presStyleCnt="6" custScaleX="132771" custLinFactNeighborX="-58715" custLinFactNeighborY="58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58CED-27DD-4A02-AE61-6733A7CF7FCE}" type="pres">
      <dgm:prSet presAssocID="{8C7FE785-1B2B-494F-96B5-C80FDC91EA7E}" presName="negativeSpace" presStyleCnt="0"/>
      <dgm:spPr/>
    </dgm:pt>
    <dgm:pt modelId="{D7C538E5-3911-41AF-A687-0488CBAE2C62}" type="pres">
      <dgm:prSet presAssocID="{8C7FE785-1B2B-494F-96B5-C80FDC91EA7E}" presName="childText" presStyleLbl="conFgAcc1" presStyleIdx="1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FEEC6AB2-560D-405F-A9CE-8001EBC80CC9}" type="pres">
      <dgm:prSet presAssocID="{E8F87912-6A78-4A79-B0AB-983B92A3B481}" presName="spaceBetweenRectangles" presStyleCnt="0"/>
      <dgm:spPr/>
    </dgm:pt>
    <dgm:pt modelId="{809A0E08-17CC-4381-A320-A983CDB2E96F}" type="pres">
      <dgm:prSet presAssocID="{F7A22104-0124-45C6-8F34-438899D1EE62}" presName="parentLin" presStyleCnt="0"/>
      <dgm:spPr/>
    </dgm:pt>
    <dgm:pt modelId="{1E3DC6C8-C36A-48DE-8FDD-C44F58DA8BCD}" type="pres">
      <dgm:prSet presAssocID="{F7A22104-0124-45C6-8F34-438899D1EE6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5F00E38-5354-484A-A1F1-3EE26CD94C20}" type="pres">
      <dgm:prSet presAssocID="{F7A22104-0124-45C6-8F34-438899D1EE62}" presName="parentText" presStyleLbl="node1" presStyleIdx="2" presStyleCnt="6" custScaleX="133148" custLinFactNeighborX="-58715" custLinFactNeighborY="8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29C28-36BC-49B6-8820-C1D92EDA1B75}" type="pres">
      <dgm:prSet presAssocID="{F7A22104-0124-45C6-8F34-438899D1EE62}" presName="negativeSpace" presStyleCnt="0"/>
      <dgm:spPr/>
    </dgm:pt>
    <dgm:pt modelId="{E10114DD-8F95-4E13-AB27-A65022322316}" type="pres">
      <dgm:prSet presAssocID="{F7A22104-0124-45C6-8F34-438899D1EE62}" presName="childText" presStyleLbl="conFgAcc1" presStyleIdx="2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BF3C82AA-9A88-4F93-9F93-F9BA1BF38A5D}" type="pres">
      <dgm:prSet presAssocID="{1E37DE80-ED9C-4305-87B1-D62B7B5D17E3}" presName="spaceBetweenRectangles" presStyleCnt="0"/>
      <dgm:spPr/>
    </dgm:pt>
    <dgm:pt modelId="{4A8018B0-C2B0-4460-AEF4-3E0155C7AB35}" type="pres">
      <dgm:prSet presAssocID="{E66805A8-2113-44AD-B687-A4958B1182E4}" presName="parentLin" presStyleCnt="0"/>
      <dgm:spPr/>
    </dgm:pt>
    <dgm:pt modelId="{EEC79818-17FB-4EB8-90F9-7DBFDC393B65}" type="pres">
      <dgm:prSet presAssocID="{E66805A8-2113-44AD-B687-A4958B1182E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08B5880-C589-4304-B256-3EFBCA7825D7}" type="pres">
      <dgm:prSet presAssocID="{E66805A8-2113-44AD-B687-A4958B1182E4}" presName="parentText" presStyleLbl="node1" presStyleIdx="3" presStyleCnt="6" custScaleX="132683" custLinFactNeighborX="-58715" custLinFactNeighborY="-41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948CD-685A-4B6B-BAC0-204986777248}" type="pres">
      <dgm:prSet presAssocID="{E66805A8-2113-44AD-B687-A4958B1182E4}" presName="negativeSpace" presStyleCnt="0"/>
      <dgm:spPr/>
    </dgm:pt>
    <dgm:pt modelId="{94DD54D5-17ED-49C7-B0CC-FEC37CAC7D50}" type="pres">
      <dgm:prSet presAssocID="{E66805A8-2113-44AD-B687-A4958B1182E4}" presName="childText" presStyleLbl="conFgAcc1" presStyleIdx="3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A00643C7-D232-4B70-91F8-F84C146C8416}" type="pres">
      <dgm:prSet presAssocID="{63F303FA-36DB-4C21-AD4D-6C3B70CAC957}" presName="spaceBetweenRectangles" presStyleCnt="0"/>
      <dgm:spPr/>
    </dgm:pt>
    <dgm:pt modelId="{583CD6DB-B67E-43BC-B239-555C0AA91B6B}" type="pres">
      <dgm:prSet presAssocID="{B3B1ED4D-F7A0-469E-88A4-0181C8152E0E}" presName="parentLin" presStyleCnt="0"/>
      <dgm:spPr/>
    </dgm:pt>
    <dgm:pt modelId="{A2C170FB-E73A-49F6-926F-0B79DDFD0418}" type="pres">
      <dgm:prSet presAssocID="{B3B1ED4D-F7A0-469E-88A4-0181C8152E0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AFF58D4-08EB-4EED-907F-213FEF475BE7}" type="pres">
      <dgm:prSet presAssocID="{B3B1ED4D-F7A0-469E-88A4-0181C8152E0E}" presName="parentText" presStyleLbl="node1" presStyleIdx="4" presStyleCnt="6" custScaleX="133442" custScaleY="104377" custLinFactNeighborX="-58715" custLinFactNeighborY="-91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286D4-8337-4B67-A4FA-37F9AC06F790}" type="pres">
      <dgm:prSet presAssocID="{B3B1ED4D-F7A0-469E-88A4-0181C8152E0E}" presName="negativeSpace" presStyleCnt="0"/>
      <dgm:spPr/>
    </dgm:pt>
    <dgm:pt modelId="{F7F56CAC-758E-44B6-AE37-2A24A4ED20EC}" type="pres">
      <dgm:prSet presAssocID="{B3B1ED4D-F7A0-469E-88A4-0181C8152E0E}" presName="childText" presStyleLbl="conFgAcc1" presStyleIdx="4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42620D2D-1D64-4C95-AF06-EB1B8FD80DB5}" type="pres">
      <dgm:prSet presAssocID="{95525A36-4AEE-4426-B991-A16AFB7D15DE}" presName="spaceBetweenRectangles" presStyleCnt="0"/>
      <dgm:spPr/>
    </dgm:pt>
    <dgm:pt modelId="{B91CBC21-6A49-4963-A1CD-378DAD515B96}" type="pres">
      <dgm:prSet presAssocID="{392E6901-43F5-4E20-A901-FD257B34CD55}" presName="parentLin" presStyleCnt="0"/>
      <dgm:spPr/>
    </dgm:pt>
    <dgm:pt modelId="{B3288C84-6379-45DF-A08E-7CF535950895}" type="pres">
      <dgm:prSet presAssocID="{392E6901-43F5-4E20-A901-FD257B34CD5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C8567C4-33CC-4FE7-9589-AFFF661D5656}" type="pres">
      <dgm:prSet presAssocID="{392E6901-43F5-4E20-A901-FD257B34CD55}" presName="parentText" presStyleLbl="node1" presStyleIdx="5" presStyleCnt="6" custScaleX="133343" custLinFactY="-45790" custLinFactNeighborX="-587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F42BC-C319-4358-81A9-5F3113EDC073}" type="pres">
      <dgm:prSet presAssocID="{392E6901-43F5-4E20-A901-FD257B34CD55}" presName="negativeSpace" presStyleCnt="0"/>
      <dgm:spPr/>
    </dgm:pt>
    <dgm:pt modelId="{B20A626C-5005-49BF-B3BE-E1C2E070A273}" type="pres">
      <dgm:prSet presAssocID="{392E6901-43F5-4E20-A901-FD257B34CD55}" presName="childText" presStyleLbl="conFgAcc1" presStyleIdx="5" presStyleCnt="6" custLinFactNeighborY="809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3528CBD2-1729-46FE-83CE-D264D478C600}" srcId="{185B79B1-F8F9-4905-B9C6-EEBBF7A26B04}" destId="{506443F6-F7E0-4FE7-B638-EF18F298BCFB}" srcOrd="0" destOrd="0" parTransId="{21C3A232-7A03-4467-8FA3-693438ABDC46}" sibTransId="{F8FB41C9-FE36-4F2A-BBF0-6F44032FE1EF}"/>
    <dgm:cxn modelId="{49F9FDA9-08BE-4813-88DB-69C7F8197D06}" srcId="{185B79B1-F8F9-4905-B9C6-EEBBF7A26B04}" destId="{B3B1ED4D-F7A0-469E-88A4-0181C8152E0E}" srcOrd="4" destOrd="0" parTransId="{8B1804C0-051B-4770-9D8E-AAC099AB8139}" sibTransId="{95525A36-4AEE-4426-B991-A16AFB7D15DE}"/>
    <dgm:cxn modelId="{67545562-DE14-496F-83CB-07AFBEE1DDB5}" type="presOf" srcId="{8C7FE785-1B2B-494F-96B5-C80FDC91EA7E}" destId="{E92AAD8D-50E2-4728-B628-58E450B3E0B4}" srcOrd="0" destOrd="0" presId="urn:microsoft.com/office/officeart/2005/8/layout/list1"/>
    <dgm:cxn modelId="{3A247838-666F-4987-B7B9-5002A3D1A476}" type="presOf" srcId="{506443F6-F7E0-4FE7-B638-EF18F298BCFB}" destId="{CAF6770C-3E97-4D02-86A8-7A8A6BCE273C}" srcOrd="1" destOrd="0" presId="urn:microsoft.com/office/officeart/2005/8/layout/list1"/>
    <dgm:cxn modelId="{E99C0694-D59F-4D75-9FCD-BB3F31C59ED5}" type="presOf" srcId="{506443F6-F7E0-4FE7-B638-EF18F298BCFB}" destId="{8DC32774-3BCA-4321-B457-E938AE871C51}" srcOrd="0" destOrd="0" presId="urn:microsoft.com/office/officeart/2005/8/layout/list1"/>
    <dgm:cxn modelId="{6D9299B8-6B2C-4C75-A20B-ABFA3AA2450C}" srcId="{185B79B1-F8F9-4905-B9C6-EEBBF7A26B04}" destId="{392E6901-43F5-4E20-A901-FD257B34CD55}" srcOrd="5" destOrd="0" parTransId="{7AE4D8BB-3805-4266-A623-151B8FBC6EDC}" sibTransId="{71B67673-E8BF-4B7B-8865-8A25AA7922F1}"/>
    <dgm:cxn modelId="{6AB94DC5-9A8F-498B-8515-235B4CB002B7}" type="presOf" srcId="{8C7FE785-1B2B-494F-96B5-C80FDC91EA7E}" destId="{6F43AB81-808F-450D-AEE6-991BA9D6BB4F}" srcOrd="1" destOrd="0" presId="urn:microsoft.com/office/officeart/2005/8/layout/list1"/>
    <dgm:cxn modelId="{8572A448-6044-462E-95D1-AA09185AC32D}" type="presOf" srcId="{F7A22104-0124-45C6-8F34-438899D1EE62}" destId="{1E3DC6C8-C36A-48DE-8FDD-C44F58DA8BCD}" srcOrd="0" destOrd="0" presId="urn:microsoft.com/office/officeart/2005/8/layout/list1"/>
    <dgm:cxn modelId="{D1C2A855-717F-4669-B935-F7B88A62C07D}" srcId="{185B79B1-F8F9-4905-B9C6-EEBBF7A26B04}" destId="{E66805A8-2113-44AD-B687-A4958B1182E4}" srcOrd="3" destOrd="0" parTransId="{AC2656E6-7686-41EC-B72C-7710628B584D}" sibTransId="{63F303FA-36DB-4C21-AD4D-6C3B70CAC957}"/>
    <dgm:cxn modelId="{8A13596D-94D7-4B68-966E-71AF10AEC22E}" type="presOf" srcId="{392E6901-43F5-4E20-A901-FD257B34CD55}" destId="{5C8567C4-33CC-4FE7-9589-AFFF661D5656}" srcOrd="1" destOrd="0" presId="urn:microsoft.com/office/officeart/2005/8/layout/list1"/>
    <dgm:cxn modelId="{ED9620FF-635C-492A-86F9-F9C9428A2AC0}" type="presOf" srcId="{185B79B1-F8F9-4905-B9C6-EEBBF7A26B04}" destId="{6F53706D-1221-4897-9A03-BAA77392FD0B}" srcOrd="0" destOrd="0" presId="urn:microsoft.com/office/officeart/2005/8/layout/list1"/>
    <dgm:cxn modelId="{1B321BD6-3598-4914-85DD-056099303058}" type="presOf" srcId="{E66805A8-2113-44AD-B687-A4958B1182E4}" destId="{808B5880-C589-4304-B256-3EFBCA7825D7}" srcOrd="1" destOrd="0" presId="urn:microsoft.com/office/officeart/2005/8/layout/list1"/>
    <dgm:cxn modelId="{8410EADA-84E1-40EB-B576-082322792098}" type="presOf" srcId="{B3B1ED4D-F7A0-469E-88A4-0181C8152E0E}" destId="{BAFF58D4-08EB-4EED-907F-213FEF475BE7}" srcOrd="1" destOrd="0" presId="urn:microsoft.com/office/officeart/2005/8/layout/list1"/>
    <dgm:cxn modelId="{FABFB4D5-146C-4DCA-938F-D60BBAE9807A}" srcId="{185B79B1-F8F9-4905-B9C6-EEBBF7A26B04}" destId="{F7A22104-0124-45C6-8F34-438899D1EE62}" srcOrd="2" destOrd="0" parTransId="{1AC906A0-EBE7-49CB-A4BD-40D9FBFD93D6}" sibTransId="{1E37DE80-ED9C-4305-87B1-D62B7B5D17E3}"/>
    <dgm:cxn modelId="{E5B653AF-52CF-462D-A34F-477BEFD91925}" type="presOf" srcId="{B3B1ED4D-F7A0-469E-88A4-0181C8152E0E}" destId="{A2C170FB-E73A-49F6-926F-0B79DDFD0418}" srcOrd="0" destOrd="0" presId="urn:microsoft.com/office/officeart/2005/8/layout/list1"/>
    <dgm:cxn modelId="{862CDB6B-A5B7-423F-93C1-10EBCC865460}" type="presOf" srcId="{E66805A8-2113-44AD-B687-A4958B1182E4}" destId="{EEC79818-17FB-4EB8-90F9-7DBFDC393B65}" srcOrd="0" destOrd="0" presId="urn:microsoft.com/office/officeart/2005/8/layout/list1"/>
    <dgm:cxn modelId="{65AA752C-F16B-4F14-9BD0-70F045B16972}" srcId="{185B79B1-F8F9-4905-B9C6-EEBBF7A26B04}" destId="{8C7FE785-1B2B-494F-96B5-C80FDC91EA7E}" srcOrd="1" destOrd="0" parTransId="{811B1604-AC89-48B8-97FE-D7603ECAEB06}" sibTransId="{E8F87912-6A78-4A79-B0AB-983B92A3B481}"/>
    <dgm:cxn modelId="{714B39EE-5339-40D8-9A8E-B8EF065FCE11}" type="presOf" srcId="{392E6901-43F5-4E20-A901-FD257B34CD55}" destId="{B3288C84-6379-45DF-A08E-7CF535950895}" srcOrd="0" destOrd="0" presId="urn:microsoft.com/office/officeart/2005/8/layout/list1"/>
    <dgm:cxn modelId="{1DE4F9CF-9440-45CE-99AC-5ADE4FE62AB6}" type="presOf" srcId="{F7A22104-0124-45C6-8F34-438899D1EE62}" destId="{45F00E38-5354-484A-A1F1-3EE26CD94C20}" srcOrd="1" destOrd="0" presId="urn:microsoft.com/office/officeart/2005/8/layout/list1"/>
    <dgm:cxn modelId="{14CD1AC7-68AF-4567-BBC8-E9593E6F70A5}" type="presParOf" srcId="{6F53706D-1221-4897-9A03-BAA77392FD0B}" destId="{EFC94ABD-D040-456C-B913-347968B6F643}" srcOrd="0" destOrd="0" presId="urn:microsoft.com/office/officeart/2005/8/layout/list1"/>
    <dgm:cxn modelId="{EA8F894E-E9B6-4221-B47B-93CE4857B858}" type="presParOf" srcId="{EFC94ABD-D040-456C-B913-347968B6F643}" destId="{8DC32774-3BCA-4321-B457-E938AE871C51}" srcOrd="0" destOrd="0" presId="urn:microsoft.com/office/officeart/2005/8/layout/list1"/>
    <dgm:cxn modelId="{EB1A97E0-02ED-44BB-AFC6-BA36DC2EDABE}" type="presParOf" srcId="{EFC94ABD-D040-456C-B913-347968B6F643}" destId="{CAF6770C-3E97-4D02-86A8-7A8A6BCE273C}" srcOrd="1" destOrd="0" presId="urn:microsoft.com/office/officeart/2005/8/layout/list1"/>
    <dgm:cxn modelId="{5C265119-EC38-4C08-8685-7379CEFB0731}" type="presParOf" srcId="{6F53706D-1221-4897-9A03-BAA77392FD0B}" destId="{15046E35-E923-49F1-9592-4C272FB795B2}" srcOrd="1" destOrd="0" presId="urn:microsoft.com/office/officeart/2005/8/layout/list1"/>
    <dgm:cxn modelId="{11721B7B-4769-45B7-8BAD-83B41EB4404F}" type="presParOf" srcId="{6F53706D-1221-4897-9A03-BAA77392FD0B}" destId="{B57D3FD3-6143-4AD8-8A35-AE94AF9C6992}" srcOrd="2" destOrd="0" presId="urn:microsoft.com/office/officeart/2005/8/layout/list1"/>
    <dgm:cxn modelId="{48E262B1-F405-47FF-8865-14B5BA6D3B81}" type="presParOf" srcId="{6F53706D-1221-4897-9A03-BAA77392FD0B}" destId="{A3E870A4-CF87-453A-B53A-85B8A4DDED3B}" srcOrd="3" destOrd="0" presId="urn:microsoft.com/office/officeart/2005/8/layout/list1"/>
    <dgm:cxn modelId="{03F953C4-EA3D-4295-8EFD-49A1D37DFA14}" type="presParOf" srcId="{6F53706D-1221-4897-9A03-BAA77392FD0B}" destId="{B5789105-F89E-4E6D-80B7-619953D24630}" srcOrd="4" destOrd="0" presId="urn:microsoft.com/office/officeart/2005/8/layout/list1"/>
    <dgm:cxn modelId="{66C5C2C5-6D88-4ABB-99AE-C14F4716E178}" type="presParOf" srcId="{B5789105-F89E-4E6D-80B7-619953D24630}" destId="{E92AAD8D-50E2-4728-B628-58E450B3E0B4}" srcOrd="0" destOrd="0" presId="urn:microsoft.com/office/officeart/2005/8/layout/list1"/>
    <dgm:cxn modelId="{CBEB879D-78D4-4D73-ACFD-9209B610A948}" type="presParOf" srcId="{B5789105-F89E-4E6D-80B7-619953D24630}" destId="{6F43AB81-808F-450D-AEE6-991BA9D6BB4F}" srcOrd="1" destOrd="0" presId="urn:microsoft.com/office/officeart/2005/8/layout/list1"/>
    <dgm:cxn modelId="{65CAC423-B364-40DA-BEDD-A518D833D44B}" type="presParOf" srcId="{6F53706D-1221-4897-9A03-BAA77392FD0B}" destId="{CD058CED-27DD-4A02-AE61-6733A7CF7FCE}" srcOrd="5" destOrd="0" presId="urn:microsoft.com/office/officeart/2005/8/layout/list1"/>
    <dgm:cxn modelId="{E87C78E4-68A6-4C86-BF67-712A8D9A872E}" type="presParOf" srcId="{6F53706D-1221-4897-9A03-BAA77392FD0B}" destId="{D7C538E5-3911-41AF-A687-0488CBAE2C62}" srcOrd="6" destOrd="0" presId="urn:microsoft.com/office/officeart/2005/8/layout/list1"/>
    <dgm:cxn modelId="{AEA68A01-81B0-40DD-8C06-C64023AD3A96}" type="presParOf" srcId="{6F53706D-1221-4897-9A03-BAA77392FD0B}" destId="{FEEC6AB2-560D-405F-A9CE-8001EBC80CC9}" srcOrd="7" destOrd="0" presId="urn:microsoft.com/office/officeart/2005/8/layout/list1"/>
    <dgm:cxn modelId="{C889D21E-FAFD-4300-A88D-A61A735DE61D}" type="presParOf" srcId="{6F53706D-1221-4897-9A03-BAA77392FD0B}" destId="{809A0E08-17CC-4381-A320-A983CDB2E96F}" srcOrd="8" destOrd="0" presId="urn:microsoft.com/office/officeart/2005/8/layout/list1"/>
    <dgm:cxn modelId="{C0A98923-7377-4967-A29E-C20E9696B969}" type="presParOf" srcId="{809A0E08-17CC-4381-A320-A983CDB2E96F}" destId="{1E3DC6C8-C36A-48DE-8FDD-C44F58DA8BCD}" srcOrd="0" destOrd="0" presId="urn:microsoft.com/office/officeart/2005/8/layout/list1"/>
    <dgm:cxn modelId="{5C84E0DF-E55B-4137-8BF7-F1ABD3ABAFCB}" type="presParOf" srcId="{809A0E08-17CC-4381-A320-A983CDB2E96F}" destId="{45F00E38-5354-484A-A1F1-3EE26CD94C20}" srcOrd="1" destOrd="0" presId="urn:microsoft.com/office/officeart/2005/8/layout/list1"/>
    <dgm:cxn modelId="{37AFEC8E-573A-4F1F-90C8-32ABA3ED16AD}" type="presParOf" srcId="{6F53706D-1221-4897-9A03-BAA77392FD0B}" destId="{62B29C28-36BC-49B6-8820-C1D92EDA1B75}" srcOrd="9" destOrd="0" presId="urn:microsoft.com/office/officeart/2005/8/layout/list1"/>
    <dgm:cxn modelId="{990D2133-D945-4E53-BBF9-BCBE06FA9DD3}" type="presParOf" srcId="{6F53706D-1221-4897-9A03-BAA77392FD0B}" destId="{E10114DD-8F95-4E13-AB27-A65022322316}" srcOrd="10" destOrd="0" presId="urn:microsoft.com/office/officeart/2005/8/layout/list1"/>
    <dgm:cxn modelId="{64C18DCB-4CA4-459F-AEFB-FAF2EE2221DF}" type="presParOf" srcId="{6F53706D-1221-4897-9A03-BAA77392FD0B}" destId="{BF3C82AA-9A88-4F93-9F93-F9BA1BF38A5D}" srcOrd="11" destOrd="0" presId="urn:microsoft.com/office/officeart/2005/8/layout/list1"/>
    <dgm:cxn modelId="{BEB3591A-BCFC-461C-A0C9-EBADB47D62C2}" type="presParOf" srcId="{6F53706D-1221-4897-9A03-BAA77392FD0B}" destId="{4A8018B0-C2B0-4460-AEF4-3E0155C7AB35}" srcOrd="12" destOrd="0" presId="urn:microsoft.com/office/officeart/2005/8/layout/list1"/>
    <dgm:cxn modelId="{C7BF84B7-58D2-41A9-A792-86A8075090DB}" type="presParOf" srcId="{4A8018B0-C2B0-4460-AEF4-3E0155C7AB35}" destId="{EEC79818-17FB-4EB8-90F9-7DBFDC393B65}" srcOrd="0" destOrd="0" presId="urn:microsoft.com/office/officeart/2005/8/layout/list1"/>
    <dgm:cxn modelId="{94103E6C-CB68-4FCE-9BC0-7681DE0EB92D}" type="presParOf" srcId="{4A8018B0-C2B0-4460-AEF4-3E0155C7AB35}" destId="{808B5880-C589-4304-B256-3EFBCA7825D7}" srcOrd="1" destOrd="0" presId="urn:microsoft.com/office/officeart/2005/8/layout/list1"/>
    <dgm:cxn modelId="{2CF4893B-A07B-453E-89B2-E4D4259DCA5D}" type="presParOf" srcId="{6F53706D-1221-4897-9A03-BAA77392FD0B}" destId="{A15948CD-685A-4B6B-BAC0-204986777248}" srcOrd="13" destOrd="0" presId="urn:microsoft.com/office/officeart/2005/8/layout/list1"/>
    <dgm:cxn modelId="{80A8C325-97C9-44C7-AD4B-5F6B08B2AC4D}" type="presParOf" srcId="{6F53706D-1221-4897-9A03-BAA77392FD0B}" destId="{94DD54D5-17ED-49C7-B0CC-FEC37CAC7D50}" srcOrd="14" destOrd="0" presId="urn:microsoft.com/office/officeart/2005/8/layout/list1"/>
    <dgm:cxn modelId="{E5826AD2-24DB-4324-98EA-4BB0A398495E}" type="presParOf" srcId="{6F53706D-1221-4897-9A03-BAA77392FD0B}" destId="{A00643C7-D232-4B70-91F8-F84C146C8416}" srcOrd="15" destOrd="0" presId="urn:microsoft.com/office/officeart/2005/8/layout/list1"/>
    <dgm:cxn modelId="{0594A941-E815-4EE2-BFE1-71E20D94C7C5}" type="presParOf" srcId="{6F53706D-1221-4897-9A03-BAA77392FD0B}" destId="{583CD6DB-B67E-43BC-B239-555C0AA91B6B}" srcOrd="16" destOrd="0" presId="urn:microsoft.com/office/officeart/2005/8/layout/list1"/>
    <dgm:cxn modelId="{A30E5F88-45B5-4F18-AA28-C695ED23BE0A}" type="presParOf" srcId="{583CD6DB-B67E-43BC-B239-555C0AA91B6B}" destId="{A2C170FB-E73A-49F6-926F-0B79DDFD0418}" srcOrd="0" destOrd="0" presId="urn:microsoft.com/office/officeart/2005/8/layout/list1"/>
    <dgm:cxn modelId="{F2D505BF-F5B3-4AED-A942-99136A9F101C}" type="presParOf" srcId="{583CD6DB-B67E-43BC-B239-555C0AA91B6B}" destId="{BAFF58D4-08EB-4EED-907F-213FEF475BE7}" srcOrd="1" destOrd="0" presId="urn:microsoft.com/office/officeart/2005/8/layout/list1"/>
    <dgm:cxn modelId="{52DD2F1A-FA68-4B68-A19E-19F8DF82E867}" type="presParOf" srcId="{6F53706D-1221-4897-9A03-BAA77392FD0B}" destId="{679286D4-8337-4B67-A4FA-37F9AC06F790}" srcOrd="17" destOrd="0" presId="urn:microsoft.com/office/officeart/2005/8/layout/list1"/>
    <dgm:cxn modelId="{61E68F48-FAB8-41C4-93F8-DDD0FB36247C}" type="presParOf" srcId="{6F53706D-1221-4897-9A03-BAA77392FD0B}" destId="{F7F56CAC-758E-44B6-AE37-2A24A4ED20EC}" srcOrd="18" destOrd="0" presId="urn:microsoft.com/office/officeart/2005/8/layout/list1"/>
    <dgm:cxn modelId="{88420821-F1F8-45A8-B379-7B06D1EF9328}" type="presParOf" srcId="{6F53706D-1221-4897-9A03-BAA77392FD0B}" destId="{42620D2D-1D64-4C95-AF06-EB1B8FD80DB5}" srcOrd="19" destOrd="0" presId="urn:microsoft.com/office/officeart/2005/8/layout/list1"/>
    <dgm:cxn modelId="{E674F944-778C-41AB-A2B4-7B822D27E69E}" type="presParOf" srcId="{6F53706D-1221-4897-9A03-BAA77392FD0B}" destId="{B91CBC21-6A49-4963-A1CD-378DAD515B96}" srcOrd="20" destOrd="0" presId="urn:microsoft.com/office/officeart/2005/8/layout/list1"/>
    <dgm:cxn modelId="{B638001B-E7CF-436E-93CE-CDECBE623E90}" type="presParOf" srcId="{B91CBC21-6A49-4963-A1CD-378DAD515B96}" destId="{B3288C84-6379-45DF-A08E-7CF535950895}" srcOrd="0" destOrd="0" presId="urn:microsoft.com/office/officeart/2005/8/layout/list1"/>
    <dgm:cxn modelId="{5174ED99-A457-44EB-9EA8-D1C19234D701}" type="presParOf" srcId="{B91CBC21-6A49-4963-A1CD-378DAD515B96}" destId="{5C8567C4-33CC-4FE7-9589-AFFF661D5656}" srcOrd="1" destOrd="0" presId="urn:microsoft.com/office/officeart/2005/8/layout/list1"/>
    <dgm:cxn modelId="{AD571E3E-08F1-424A-BE79-F1EB3CE6E8CF}" type="presParOf" srcId="{6F53706D-1221-4897-9A03-BAA77392FD0B}" destId="{1BAF42BC-C319-4358-81A9-5F3113EDC073}" srcOrd="21" destOrd="0" presId="urn:microsoft.com/office/officeart/2005/8/layout/list1"/>
    <dgm:cxn modelId="{8A2C5D65-A930-46E9-B236-0A2D199946B2}" type="presParOf" srcId="{6F53706D-1221-4897-9A03-BAA77392FD0B}" destId="{B20A626C-5005-49BF-B3BE-E1C2E070A27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7E42E-005E-495D-89AE-856DD1BABD9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EE78467-D6BB-4EC1-96D3-01F28B7711DD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3600" b="1" dirty="0">
              <a:solidFill>
                <a:srgbClr val="FF0000"/>
              </a:solidFill>
            </a:rPr>
            <a:t>Lesson Study</a:t>
          </a:r>
          <a:endParaRPr lang="ru-RU" sz="3600" b="1" dirty="0">
            <a:solidFill>
              <a:srgbClr val="FF0000"/>
            </a:solidFill>
          </a:endParaRPr>
        </a:p>
      </dgm:t>
    </dgm:pt>
    <dgm:pt modelId="{0AF29F38-BD66-4B30-B36E-4DB80D3A022C}" type="parTrans" cxnId="{C8B65D5C-26D4-4166-B42F-8847119124C5}">
      <dgm:prSet/>
      <dgm:spPr/>
      <dgm:t>
        <a:bodyPr/>
        <a:lstStyle/>
        <a:p>
          <a:endParaRPr lang="ru-RU"/>
        </a:p>
      </dgm:t>
    </dgm:pt>
    <dgm:pt modelId="{E01ED4E5-7AE7-47F8-B5D8-35DA805A999A}" type="sibTrans" cxnId="{C8B65D5C-26D4-4166-B42F-8847119124C5}">
      <dgm:prSet/>
      <dgm:spPr/>
      <dgm:t>
        <a:bodyPr/>
        <a:lstStyle/>
        <a:p>
          <a:endParaRPr lang="ru-RU"/>
        </a:p>
      </dgm:t>
    </dgm:pt>
    <dgm:pt modelId="{669F7921-4912-479C-A9E1-EF0BFE8F60F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3600" b="1" dirty="0">
              <a:solidFill>
                <a:srgbClr val="0067B3"/>
              </a:solidFill>
              <a:ea typeface="Calibri" panose="020F0502020204030204" pitchFamily="34" charset="0"/>
              <a:cs typeface="Times New Roman" panose="02020603050405020304" pitchFamily="18" charset="0"/>
            </a:rPr>
            <a:t>Формирующее оценивание</a:t>
          </a:r>
        </a:p>
      </dgm:t>
    </dgm:pt>
    <dgm:pt modelId="{12AC6E5F-BAF0-4797-9B92-8D82B3CE1F06}" type="parTrans" cxnId="{DB6B13B9-4E5D-4013-8F8E-121B06C2CAF9}">
      <dgm:prSet/>
      <dgm:spPr/>
      <dgm:t>
        <a:bodyPr/>
        <a:lstStyle/>
        <a:p>
          <a:endParaRPr lang="ru-RU"/>
        </a:p>
      </dgm:t>
    </dgm:pt>
    <dgm:pt modelId="{2A2E525D-188E-4E82-B8E1-D36613713A04}" type="sibTrans" cxnId="{DB6B13B9-4E5D-4013-8F8E-121B06C2CAF9}">
      <dgm:prSet/>
      <dgm:spPr/>
      <dgm:t>
        <a:bodyPr/>
        <a:lstStyle/>
        <a:p>
          <a:endParaRPr lang="ru-RU"/>
        </a:p>
      </dgm:t>
    </dgm:pt>
    <dgm:pt modelId="{3F06655E-9355-4A26-B13C-6CF2831FAEA9}">
      <dgm:prSet/>
      <dgm:spPr>
        <a:ln>
          <a:solidFill>
            <a:srgbClr val="339966"/>
          </a:solidFill>
        </a:ln>
      </dgm:spPr>
      <dgm:t>
        <a:bodyPr/>
        <a:lstStyle/>
        <a:p>
          <a:r>
            <a:rPr lang="ru-RU" b="1" dirty="0">
              <a:solidFill>
                <a:srgbClr val="339966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Карта понятий</a:t>
          </a:r>
        </a:p>
      </dgm:t>
    </dgm:pt>
    <dgm:pt modelId="{A52A8091-869A-40DB-9955-3EF1BF229D5A}" type="parTrans" cxnId="{B86D15C1-B278-46E1-8D11-CDC3D2728412}">
      <dgm:prSet/>
      <dgm:spPr/>
      <dgm:t>
        <a:bodyPr/>
        <a:lstStyle/>
        <a:p>
          <a:endParaRPr lang="ru-RU"/>
        </a:p>
      </dgm:t>
    </dgm:pt>
    <dgm:pt modelId="{6FD8FF9A-19F6-4C16-A336-13C2CF323547}" type="sibTrans" cxnId="{B86D15C1-B278-46E1-8D11-CDC3D2728412}">
      <dgm:prSet/>
      <dgm:spPr/>
      <dgm:t>
        <a:bodyPr/>
        <a:lstStyle/>
        <a:p>
          <a:endParaRPr lang="ru-RU"/>
        </a:p>
      </dgm:t>
    </dgm:pt>
    <dgm:pt modelId="{92285DF1-AEF7-41FC-93C6-05D126BF104D}" type="pres">
      <dgm:prSet presAssocID="{E1D7E42E-005E-495D-89AE-856DD1BABD9F}" presName="compositeShape" presStyleCnt="0">
        <dgm:presLayoutVars>
          <dgm:dir/>
          <dgm:resizeHandles/>
        </dgm:presLayoutVars>
      </dgm:prSet>
      <dgm:spPr/>
    </dgm:pt>
    <dgm:pt modelId="{CB66E365-20E3-4C40-A247-851571307A4B}" type="pres">
      <dgm:prSet presAssocID="{E1D7E42E-005E-495D-89AE-856DD1BABD9F}" presName="pyramid" presStyleLbl="node1" presStyleIdx="0" presStyleCnt="1" custLinFactNeighborX="38492" custLinFactNeighborY="794"/>
      <dgm:spPr>
        <a:prstGeom prst="irregularSeal1">
          <a:avLst/>
        </a:prstGeom>
        <a:solidFill>
          <a:schemeClr val="bg1"/>
        </a:solidFill>
      </dgm:spPr>
    </dgm:pt>
    <dgm:pt modelId="{AD0BA267-0CDC-4530-885D-7C881328152A}" type="pres">
      <dgm:prSet presAssocID="{E1D7E42E-005E-495D-89AE-856DD1BABD9F}" presName="theList" presStyleCnt="0"/>
      <dgm:spPr/>
    </dgm:pt>
    <dgm:pt modelId="{63AD859D-FE68-4906-BCDA-17C155D7571F}" type="pres">
      <dgm:prSet presAssocID="{DEE78467-D6BB-4EC1-96D3-01F28B7711DD}" presName="aNode" presStyleLbl="fgAcc1" presStyleIdx="0" presStyleCnt="3" custScaleX="215752" custLinFactNeighborX="611" custLinFactNeighborY="-13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42647-09A9-4512-ABFE-1CB4B0F43A55}" type="pres">
      <dgm:prSet presAssocID="{DEE78467-D6BB-4EC1-96D3-01F28B7711DD}" presName="aSpace" presStyleCnt="0"/>
      <dgm:spPr/>
    </dgm:pt>
    <dgm:pt modelId="{9056FF78-48A6-4337-A012-B9D1F2A8D8C7}" type="pres">
      <dgm:prSet presAssocID="{669F7921-4912-479C-A9E1-EF0BFE8F60F9}" presName="aNode" presStyleLbl="fgAcc1" presStyleIdx="1" presStyleCnt="3" custScaleX="214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185B2-80C1-499E-BA12-BEC146FE1288}" type="pres">
      <dgm:prSet presAssocID="{669F7921-4912-479C-A9E1-EF0BFE8F60F9}" presName="aSpace" presStyleCnt="0"/>
      <dgm:spPr/>
    </dgm:pt>
    <dgm:pt modelId="{B3E49B74-BF73-474E-81EC-F4439FC777C0}" type="pres">
      <dgm:prSet presAssocID="{3F06655E-9355-4A26-B13C-6CF2831FAEA9}" presName="aNode" presStyleLbl="fgAcc1" presStyleIdx="2" presStyleCnt="3" custScaleX="214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29CC5-A51F-4B19-8422-AB766160702B}" type="pres">
      <dgm:prSet presAssocID="{3F06655E-9355-4A26-B13C-6CF2831FAEA9}" presName="aSpace" presStyleCnt="0"/>
      <dgm:spPr/>
    </dgm:pt>
  </dgm:ptLst>
  <dgm:cxnLst>
    <dgm:cxn modelId="{C8B65D5C-26D4-4166-B42F-8847119124C5}" srcId="{E1D7E42E-005E-495D-89AE-856DD1BABD9F}" destId="{DEE78467-D6BB-4EC1-96D3-01F28B7711DD}" srcOrd="0" destOrd="0" parTransId="{0AF29F38-BD66-4B30-B36E-4DB80D3A022C}" sibTransId="{E01ED4E5-7AE7-47F8-B5D8-35DA805A999A}"/>
    <dgm:cxn modelId="{2E71A88D-AAAA-4AE9-B1EF-BC725CBE3E63}" type="presOf" srcId="{E1D7E42E-005E-495D-89AE-856DD1BABD9F}" destId="{92285DF1-AEF7-41FC-93C6-05D126BF104D}" srcOrd="0" destOrd="0" presId="urn:microsoft.com/office/officeart/2005/8/layout/pyramid2"/>
    <dgm:cxn modelId="{DB6B13B9-4E5D-4013-8F8E-121B06C2CAF9}" srcId="{E1D7E42E-005E-495D-89AE-856DD1BABD9F}" destId="{669F7921-4912-479C-A9E1-EF0BFE8F60F9}" srcOrd="1" destOrd="0" parTransId="{12AC6E5F-BAF0-4797-9B92-8D82B3CE1F06}" sibTransId="{2A2E525D-188E-4E82-B8E1-D36613713A04}"/>
    <dgm:cxn modelId="{15BD6BEA-0A3B-4C53-9352-E23447C93318}" type="presOf" srcId="{DEE78467-D6BB-4EC1-96D3-01F28B7711DD}" destId="{63AD859D-FE68-4906-BCDA-17C155D7571F}" srcOrd="0" destOrd="0" presId="urn:microsoft.com/office/officeart/2005/8/layout/pyramid2"/>
    <dgm:cxn modelId="{AC5BA81E-5502-4F2A-A39E-F024F17EA4F2}" type="presOf" srcId="{3F06655E-9355-4A26-B13C-6CF2831FAEA9}" destId="{B3E49B74-BF73-474E-81EC-F4439FC777C0}" srcOrd="0" destOrd="0" presId="urn:microsoft.com/office/officeart/2005/8/layout/pyramid2"/>
    <dgm:cxn modelId="{B5E60CF6-9474-4C45-836A-4281BE4DDC32}" type="presOf" srcId="{669F7921-4912-479C-A9E1-EF0BFE8F60F9}" destId="{9056FF78-48A6-4337-A012-B9D1F2A8D8C7}" srcOrd="0" destOrd="0" presId="urn:microsoft.com/office/officeart/2005/8/layout/pyramid2"/>
    <dgm:cxn modelId="{B86D15C1-B278-46E1-8D11-CDC3D2728412}" srcId="{E1D7E42E-005E-495D-89AE-856DD1BABD9F}" destId="{3F06655E-9355-4A26-B13C-6CF2831FAEA9}" srcOrd="2" destOrd="0" parTransId="{A52A8091-869A-40DB-9955-3EF1BF229D5A}" sibTransId="{6FD8FF9A-19F6-4C16-A336-13C2CF323547}"/>
    <dgm:cxn modelId="{6CAD5B3F-78AA-4CF6-A732-20EFBACF7C0A}" type="presParOf" srcId="{92285DF1-AEF7-41FC-93C6-05D126BF104D}" destId="{CB66E365-20E3-4C40-A247-851571307A4B}" srcOrd="0" destOrd="0" presId="urn:microsoft.com/office/officeart/2005/8/layout/pyramid2"/>
    <dgm:cxn modelId="{E9D04572-AD07-4EDE-9F0E-7FB43E32B157}" type="presParOf" srcId="{92285DF1-AEF7-41FC-93C6-05D126BF104D}" destId="{AD0BA267-0CDC-4530-885D-7C881328152A}" srcOrd="1" destOrd="0" presId="urn:microsoft.com/office/officeart/2005/8/layout/pyramid2"/>
    <dgm:cxn modelId="{4FF59442-E879-4FD0-9D21-71B44D792A1D}" type="presParOf" srcId="{AD0BA267-0CDC-4530-885D-7C881328152A}" destId="{63AD859D-FE68-4906-BCDA-17C155D7571F}" srcOrd="0" destOrd="0" presId="urn:microsoft.com/office/officeart/2005/8/layout/pyramid2"/>
    <dgm:cxn modelId="{DBD07D00-39C6-410E-A27F-ED3BC69984BB}" type="presParOf" srcId="{AD0BA267-0CDC-4530-885D-7C881328152A}" destId="{F3342647-09A9-4512-ABFE-1CB4B0F43A55}" srcOrd="1" destOrd="0" presId="urn:microsoft.com/office/officeart/2005/8/layout/pyramid2"/>
    <dgm:cxn modelId="{87EB866C-72FD-4D3F-9D2A-13A31B027C5D}" type="presParOf" srcId="{AD0BA267-0CDC-4530-885D-7C881328152A}" destId="{9056FF78-48A6-4337-A012-B9D1F2A8D8C7}" srcOrd="2" destOrd="0" presId="urn:microsoft.com/office/officeart/2005/8/layout/pyramid2"/>
    <dgm:cxn modelId="{0B9C3496-2E00-473C-94AE-2AE2E3D6021B}" type="presParOf" srcId="{AD0BA267-0CDC-4530-885D-7C881328152A}" destId="{567185B2-80C1-499E-BA12-BEC146FE1288}" srcOrd="3" destOrd="0" presId="urn:microsoft.com/office/officeart/2005/8/layout/pyramid2"/>
    <dgm:cxn modelId="{87E1DFBD-A66F-407C-8DD1-1BD468774980}" type="presParOf" srcId="{AD0BA267-0CDC-4530-885D-7C881328152A}" destId="{B3E49B74-BF73-474E-81EC-F4439FC777C0}" srcOrd="4" destOrd="0" presId="urn:microsoft.com/office/officeart/2005/8/layout/pyramid2"/>
    <dgm:cxn modelId="{0DFC8EC1-04F9-4903-AF6B-95C07B4E33E7}" type="presParOf" srcId="{AD0BA267-0CDC-4530-885D-7C881328152A}" destId="{1DD29CC5-A51F-4B19-8422-AB766160702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7D3FD3-6143-4AD8-8A35-AE94AF9C6992}">
      <dsp:nvSpPr>
        <dsp:cNvPr id="0" name=""/>
        <dsp:cNvSpPr/>
      </dsp:nvSpPr>
      <dsp:spPr>
        <a:xfrm>
          <a:off x="0" y="259101"/>
          <a:ext cx="10382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6770C-3E97-4D02-86A8-7A8A6BCE273C}">
      <dsp:nvSpPr>
        <dsp:cNvPr id="0" name=""/>
        <dsp:cNvSpPr/>
      </dsp:nvSpPr>
      <dsp:spPr>
        <a:xfrm>
          <a:off x="214316" y="500064"/>
          <a:ext cx="9621352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напряжение, возникающее при осуществлении учебной деятельности</a:t>
          </a:r>
          <a:endParaRPr lang="ru-RU" sz="2000" b="1" kern="1200" dirty="0">
            <a:solidFill>
              <a:schemeClr val="bg1"/>
            </a:solidFill>
            <a:latin typeface="+mn-lt"/>
          </a:endParaRPr>
        </a:p>
      </dsp:txBody>
      <dsp:txXfrm>
        <a:off x="214316" y="500064"/>
        <a:ext cx="9621352" cy="413280"/>
      </dsp:txXfrm>
    </dsp:sp>
    <dsp:sp modelId="{D7C538E5-3911-41AF-A687-0488CBAE2C62}">
      <dsp:nvSpPr>
        <dsp:cNvPr id="0" name=""/>
        <dsp:cNvSpPr/>
      </dsp:nvSpPr>
      <dsp:spPr>
        <a:xfrm>
          <a:off x="0" y="894141"/>
          <a:ext cx="10382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3AB81-808F-450D-AEE6-991BA9D6BB4F}">
      <dsp:nvSpPr>
        <dsp:cNvPr id="0" name=""/>
        <dsp:cNvSpPr/>
      </dsp:nvSpPr>
      <dsp:spPr>
        <a:xfrm>
          <a:off x="214316" y="928720"/>
          <a:ext cx="9649259" cy="413280"/>
        </a:xfrm>
        <a:prstGeom prst="roundRect">
          <a:avLst/>
        </a:prstGeom>
        <a:solidFill>
          <a:srgbClr val="0067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чувство изолированности, потери социального статуса, отсутствия друзей</a:t>
          </a:r>
          <a:endParaRPr lang="ru-RU" sz="2000" b="1" kern="1200" dirty="0">
            <a:solidFill>
              <a:schemeClr val="bg1"/>
            </a:solidFill>
            <a:latin typeface="+mn-lt"/>
          </a:endParaRPr>
        </a:p>
      </dsp:txBody>
      <dsp:txXfrm>
        <a:off x="214316" y="928720"/>
        <a:ext cx="9649259" cy="413280"/>
      </dsp:txXfrm>
    </dsp:sp>
    <dsp:sp modelId="{E10114DD-8F95-4E13-AB27-A65022322316}">
      <dsp:nvSpPr>
        <dsp:cNvPr id="0" name=""/>
        <dsp:cNvSpPr/>
      </dsp:nvSpPr>
      <dsp:spPr>
        <a:xfrm>
          <a:off x="0" y="1529181"/>
          <a:ext cx="10382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00E38-5354-484A-A1F1-3EE26CD94C20}">
      <dsp:nvSpPr>
        <dsp:cNvPr id="0" name=""/>
        <dsp:cNvSpPr/>
      </dsp:nvSpPr>
      <dsp:spPr>
        <a:xfrm>
          <a:off x="214316" y="1357347"/>
          <a:ext cx="9676658" cy="41328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чувство отверженности</a:t>
          </a:r>
          <a:endParaRPr lang="ru-RU" sz="1900" b="1" kern="1200" dirty="0">
            <a:solidFill>
              <a:schemeClr val="bg1"/>
            </a:solidFill>
            <a:latin typeface="+mn-lt"/>
          </a:endParaRPr>
        </a:p>
      </dsp:txBody>
      <dsp:txXfrm>
        <a:off x="214316" y="1357347"/>
        <a:ext cx="9676658" cy="413280"/>
      </dsp:txXfrm>
    </dsp:sp>
    <dsp:sp modelId="{94DD54D5-17ED-49C7-B0CC-FEC37CAC7D50}">
      <dsp:nvSpPr>
        <dsp:cNvPr id="0" name=""/>
        <dsp:cNvSpPr/>
      </dsp:nvSpPr>
      <dsp:spPr>
        <a:xfrm>
          <a:off x="0" y="2164221"/>
          <a:ext cx="10382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B5880-C589-4304-B256-3EFBCA7825D7}">
      <dsp:nvSpPr>
        <dsp:cNvPr id="0" name=""/>
        <dsp:cNvSpPr/>
      </dsp:nvSpPr>
      <dsp:spPr>
        <a:xfrm>
          <a:off x="214316" y="1785975"/>
          <a:ext cx="9642864" cy="413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сбой в ролях и ожиданиях, путаница в самоидентификации, ценностях, чувствах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14316" y="1785975"/>
        <a:ext cx="9642864" cy="413280"/>
      </dsp:txXfrm>
    </dsp:sp>
    <dsp:sp modelId="{F7F56CAC-758E-44B6-AE37-2A24A4ED20EC}">
      <dsp:nvSpPr>
        <dsp:cNvPr id="0" name=""/>
        <dsp:cNvSpPr/>
      </dsp:nvSpPr>
      <dsp:spPr>
        <a:xfrm>
          <a:off x="0" y="2817350"/>
          <a:ext cx="10382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F58D4-08EB-4EED-907F-213FEF475BE7}">
      <dsp:nvSpPr>
        <dsp:cNvPr id="0" name=""/>
        <dsp:cNvSpPr/>
      </dsp:nvSpPr>
      <dsp:spPr>
        <a:xfrm>
          <a:off x="214316" y="2214602"/>
          <a:ext cx="9698025" cy="431369"/>
        </a:xfrm>
        <a:prstGeom prst="roundRect">
          <a:avLst/>
        </a:prstGeom>
        <a:solidFill>
          <a:srgbClr val="0067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чувство тревоги</a:t>
          </a:r>
          <a:endParaRPr lang="ru-RU" sz="2000" b="1" kern="1200" dirty="0">
            <a:solidFill>
              <a:schemeClr val="bg1"/>
            </a:solidFill>
            <a:latin typeface="+mn-lt"/>
          </a:endParaRPr>
        </a:p>
      </dsp:txBody>
      <dsp:txXfrm>
        <a:off x="214316" y="2214602"/>
        <a:ext cx="9698025" cy="431369"/>
      </dsp:txXfrm>
    </dsp:sp>
    <dsp:sp modelId="{B20A626C-5005-49BF-B3BE-E1C2E070A273}">
      <dsp:nvSpPr>
        <dsp:cNvPr id="0" name=""/>
        <dsp:cNvSpPr/>
      </dsp:nvSpPr>
      <dsp:spPr>
        <a:xfrm>
          <a:off x="0" y="3469120"/>
          <a:ext cx="10382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567C4-33CC-4FE7-9589-AFFF661D5656}">
      <dsp:nvSpPr>
        <dsp:cNvPr id="0" name=""/>
        <dsp:cNvSpPr/>
      </dsp:nvSpPr>
      <dsp:spPr>
        <a:xfrm>
          <a:off x="214316" y="2643229"/>
          <a:ext cx="9690830" cy="41328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98" tIns="0" rIns="2746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Sans Serif" pitchFamily="34" charset="0"/>
              <a:cs typeface="Times New Roman" pitchFamily="18" charset="0"/>
            </a:rPr>
            <a:t>чувство бессилия, неполноценности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14316" y="2643229"/>
        <a:ext cx="9690830" cy="413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66E365-20E3-4C40-A247-851571307A4B}">
      <dsp:nvSpPr>
        <dsp:cNvPr id="0" name=""/>
        <dsp:cNvSpPr/>
      </dsp:nvSpPr>
      <dsp:spPr>
        <a:xfrm>
          <a:off x="2837678" y="0"/>
          <a:ext cx="3840480" cy="3840480"/>
        </a:xfrm>
        <a:prstGeom prst="irregularSeal1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D859D-FE68-4906-BCDA-17C155D7571F}">
      <dsp:nvSpPr>
        <dsp:cNvPr id="0" name=""/>
        <dsp:cNvSpPr/>
      </dsp:nvSpPr>
      <dsp:spPr>
        <a:xfrm>
          <a:off x="1850128" y="370870"/>
          <a:ext cx="5385843" cy="9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FF0000"/>
              </a:solidFill>
            </a:rPr>
            <a:t>Lesson Study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1850128" y="370870"/>
        <a:ext cx="5385843" cy="909113"/>
      </dsp:txXfrm>
    </dsp:sp>
    <dsp:sp modelId="{9056FF78-48A6-4337-A012-B9D1F2A8D8C7}">
      <dsp:nvSpPr>
        <dsp:cNvPr id="0" name=""/>
        <dsp:cNvSpPr/>
      </dsp:nvSpPr>
      <dsp:spPr>
        <a:xfrm>
          <a:off x="1853173" y="1408863"/>
          <a:ext cx="5349247" cy="9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67B3"/>
              </a:solidFill>
              <a:ea typeface="Calibri" panose="020F0502020204030204" pitchFamily="34" charset="0"/>
              <a:cs typeface="Times New Roman" panose="02020603050405020304" pitchFamily="18" charset="0"/>
            </a:rPr>
            <a:t>Формирующее оценивание</a:t>
          </a:r>
        </a:p>
      </dsp:txBody>
      <dsp:txXfrm>
        <a:off x="1853173" y="1408863"/>
        <a:ext cx="5349247" cy="909113"/>
      </dsp:txXfrm>
    </dsp:sp>
    <dsp:sp modelId="{B3E49B74-BF73-474E-81EC-F4439FC777C0}">
      <dsp:nvSpPr>
        <dsp:cNvPr id="0" name=""/>
        <dsp:cNvSpPr/>
      </dsp:nvSpPr>
      <dsp:spPr>
        <a:xfrm>
          <a:off x="1856219" y="2431616"/>
          <a:ext cx="5343156" cy="9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>
              <a:solidFill>
                <a:srgbClr val="339966"/>
              </a:solidFill>
              <a:ea typeface="Calibri" panose="020F0502020204030204" pitchFamily="34" charset="0"/>
              <a:cs typeface="Times New Roman" panose="02020603050405020304" pitchFamily="18" charset="0"/>
            </a:rPr>
            <a:t>Карта понятий</a:t>
          </a:r>
        </a:p>
      </dsp:txBody>
      <dsp:txXfrm>
        <a:off x="1856219" y="2431616"/>
        <a:ext cx="5343156" cy="909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38F93-1261-4F74-9A3C-567EEFFD2099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EE3F-AA0B-4A6A-A7E0-BADC4242B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844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8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787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217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845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0934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pPr rtl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093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33E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22401" y="1865834"/>
            <a:ext cx="44513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43522" y="2278509"/>
            <a:ext cx="42398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109728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AB7E9F9-51B6-40A1-9F07-A869C4E74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357A63-4F76-460E-ACBD-4B31C258D887}" type="datetime1">
              <a:rPr lang="ru-RU" smtClean="0"/>
              <a:pPr rtl="0"/>
              <a:t>17.10.2024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eduportal44.ru/koiro/enpj/2019/68(2)2023.aspx" TargetMode="Externa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-228600" y="1295400"/>
            <a:ext cx="12420600" cy="12997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Методический семинар  </a:t>
            </a:r>
            <a:r>
              <a:rPr lang="ru-RU" sz="2800" b="1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в рамках регионального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проекта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«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Директория успеха»</a:t>
            </a:r>
          </a:p>
        </p:txBody>
      </p:sp>
      <p:pic>
        <p:nvPicPr>
          <p:cNvPr id="34" name="Рисунок 33" descr="Эмблема школы.png"/>
          <p:cNvPicPr>
            <a:picLocks noChangeAspect="1"/>
          </p:cNvPicPr>
          <p:nvPr/>
        </p:nvPicPr>
        <p:blipFill>
          <a:blip r:embed="rId3" cstate="print"/>
          <a:srcRect l="6061" t="9091" r="3030" b="12121"/>
          <a:stretch>
            <a:fillRect/>
          </a:stretch>
        </p:blipFill>
        <p:spPr>
          <a:xfrm>
            <a:off x="4683726" y="4357694"/>
            <a:ext cx="2225568" cy="192882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228600" y="-214338"/>
            <a:ext cx="12420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ru-RU" sz="2000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Департамент образования и науки Костромской области Костромской областной институт развития образования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Отдел образования администрации </a:t>
            </a:r>
            <a:r>
              <a:rPr lang="ru-RU" sz="2000" dirty="0" smtClean="0">
                <a:solidFill>
                  <a:srgbClr val="000099"/>
                </a:solidFill>
                <a:latin typeface="+mj-lt"/>
              </a:rPr>
              <a:t>городского округа город Буй</a:t>
            </a:r>
            <a:endParaRPr lang="ru-RU" sz="2000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+mj-lt"/>
              </a:rPr>
              <a:t>ИМЦ городского округа город Буй Костромской области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МОУСОШ №2 г. Буя</a:t>
            </a:r>
            <a:endParaRPr lang="ru-RU" sz="2000" dirty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61982" y="2786058"/>
            <a:ext cx="12453982" cy="1643074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dirty="0" smtClean="0">
                <a:solidFill>
                  <a:schemeClr val="bg1"/>
                </a:solidFill>
              </a:rPr>
              <a:t>Из опыта работы МОУСОШ №2 г. Буя </a:t>
            </a:r>
            <a:br>
              <a:rPr lang="ru-RU" sz="4600" b="1" dirty="0" smtClean="0">
                <a:solidFill>
                  <a:schemeClr val="bg1"/>
                </a:solidFill>
              </a:rPr>
            </a:br>
            <a:r>
              <a:rPr lang="ru-RU" sz="4600" b="1" dirty="0" smtClean="0">
                <a:solidFill>
                  <a:schemeClr val="bg1"/>
                </a:solidFill>
              </a:rPr>
              <a:t>по  профилактике школьной </a:t>
            </a:r>
            <a:r>
              <a:rPr lang="ru-RU" sz="4600" b="1" dirty="0" err="1" smtClean="0">
                <a:solidFill>
                  <a:schemeClr val="bg1"/>
                </a:solidFill>
              </a:rPr>
              <a:t>неуспешности</a:t>
            </a:r>
            <a:endParaRPr lang="ru-RU" sz="4600" b="1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0116" y="628652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15 октября 2024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238084" y="500042"/>
            <a:ext cx="10715700" cy="5074955"/>
            <a:chOff x="166646" y="214290"/>
            <a:chExt cx="8858312" cy="3277042"/>
          </a:xfrm>
        </p:grpSpPr>
        <p:sp>
          <p:nvSpPr>
            <p:cNvPr id="11" name="TextBox 10"/>
            <p:cNvSpPr txBox="1"/>
            <p:nvPr/>
          </p:nvSpPr>
          <p:spPr>
            <a:xfrm>
              <a:off x="238084" y="357166"/>
              <a:ext cx="2786082" cy="45710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Участие всех субъектов</a:t>
              </a:r>
            </a:p>
            <a:p>
              <a:pPr algn="ctr"/>
              <a:r>
                <a:rPr lang="ru-RU" sz="2000" b="1" dirty="0">
                  <a:latin typeface="+mn-lt"/>
                </a:rPr>
                <a:t>о</a:t>
              </a:r>
              <a:r>
                <a:rPr lang="ru-RU" sz="2000" b="1" dirty="0" smtClean="0">
                  <a:latin typeface="+mn-lt"/>
                </a:rPr>
                <a:t>бразовательного процесса</a:t>
              </a:r>
              <a:endParaRPr lang="ru-RU" sz="2000" b="1" dirty="0">
                <a:latin typeface="+mn-lt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1238216" y="928670"/>
              <a:ext cx="285752" cy="28575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522" y="1285860"/>
              <a:ext cx="2357454" cy="21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НАПРАВЛЕНИЕ 1.</a:t>
              </a:r>
              <a:endParaRPr lang="ru-RU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7042" y="1214422"/>
              <a:ext cx="2428892" cy="21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+mn-lt"/>
                </a:rPr>
                <a:t>СУБЪЕКТЫ ПРОФИЛАКТИКИ</a:t>
              </a:r>
              <a:endParaRPr lang="ru-RU" sz="1600" b="1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1686" y="1214422"/>
              <a:ext cx="2857520" cy="21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+mn-lt"/>
                </a:rPr>
                <a:t>СОДЕРЖАНИЕ ДЕЯТЕЛЬНОСТИ</a:t>
              </a:r>
              <a:endParaRPr lang="ru-RU" sz="1600" b="1" dirty="0">
                <a:latin typeface="+mn-lt"/>
              </a:endParaRPr>
            </a:p>
          </p:txBody>
        </p:sp>
        <p:grpSp>
          <p:nvGrpSpPr>
            <p:cNvPr id="3" name="Группа 75"/>
            <p:cNvGrpSpPr/>
            <p:nvPr/>
          </p:nvGrpSpPr>
          <p:grpSpPr>
            <a:xfrm>
              <a:off x="166646" y="214290"/>
              <a:ext cx="8858312" cy="3277042"/>
              <a:chOff x="166646" y="214290"/>
              <a:chExt cx="8858312" cy="327704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595670" y="214290"/>
                <a:ext cx="4643470" cy="8572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ВНУТРИШКОЛЬНАЯ СИСТЕМА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ПРОФИЛАКТИКИ  УЧЕБНОЙ НЕУСПЕШНОСТИ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МОУСОШ №2 г. Буя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>
                <a:off x="8239140" y="571480"/>
                <a:ext cx="285752" cy="28575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трелка вправо 8"/>
              <p:cNvSpPr/>
              <p:nvPr/>
            </p:nvSpPr>
            <p:spPr>
              <a:xfrm flipH="1" flipV="1">
                <a:off x="3309918" y="571480"/>
                <a:ext cx="285752" cy="28575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6646" y="1643050"/>
                <a:ext cx="2643206" cy="125206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+mn-lt"/>
                  </a:rPr>
                  <a:t>Организационно-методическая деятельность администрации общеобразовательной организации</a:t>
                </a:r>
                <a:endParaRPr lang="ru-RU" sz="2000" b="1" dirty="0">
                  <a:latin typeface="+mn-lt"/>
                </a:endParaRPr>
              </a:p>
            </p:txBody>
          </p:sp>
          <p:grpSp>
            <p:nvGrpSpPr>
              <p:cNvPr id="4" name="Группа 27"/>
              <p:cNvGrpSpPr/>
              <p:nvPr/>
            </p:nvGrpSpPr>
            <p:grpSpPr>
              <a:xfrm>
                <a:off x="3095604" y="1643050"/>
                <a:ext cx="2643206" cy="1167182"/>
                <a:chOff x="3095604" y="1643050"/>
                <a:chExt cx="2643206" cy="1167182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3095604" y="1643050"/>
                  <a:ext cx="2622251" cy="417354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+mn-lt"/>
                    </a:rPr>
                    <a:t>Зам. директора по УВР,  руководители МО</a:t>
                  </a: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095604" y="2214554"/>
                  <a:ext cx="2643206" cy="23848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+mn-lt"/>
                    </a:rPr>
                    <a:t>Директор</a:t>
                  </a: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095604" y="2571744"/>
                  <a:ext cx="2643206" cy="23848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+mn-lt"/>
                    </a:rPr>
                    <a:t>Зам. директора по ВР</a:t>
                  </a:r>
                  <a:endParaRPr lang="ru-RU" dirty="0">
                    <a:latin typeface="+mn-lt"/>
                  </a:endParaRPr>
                </a:p>
              </p:txBody>
            </p:sp>
          </p:grpSp>
          <p:sp>
            <p:nvSpPr>
              <p:cNvPr id="29" name="Стрелка вправо 28"/>
              <p:cNvSpPr/>
              <p:nvPr/>
            </p:nvSpPr>
            <p:spPr>
              <a:xfrm>
                <a:off x="2881290" y="2071678"/>
                <a:ext cx="142876" cy="714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13132" y="1643050"/>
                <a:ext cx="3011826" cy="184828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n-lt"/>
                  </a:rPr>
                  <a:t>Создание МТ и орг. условий</a:t>
                </a:r>
              </a:p>
              <a:p>
                <a:r>
                  <a:rPr lang="ru-RU" dirty="0" smtClean="0">
                    <a:latin typeface="+mn-lt"/>
                  </a:rPr>
                  <a:t>Разработка локальных актов</a:t>
                </a:r>
              </a:p>
              <a:p>
                <a:r>
                  <a:rPr lang="ru-RU" dirty="0" smtClean="0">
                    <a:latin typeface="+mn-lt"/>
                  </a:rPr>
                  <a:t>Планирование мероприятий</a:t>
                </a:r>
              </a:p>
              <a:p>
                <a:r>
                  <a:rPr lang="ru-RU" dirty="0" smtClean="0">
                    <a:latin typeface="+mn-lt"/>
                  </a:rPr>
                  <a:t>(дорожная карта)</a:t>
                </a:r>
              </a:p>
              <a:p>
                <a:r>
                  <a:rPr lang="ru-RU" dirty="0" smtClean="0">
                    <a:latin typeface="+mn-lt"/>
                  </a:rPr>
                  <a:t>Конкретизация группы риска</a:t>
                </a:r>
              </a:p>
              <a:p>
                <a:r>
                  <a:rPr lang="ru-RU" dirty="0" smtClean="0">
                    <a:latin typeface="+mn-lt"/>
                  </a:rPr>
                  <a:t>Контроль, мониторинг результативности</a:t>
                </a:r>
              </a:p>
              <a:p>
                <a:r>
                  <a:rPr lang="ru-RU" dirty="0" smtClean="0">
                    <a:latin typeface="+mn-lt"/>
                  </a:rPr>
                  <a:t>Адресная методическая поддержка и профессиональное развитие педагогов</a:t>
                </a:r>
                <a:endParaRPr lang="ru-RU" dirty="0">
                  <a:latin typeface="+mn-lt"/>
                </a:endParaRPr>
              </a:p>
            </p:txBody>
          </p:sp>
        </p:grpSp>
      </p:grpSp>
      <p:pic>
        <p:nvPicPr>
          <p:cNvPr id="44" name="Рисунок 43" descr="Эмблема школы.png"/>
          <p:cNvPicPr>
            <a:picLocks noChangeAspect="1"/>
          </p:cNvPicPr>
          <p:nvPr/>
        </p:nvPicPr>
        <p:blipFill>
          <a:blip r:embed="rId2" cstate="print"/>
          <a:srcRect l="6061" t="9091" r="3030" b="12121"/>
          <a:stretch>
            <a:fillRect/>
          </a:stretch>
        </p:blipFill>
        <p:spPr>
          <a:xfrm>
            <a:off x="10596593" y="0"/>
            <a:ext cx="1595407" cy="1382686"/>
          </a:xfrm>
          <a:prstGeom prst="rect">
            <a:avLst/>
          </a:prstGeom>
        </p:spPr>
      </p:pic>
      <p:pic>
        <p:nvPicPr>
          <p:cNvPr id="21" name="Рисунок 20" descr="a2328c37e27d32c641faeb1a41309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4298" y="4626785"/>
            <a:ext cx="2714644" cy="223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43672" y="0"/>
            <a:ext cx="7416824" cy="90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Сайт МОУСОШ №2 г. Буя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24-10-14_17-03-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8775"/>
            <a:ext cx="12192000" cy="6169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44" y="0"/>
            <a:ext cx="1152128" cy="9801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43672" y="0"/>
            <a:ext cx="7416824" cy="90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Сайт МОУСОШ №2 г. Буя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024-10-14_17-06-09.png"/>
          <p:cNvPicPr>
            <a:picLocks noChangeAspect="1"/>
          </p:cNvPicPr>
          <p:nvPr/>
        </p:nvPicPr>
        <p:blipFill>
          <a:blip r:embed="rId2" cstate="print"/>
          <a:srcRect t="15898" b="3638"/>
          <a:stretch>
            <a:fillRect/>
          </a:stretch>
        </p:blipFill>
        <p:spPr>
          <a:xfrm>
            <a:off x="0" y="928670"/>
            <a:ext cx="12192000" cy="5786478"/>
          </a:xfrm>
          <a:prstGeom prst="rect">
            <a:avLst/>
          </a:prstGeom>
        </p:spPr>
      </p:pic>
      <p:pic>
        <p:nvPicPr>
          <p:cNvPr id="6" name="Рисунок 5" descr="Эмблема школы.png"/>
          <p:cNvPicPr>
            <a:picLocks noChangeAspect="1"/>
          </p:cNvPicPr>
          <p:nvPr/>
        </p:nvPicPr>
        <p:blipFill>
          <a:blip r:embed="rId3" cstate="print"/>
          <a:srcRect l="6061" t="9091" r="3030" b="12121"/>
          <a:stretch>
            <a:fillRect/>
          </a:stretch>
        </p:blipFill>
        <p:spPr>
          <a:xfrm>
            <a:off x="263352" y="-15170"/>
            <a:ext cx="1032792" cy="8950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285728"/>
            <a:ext cx="12192000" cy="1545121"/>
            <a:chOff x="0" y="307802"/>
            <a:chExt cx="12192000" cy="154512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5406" y="714356"/>
            <a:ext cx="10596594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 algn="ctr">
              <a:lnSpc>
                <a:spcPct val="100000"/>
              </a:lnSpc>
              <a:spcBef>
                <a:spcPts val="100"/>
              </a:spcBef>
            </a:pP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Система профилактики учебной </a:t>
            </a:r>
            <a:r>
              <a:rPr lang="ru-RU" sz="3800" b="1" dirty="0" err="1" smtClean="0">
                <a:solidFill>
                  <a:schemeClr val="bg1"/>
                </a:solidFill>
                <a:latin typeface="+mn-lt"/>
              </a:rPr>
              <a:t>неуспешности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1158" y="2000240"/>
            <a:ext cx="4357718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atin typeface="+mn-lt"/>
                <a:cs typeface="Times New Roman"/>
              </a:rPr>
              <a:t>Основная задача руководителя: </a:t>
            </a:r>
            <a:r>
              <a:rPr lang="ru-RU" sz="2000" dirty="0" smtClean="0">
                <a:latin typeface="+mn-lt"/>
                <a:cs typeface="Times New Roman"/>
              </a:rPr>
              <a:t>обеспечение деятельности педагогического коллектива по индивидуализации образовательного маршрута обучающихся</a:t>
            </a:r>
            <a:endParaRPr sz="2000" dirty="0">
              <a:latin typeface="+mn-lt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779" y="1928802"/>
            <a:ext cx="6000792" cy="181768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524760" y="2285992"/>
            <a:ext cx="419036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В</a:t>
            </a:r>
            <a:r>
              <a:rPr b="1" spc="-3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ЛЮБОЙ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40" dirty="0">
                <a:solidFill>
                  <a:srgbClr val="000099"/>
                </a:solidFill>
                <a:latin typeface="+mn-lt"/>
                <a:cs typeface="Times New Roman"/>
              </a:rPr>
              <a:t>ОБРАЗОВАТЕЛЬНОЙ</a:t>
            </a:r>
            <a:r>
              <a:rPr b="1" spc="-1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СИСТЕМЕ</a:t>
            </a:r>
            <a:endParaRPr b="1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ВСТРЕЧАЕТСЯ</a:t>
            </a:r>
            <a:r>
              <a:rPr b="1" spc="-6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УЧЕБНАЯ</a:t>
            </a:r>
            <a:r>
              <a:rPr b="1" spc="-4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НЕУСПЕШНОСТЬ</a:t>
            </a:r>
            <a:endParaRPr b="1">
              <a:solidFill>
                <a:srgbClr val="000099"/>
              </a:solidFill>
              <a:latin typeface="+mn-lt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7834" y="3214686"/>
            <a:ext cx="1285884" cy="1285884"/>
          </a:xfrm>
          <a:prstGeom prst="rect">
            <a:avLst/>
          </a:prstGeom>
        </p:spPr>
      </p:pic>
      <p:pic>
        <p:nvPicPr>
          <p:cNvPr id="28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8348" y="3786190"/>
            <a:ext cx="5929354" cy="15001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66976" y="3857628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Основной механизм </a:t>
            </a:r>
            <a:r>
              <a:rPr lang="ru-RU" sz="2000" dirty="0" smtClean="0">
                <a:latin typeface="+mn-lt"/>
              </a:rPr>
              <a:t>выработки и реализации индивидуальной стратегии сопровождения и поддержки указанной категории детей – </a:t>
            </a:r>
            <a:r>
              <a:rPr lang="ru-RU" sz="2000" b="1" dirty="0" smtClean="0">
                <a:latin typeface="+mn-lt"/>
              </a:rPr>
              <a:t>психолого-педагогический консилиум</a:t>
            </a:r>
            <a:endParaRPr lang="ru-RU" sz="2000" b="1" dirty="0">
              <a:latin typeface="+mn-lt"/>
            </a:endParaRPr>
          </a:p>
        </p:txBody>
      </p:sp>
      <p:pic>
        <p:nvPicPr>
          <p:cNvPr id="30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1422" y="5357826"/>
            <a:ext cx="5929354" cy="15001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5736" y="5534561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Задача консилиума – </a:t>
            </a:r>
            <a:r>
              <a:rPr lang="ru-RU" sz="2000" dirty="0" smtClean="0">
                <a:latin typeface="+mn-lt"/>
              </a:rPr>
              <a:t>выявление трудностей в освоении образовательных программ, особенностей в развитии, социальной адаптации и поведения обучающихся.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452398" y="319931"/>
            <a:ext cx="11001452" cy="6252341"/>
            <a:chOff x="452398" y="319931"/>
            <a:chExt cx="11001452" cy="6252341"/>
          </a:xfrm>
        </p:grpSpPr>
        <p:sp>
          <p:nvSpPr>
            <p:cNvPr id="11" name="TextBox 10"/>
            <p:cNvSpPr txBox="1"/>
            <p:nvPr/>
          </p:nvSpPr>
          <p:spPr>
            <a:xfrm>
              <a:off x="452398" y="500042"/>
              <a:ext cx="3429024" cy="70788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Участие всех субъектов</a:t>
              </a:r>
            </a:p>
            <a:p>
              <a:pPr algn="ctr"/>
              <a:r>
                <a:rPr lang="ru-RU" sz="2000" b="1" dirty="0">
                  <a:latin typeface="+mn-lt"/>
                </a:rPr>
                <a:t>о</a:t>
              </a:r>
              <a:r>
                <a:rPr lang="ru-RU" sz="2000" b="1" dirty="0" smtClean="0">
                  <a:latin typeface="+mn-lt"/>
                </a:rPr>
                <a:t>бразовательного процесса</a:t>
              </a:r>
              <a:endParaRPr lang="ru-RU" sz="2000" b="1" dirty="0">
                <a:latin typeface="+mn-lt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2024034" y="1285860"/>
              <a:ext cx="357190" cy="42862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3902" y="1857364"/>
              <a:ext cx="2357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НАПРАВЛЕНИЕ 2.</a:t>
              </a:r>
              <a:endParaRPr lang="ru-RU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81488" y="1785926"/>
              <a:ext cx="242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СУБЪЕКТЫ ПРОФИЛАКТИКИ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7636" y="1785926"/>
              <a:ext cx="2857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СОДЕРЖАНИЕ ДЕЯТЕЛЬНОСТИ</a:t>
              </a:r>
              <a:endParaRPr lang="ru-RU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6712" y="2231281"/>
              <a:ext cx="2982079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+mn-lt"/>
                </a:rPr>
                <a:t>Организационно-методическая деятельность педагогов</a:t>
              </a:r>
              <a:endParaRPr lang="ru-RU" sz="2000" b="1" dirty="0">
                <a:latin typeface="+mn-lt"/>
              </a:endParaRPr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3729387" y="2495776"/>
              <a:ext cx="161193" cy="88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51774" y="2143116"/>
              <a:ext cx="2901482" cy="40011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+mn-lt"/>
                </a:rPr>
                <a:t>Учителя-предметники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51774" y="3024765"/>
              <a:ext cx="2901482" cy="40011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+mn-lt"/>
                </a:rPr>
                <a:t>Педагог-психолог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1774" y="3465589"/>
              <a:ext cx="2901482" cy="40011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+mn-lt"/>
                </a:rPr>
                <a:t>Социальный педагог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51774" y="3906414"/>
              <a:ext cx="2901482" cy="40011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+mn-lt"/>
                </a:rPr>
                <a:t>Учитель-дефектолог</a:t>
              </a:r>
              <a:endParaRPr lang="ru-RU" sz="2000" dirty="0">
                <a:latin typeface="+mn-lt"/>
              </a:endParaRPr>
            </a:p>
          </p:txBody>
        </p:sp>
        <p:grpSp>
          <p:nvGrpSpPr>
            <p:cNvPr id="3" name="Группа 75"/>
            <p:cNvGrpSpPr/>
            <p:nvPr/>
          </p:nvGrpSpPr>
          <p:grpSpPr>
            <a:xfrm>
              <a:off x="4095736" y="319931"/>
              <a:ext cx="7358114" cy="6252341"/>
              <a:chOff x="3309918" y="214290"/>
              <a:chExt cx="6129380" cy="51281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595670" y="214290"/>
                <a:ext cx="4643470" cy="8572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ВНУТРИШКОЛЬНАЯ СИСТЕМА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ПРОФИЛАКТИКИ  УЧЕБНОЙ НЕУСПЕШНОСТИ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0099"/>
                    </a:solidFill>
                  </a:rPr>
                  <a:t>МОУСОШ №2 г. Буя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>
                <a:off x="8239140" y="571480"/>
                <a:ext cx="285752" cy="28575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трелка вправо 8"/>
              <p:cNvSpPr/>
              <p:nvPr/>
            </p:nvSpPr>
            <p:spPr>
              <a:xfrm flipH="1" flipV="1">
                <a:off x="3309918" y="571480"/>
                <a:ext cx="285752" cy="28575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810248" y="1714488"/>
                <a:ext cx="3629050" cy="362790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+mn-lt"/>
                  </a:rPr>
                  <a:t>Комплексное выявление причин </a:t>
                </a:r>
                <a:r>
                  <a:rPr lang="ru-RU" sz="2000" dirty="0" err="1" smtClean="0">
                    <a:latin typeface="+mn-lt"/>
                  </a:rPr>
                  <a:t>неуспешности</a:t>
                </a:r>
                <a:r>
                  <a:rPr lang="ru-RU" sz="2000" dirty="0" smtClean="0">
                    <a:latin typeface="+mn-lt"/>
                  </a:rPr>
                  <a:t> каждого обучающегося</a:t>
                </a:r>
              </a:p>
              <a:p>
                <a:r>
                  <a:rPr lang="ru-RU" sz="2000" dirty="0" smtClean="0">
                    <a:latin typeface="+mn-lt"/>
                  </a:rPr>
                  <a:t>Индивидуализация обучения, разработка и реализация ИОМ,ИУП</a:t>
                </a:r>
              </a:p>
              <a:p>
                <a:r>
                  <a:rPr lang="ru-RU" sz="2000" dirty="0" smtClean="0">
                    <a:latin typeface="+mn-lt"/>
                  </a:rPr>
                  <a:t>Педагогическая и психологическая коррекция, выявление и минимизация социального неблагополучия</a:t>
                </a:r>
              </a:p>
              <a:p>
                <a:r>
                  <a:rPr lang="ru-RU" sz="2000" dirty="0" smtClean="0">
                    <a:latin typeface="+mn-lt"/>
                  </a:rPr>
                  <a:t>Оптимизация психологического климата</a:t>
                </a:r>
              </a:p>
              <a:p>
                <a:r>
                  <a:rPr lang="ru-RU" sz="2000" dirty="0" smtClean="0">
                    <a:latin typeface="+mn-lt"/>
                  </a:rPr>
                  <a:t>Психолого-педагогическое консультирование родителей</a:t>
                </a:r>
              </a:p>
              <a:p>
                <a:r>
                  <a:rPr lang="ru-RU" sz="2000" dirty="0" smtClean="0">
                    <a:latin typeface="+mn-lt"/>
                  </a:rPr>
                  <a:t>Воспитательная работа, создание ситуации успеха</a:t>
                </a:r>
                <a:endParaRPr lang="ru-RU" sz="2000" dirty="0">
                  <a:latin typeface="+mn-lt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24298" y="2571744"/>
              <a:ext cx="2928958" cy="40011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+mn-lt"/>
                </a:rPr>
                <a:t>Классные руководители</a:t>
              </a:r>
              <a:endParaRPr lang="ru-RU" sz="2000" dirty="0">
                <a:latin typeface="+mn-lt"/>
              </a:endParaRPr>
            </a:p>
          </p:txBody>
        </p:sp>
      </p:grpSp>
      <p:pic>
        <p:nvPicPr>
          <p:cNvPr id="23" name="Рисунок 22" descr="Личность - фон для презентации (55).jpg"/>
          <p:cNvPicPr>
            <a:picLocks noChangeAspect="1"/>
          </p:cNvPicPr>
          <p:nvPr/>
        </p:nvPicPr>
        <p:blipFill>
          <a:blip r:embed="rId2" cstate="print"/>
          <a:srcRect t="5917" r="3093" b="15909"/>
          <a:stretch>
            <a:fillRect/>
          </a:stretch>
        </p:blipFill>
        <p:spPr>
          <a:xfrm>
            <a:off x="1666844" y="4601535"/>
            <a:ext cx="3729622" cy="2256465"/>
          </a:xfrm>
          <a:prstGeom prst="rect">
            <a:avLst/>
          </a:prstGeom>
        </p:spPr>
      </p:pic>
      <p:pic>
        <p:nvPicPr>
          <p:cNvPr id="25" name="Рисунок 24" descr="Эмблема школы.png"/>
          <p:cNvPicPr>
            <a:picLocks noChangeAspect="1"/>
          </p:cNvPicPr>
          <p:nvPr/>
        </p:nvPicPr>
        <p:blipFill>
          <a:blip r:embed="rId3" cstate="print"/>
          <a:srcRect l="6061" t="9091" r="3030" b="12121"/>
          <a:stretch>
            <a:fillRect/>
          </a:stretch>
        </p:blipFill>
        <p:spPr>
          <a:xfrm>
            <a:off x="10596593" y="0"/>
            <a:ext cx="1595407" cy="13826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6292.jpg"/>
          <p:cNvPicPr>
            <a:picLocks noChangeAspect="1"/>
          </p:cNvPicPr>
          <p:nvPr/>
        </p:nvPicPr>
        <p:blipFill>
          <a:blip r:embed="rId2" cstate="print"/>
          <a:srcRect l="19160" r="25942"/>
          <a:stretch>
            <a:fillRect/>
          </a:stretch>
        </p:blipFill>
        <p:spPr>
          <a:xfrm>
            <a:off x="0" y="1928802"/>
            <a:ext cx="2351584" cy="435769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285728"/>
            <a:ext cx="12192000" cy="1545121"/>
            <a:chOff x="0" y="307802"/>
            <a:chExt cx="12192000" cy="154512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51584" y="1928802"/>
          <a:ext cx="9840416" cy="464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917"/>
                <a:gridCol w="7816499"/>
              </a:tblGrid>
              <a:tr h="1188720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spc="-20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ПСИХОЛОГИЧЕСКИЕ</a:t>
                      </a:r>
                      <a:r>
                        <a:rPr sz="1700" b="1" spc="35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ПРИЧИНЫ</a:t>
                      </a:r>
                      <a:endParaRPr sz="1700" b="1" dirty="0">
                        <a:latin typeface="+mn-lt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041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недостатки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развитии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учебной</a:t>
                      </a:r>
                      <a:r>
                        <a:rPr sz="1600" b="1" spc="-5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мотивации;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недостаточный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уровень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развития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психических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процессов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свойств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–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познавательных,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эмоциональных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5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волевых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;</a:t>
                      </a:r>
                      <a:r>
                        <a:rPr lang="ru-RU" sz="1600" b="1" spc="-65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несформированность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65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исполнительских</a:t>
                      </a: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600" b="1" spc="0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механизмов</a:t>
                      </a:r>
                      <a:r>
                        <a:rPr sz="1600" b="1" spc="-25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учебной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деятельности;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задержка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психического</a:t>
                      </a:r>
                      <a:r>
                        <a:rPr lang="ru-RU" sz="1600" b="1" spc="-25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развития</a:t>
                      </a:r>
                      <a:r>
                        <a:rPr sz="1600" b="1" spc="-2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др.</a:t>
                      </a:r>
                      <a:endParaRPr sz="1600" b="1" dirty="0">
                        <a:solidFill>
                          <a:srgbClr val="00206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5852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700" b="1" dirty="0" smtClean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ФИЗИОЛОГИЧЕС</a:t>
                      </a:r>
                      <a:r>
                        <a:rPr sz="1700" b="1" dirty="0" smtClean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КИЕ</a:t>
                      </a:r>
                      <a:r>
                        <a:rPr sz="1700" b="1" spc="-105" dirty="0" smtClean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ПРИЧИНЫ</a:t>
                      </a:r>
                      <a:endParaRPr sz="1700" b="1" dirty="0">
                        <a:latin typeface="+mn-lt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62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наследственные,</a:t>
                      </a:r>
                      <a:r>
                        <a:rPr sz="1600" b="1" spc="-5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врожденные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приобретаемые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онтогенезе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недостатки физического</a:t>
                      </a:r>
                      <a:r>
                        <a:rPr sz="1600" b="1" spc="-5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развития,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состояния</a:t>
                      </a:r>
                      <a:r>
                        <a:rPr sz="1600" b="1" spc="-6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здоровья: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отставание</a:t>
                      </a:r>
                      <a:r>
                        <a:rPr sz="1600" b="1" spc="-6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от</a:t>
                      </a:r>
                      <a:r>
                        <a:rPr sz="1600" b="1" spc="-5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возрастных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норм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физического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развития;</a:t>
                      </a:r>
                      <a:r>
                        <a:rPr sz="1600" b="1" spc="-5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нарушения</a:t>
                      </a:r>
                      <a:r>
                        <a:rPr sz="1600" b="1" spc="-7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слуха</a:t>
                      </a:r>
                      <a:r>
                        <a:rPr sz="1600" b="1" spc="-6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зрения,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речи;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частые</a:t>
                      </a:r>
                      <a:r>
                        <a:rPr sz="1600" b="1" spc="-5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и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хронические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заболевания;</a:t>
                      </a:r>
                      <a:r>
                        <a:rPr sz="1600" b="1" spc="-5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физическая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гиперактивность</a:t>
                      </a:r>
                      <a:r>
                        <a:rPr sz="1600" b="1" spc="-5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дефицит</a:t>
                      </a:r>
                      <a:r>
                        <a:rPr lang="ru-RU" sz="1600" b="1" spc="0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внимания</a:t>
                      </a:r>
                      <a:r>
                        <a:rPr sz="1600" b="1" spc="-2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др.</a:t>
                      </a:r>
                      <a:endParaRPr sz="1600" b="1" dirty="0">
                        <a:solidFill>
                          <a:srgbClr val="00206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b="1" spc="-10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ПЕДАГОГИЧЕСКИЕ</a:t>
                      </a:r>
                      <a:r>
                        <a:rPr sz="1700" b="1" spc="10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ПРИЧИНЫ</a:t>
                      </a:r>
                      <a:endParaRPr sz="1700" b="1" dirty="0">
                        <a:latin typeface="+mn-lt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отсутствие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индивидуально-дифференцированного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подхода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к</a:t>
                      </a:r>
                      <a:endParaRPr sz="1600" b="1" dirty="0">
                        <a:solidFill>
                          <a:srgbClr val="00206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91440" marR="40957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обучающимся,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слабость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контроля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и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нетребовательность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со</a:t>
                      </a:r>
                      <a:r>
                        <a:rPr sz="1600" b="1" spc="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стороны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учителей,</a:t>
                      </a:r>
                      <a:r>
                        <a:rPr sz="1600" b="1" spc="-8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низкий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методический</a:t>
                      </a:r>
                      <a:r>
                        <a:rPr sz="1600" b="1" spc="-5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уровень</a:t>
                      </a:r>
                      <a:r>
                        <a:rPr sz="1600" b="1" spc="-7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уроков,</a:t>
                      </a:r>
                      <a:r>
                        <a:rPr sz="1600" b="1" spc="-7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слабая</a:t>
                      </a:r>
                      <a:r>
                        <a:rPr sz="1600" b="1" spc="-6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воспитательная</a:t>
                      </a:r>
                      <a:r>
                        <a:rPr lang="ru-RU" sz="1600" b="1" spc="0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работа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,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конфликты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учителями,</a:t>
                      </a:r>
                      <a:r>
                        <a:rPr sz="1600" b="1" spc="-7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профессиональное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выгорание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педагогов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 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др.</a:t>
                      </a:r>
                      <a:endParaRPr sz="1600" b="1" dirty="0">
                        <a:solidFill>
                          <a:srgbClr val="00206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88085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b="1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СОЦИАЛЬНЫЕ</a:t>
                      </a:r>
                      <a:r>
                        <a:rPr sz="1700" b="1" spc="-95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333E50"/>
                          </a:solidFill>
                          <a:latin typeface="+mn-lt"/>
                          <a:cs typeface="Times New Roman"/>
                        </a:rPr>
                        <a:t>ПРИЧИНЫ</a:t>
                      </a:r>
                      <a:endParaRPr sz="1700" b="1" dirty="0">
                        <a:latin typeface="+mn-lt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756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совокупность</a:t>
                      </a:r>
                      <a:r>
                        <a:rPr sz="1600" b="1" spc="-9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негативных</a:t>
                      </a:r>
                      <a:r>
                        <a:rPr sz="1600" b="1" spc="-7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факторов,</a:t>
                      </a:r>
                      <a:r>
                        <a:rPr sz="1600" b="1" spc="-7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связанных</a:t>
                      </a:r>
                      <a:r>
                        <a:rPr sz="1600" b="1" spc="-7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600" b="1" spc="-6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родительской</a:t>
                      </a:r>
                      <a:r>
                        <a:rPr sz="1600" b="1" spc="-6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семьей,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социальной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микросредой,</a:t>
                      </a:r>
                      <a:r>
                        <a:rPr sz="1600" b="1" spc="-6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600" b="1" spc="-5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воздействием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средств</a:t>
                      </a:r>
                      <a:r>
                        <a:rPr sz="1600" b="1" spc="-6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массовых</a:t>
                      </a:r>
                      <a:r>
                        <a:rPr lang="ru-RU" sz="1600" b="1" spc="0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коммуникаций</a:t>
                      </a:r>
                      <a:r>
                        <a:rPr sz="1600" b="1" spc="-5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3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современной</a:t>
                      </a:r>
                      <a:r>
                        <a:rPr sz="1600" b="1" spc="-5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культурой,</a:t>
                      </a:r>
                      <a:r>
                        <a:rPr sz="1600" b="1" spc="-6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с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нравственным</a:t>
                      </a:r>
                      <a:r>
                        <a:rPr sz="1600" b="1" spc="-4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климатом</a:t>
                      </a:r>
                      <a:r>
                        <a:rPr lang="ru-RU" sz="1600" b="1" spc="0" baseline="0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общества</a:t>
                      </a:r>
                      <a:r>
                        <a:rPr sz="1600" b="1" spc="-55" dirty="0" smtClean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жизненными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ценностями</a:t>
                      </a:r>
                      <a:r>
                        <a:rPr sz="1600" b="1" spc="-45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молодого</a:t>
                      </a:r>
                      <a:r>
                        <a:rPr sz="1600" b="1" spc="-3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+mn-lt"/>
                          <a:cs typeface="Times New Roman"/>
                        </a:rPr>
                        <a:t>поколения</a:t>
                      </a:r>
                      <a:endParaRPr sz="1600" b="1" dirty="0">
                        <a:solidFill>
                          <a:srgbClr val="00206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52596" y="714356"/>
            <a:ext cx="9787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+mj-lt"/>
              </a:rPr>
              <a:t>Причины школьной </a:t>
            </a:r>
            <a:r>
              <a:rPr lang="ru-RU" sz="4000" b="1" dirty="0" err="1">
                <a:solidFill>
                  <a:schemeClr val="bg1"/>
                </a:solidFill>
                <a:latin typeface="+mj-lt"/>
              </a:rPr>
              <a:t>неуспешности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0"/>
            <a:ext cx="12192000" cy="857232"/>
            <a:chOff x="0" y="306049"/>
            <a:chExt cx="12192000" cy="109708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307802"/>
              <a:ext cx="12192000" cy="1095334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646" y="306049"/>
              <a:ext cx="1137702" cy="1097086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1600200" y="2362200"/>
            <a:ext cx="2743200" cy="2819400"/>
            <a:chOff x="1600200" y="2362200"/>
            <a:chExt cx="2743200" cy="2819400"/>
          </a:xfrm>
        </p:grpSpPr>
        <p:sp>
          <p:nvSpPr>
            <p:cNvPr id="24" name="object 33"/>
            <p:cNvSpPr/>
            <p:nvPr/>
          </p:nvSpPr>
          <p:spPr>
            <a:xfrm>
              <a:off x="2286000" y="2971800"/>
              <a:ext cx="1464945" cy="1464945"/>
            </a:xfrm>
            <a:custGeom>
              <a:avLst/>
              <a:gdLst/>
              <a:ahLst/>
              <a:cxnLst/>
              <a:rect l="l" t="t" r="r" b="b"/>
              <a:pathLst>
                <a:path w="1464945" h="1464945">
                  <a:moveTo>
                    <a:pt x="732282" y="0"/>
                  </a:moveTo>
                  <a:lnTo>
                    <a:pt x="684133" y="1557"/>
                  </a:lnTo>
                  <a:lnTo>
                    <a:pt x="636817" y="6167"/>
                  </a:lnTo>
                  <a:lnTo>
                    <a:pt x="590429" y="13731"/>
                  </a:lnTo>
                  <a:lnTo>
                    <a:pt x="545065" y="24153"/>
                  </a:lnTo>
                  <a:lnTo>
                    <a:pt x="500822" y="37337"/>
                  </a:lnTo>
                  <a:lnTo>
                    <a:pt x="457798" y="53187"/>
                  </a:lnTo>
                  <a:lnTo>
                    <a:pt x="416087" y="71605"/>
                  </a:lnTo>
                  <a:lnTo>
                    <a:pt x="375787" y="92495"/>
                  </a:lnTo>
                  <a:lnTo>
                    <a:pt x="336993" y="115760"/>
                  </a:lnTo>
                  <a:lnTo>
                    <a:pt x="299804" y="141305"/>
                  </a:lnTo>
                  <a:lnTo>
                    <a:pt x="264314" y="169032"/>
                  </a:lnTo>
                  <a:lnTo>
                    <a:pt x="230621" y="198844"/>
                  </a:lnTo>
                  <a:lnTo>
                    <a:pt x="198821" y="230646"/>
                  </a:lnTo>
                  <a:lnTo>
                    <a:pt x="169011" y="264341"/>
                  </a:lnTo>
                  <a:lnTo>
                    <a:pt x="141286" y="299831"/>
                  </a:lnTo>
                  <a:lnTo>
                    <a:pt x="115745" y="337021"/>
                  </a:lnTo>
                  <a:lnTo>
                    <a:pt x="92482" y="375815"/>
                  </a:lnTo>
                  <a:lnTo>
                    <a:pt x="71594" y="416114"/>
                  </a:lnTo>
                  <a:lnTo>
                    <a:pt x="53179" y="457824"/>
                  </a:lnTo>
                  <a:lnTo>
                    <a:pt x="37331" y="500847"/>
                  </a:lnTo>
                  <a:lnTo>
                    <a:pt x="24149" y="545087"/>
                  </a:lnTo>
                  <a:lnTo>
                    <a:pt x="13728" y="590446"/>
                  </a:lnTo>
                  <a:lnTo>
                    <a:pt x="6166" y="636830"/>
                  </a:lnTo>
                  <a:lnTo>
                    <a:pt x="1557" y="684140"/>
                  </a:lnTo>
                  <a:lnTo>
                    <a:pt x="0" y="732281"/>
                  </a:lnTo>
                  <a:lnTo>
                    <a:pt x="1557" y="780423"/>
                  </a:lnTo>
                  <a:lnTo>
                    <a:pt x="6166" y="827733"/>
                  </a:lnTo>
                  <a:lnTo>
                    <a:pt x="13728" y="874117"/>
                  </a:lnTo>
                  <a:lnTo>
                    <a:pt x="24149" y="919476"/>
                  </a:lnTo>
                  <a:lnTo>
                    <a:pt x="37331" y="963716"/>
                  </a:lnTo>
                  <a:lnTo>
                    <a:pt x="53179" y="1006739"/>
                  </a:lnTo>
                  <a:lnTo>
                    <a:pt x="71594" y="1048449"/>
                  </a:lnTo>
                  <a:lnTo>
                    <a:pt x="92482" y="1088748"/>
                  </a:lnTo>
                  <a:lnTo>
                    <a:pt x="115745" y="1127542"/>
                  </a:lnTo>
                  <a:lnTo>
                    <a:pt x="141286" y="1164732"/>
                  </a:lnTo>
                  <a:lnTo>
                    <a:pt x="169011" y="1200222"/>
                  </a:lnTo>
                  <a:lnTo>
                    <a:pt x="198821" y="1233917"/>
                  </a:lnTo>
                  <a:lnTo>
                    <a:pt x="230621" y="1265719"/>
                  </a:lnTo>
                  <a:lnTo>
                    <a:pt x="264314" y="1295531"/>
                  </a:lnTo>
                  <a:lnTo>
                    <a:pt x="299804" y="1323258"/>
                  </a:lnTo>
                  <a:lnTo>
                    <a:pt x="336993" y="1348803"/>
                  </a:lnTo>
                  <a:lnTo>
                    <a:pt x="375787" y="1372068"/>
                  </a:lnTo>
                  <a:lnTo>
                    <a:pt x="416087" y="1392958"/>
                  </a:lnTo>
                  <a:lnTo>
                    <a:pt x="457798" y="1411376"/>
                  </a:lnTo>
                  <a:lnTo>
                    <a:pt x="500822" y="1427226"/>
                  </a:lnTo>
                  <a:lnTo>
                    <a:pt x="545065" y="1440410"/>
                  </a:lnTo>
                  <a:lnTo>
                    <a:pt x="590429" y="1450832"/>
                  </a:lnTo>
                  <a:lnTo>
                    <a:pt x="636817" y="1458396"/>
                  </a:lnTo>
                  <a:lnTo>
                    <a:pt x="684133" y="1463006"/>
                  </a:lnTo>
                  <a:lnTo>
                    <a:pt x="732282" y="1464564"/>
                  </a:lnTo>
                  <a:lnTo>
                    <a:pt x="780423" y="1463006"/>
                  </a:lnTo>
                  <a:lnTo>
                    <a:pt x="827733" y="1458396"/>
                  </a:lnTo>
                  <a:lnTo>
                    <a:pt x="874117" y="1450832"/>
                  </a:lnTo>
                  <a:lnTo>
                    <a:pt x="919476" y="1440410"/>
                  </a:lnTo>
                  <a:lnTo>
                    <a:pt x="963716" y="1427225"/>
                  </a:lnTo>
                  <a:lnTo>
                    <a:pt x="1006739" y="1411376"/>
                  </a:lnTo>
                  <a:lnTo>
                    <a:pt x="1048449" y="1392958"/>
                  </a:lnTo>
                  <a:lnTo>
                    <a:pt x="1088748" y="1372068"/>
                  </a:lnTo>
                  <a:lnTo>
                    <a:pt x="1127542" y="1348803"/>
                  </a:lnTo>
                  <a:lnTo>
                    <a:pt x="1164732" y="1323258"/>
                  </a:lnTo>
                  <a:lnTo>
                    <a:pt x="1200222" y="1295531"/>
                  </a:lnTo>
                  <a:lnTo>
                    <a:pt x="1233917" y="1265719"/>
                  </a:lnTo>
                  <a:lnTo>
                    <a:pt x="1265719" y="1233917"/>
                  </a:lnTo>
                  <a:lnTo>
                    <a:pt x="1295531" y="1200222"/>
                  </a:lnTo>
                  <a:lnTo>
                    <a:pt x="1323258" y="1164732"/>
                  </a:lnTo>
                  <a:lnTo>
                    <a:pt x="1348803" y="1127542"/>
                  </a:lnTo>
                  <a:lnTo>
                    <a:pt x="1372068" y="1088748"/>
                  </a:lnTo>
                  <a:lnTo>
                    <a:pt x="1392958" y="1048449"/>
                  </a:lnTo>
                  <a:lnTo>
                    <a:pt x="1411376" y="1006739"/>
                  </a:lnTo>
                  <a:lnTo>
                    <a:pt x="1427225" y="963716"/>
                  </a:lnTo>
                  <a:lnTo>
                    <a:pt x="1440410" y="919476"/>
                  </a:lnTo>
                  <a:lnTo>
                    <a:pt x="1450832" y="874117"/>
                  </a:lnTo>
                  <a:lnTo>
                    <a:pt x="1458396" y="827733"/>
                  </a:lnTo>
                  <a:lnTo>
                    <a:pt x="1463006" y="780423"/>
                  </a:lnTo>
                  <a:lnTo>
                    <a:pt x="1464564" y="732281"/>
                  </a:lnTo>
                  <a:lnTo>
                    <a:pt x="1463006" y="684140"/>
                  </a:lnTo>
                  <a:lnTo>
                    <a:pt x="1458396" y="636830"/>
                  </a:lnTo>
                  <a:lnTo>
                    <a:pt x="1450832" y="590446"/>
                  </a:lnTo>
                  <a:lnTo>
                    <a:pt x="1440410" y="545087"/>
                  </a:lnTo>
                  <a:lnTo>
                    <a:pt x="1427225" y="500847"/>
                  </a:lnTo>
                  <a:lnTo>
                    <a:pt x="1411376" y="457824"/>
                  </a:lnTo>
                  <a:lnTo>
                    <a:pt x="1392958" y="416114"/>
                  </a:lnTo>
                  <a:lnTo>
                    <a:pt x="1372068" y="375815"/>
                  </a:lnTo>
                  <a:lnTo>
                    <a:pt x="1348803" y="337021"/>
                  </a:lnTo>
                  <a:lnTo>
                    <a:pt x="1323258" y="299831"/>
                  </a:lnTo>
                  <a:lnTo>
                    <a:pt x="1295531" y="264341"/>
                  </a:lnTo>
                  <a:lnTo>
                    <a:pt x="1265719" y="230646"/>
                  </a:lnTo>
                  <a:lnTo>
                    <a:pt x="1233917" y="198844"/>
                  </a:lnTo>
                  <a:lnTo>
                    <a:pt x="1200222" y="169032"/>
                  </a:lnTo>
                  <a:lnTo>
                    <a:pt x="1164732" y="141305"/>
                  </a:lnTo>
                  <a:lnTo>
                    <a:pt x="1127542" y="115760"/>
                  </a:lnTo>
                  <a:lnTo>
                    <a:pt x="1088748" y="92495"/>
                  </a:lnTo>
                  <a:lnTo>
                    <a:pt x="1048449" y="71605"/>
                  </a:lnTo>
                  <a:lnTo>
                    <a:pt x="1006739" y="53187"/>
                  </a:lnTo>
                  <a:lnTo>
                    <a:pt x="963716" y="37337"/>
                  </a:lnTo>
                  <a:lnTo>
                    <a:pt x="919476" y="24153"/>
                  </a:lnTo>
                  <a:lnTo>
                    <a:pt x="874117" y="13731"/>
                  </a:lnTo>
                  <a:lnTo>
                    <a:pt x="827733" y="6167"/>
                  </a:lnTo>
                  <a:lnTo>
                    <a:pt x="780423" y="1557"/>
                  </a:lnTo>
                  <a:lnTo>
                    <a:pt x="7322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048000" y="2362200"/>
              <a:ext cx="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752600" y="29718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971800" y="4419600"/>
              <a:ext cx="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3581400" y="2971800"/>
              <a:ext cx="685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581400" y="4114800"/>
              <a:ext cx="762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600200" y="3962400"/>
              <a:ext cx="762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2309786" y="0"/>
            <a:ext cx="8164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15" dirty="0" smtClean="0">
                <a:solidFill>
                  <a:schemeClr val="bg1"/>
                </a:solidFill>
                <a:latin typeface="+mj-lt"/>
                <a:cs typeface="Calibri"/>
              </a:rPr>
              <a:t>Преодоление</a:t>
            </a:r>
            <a:r>
              <a:rPr lang="ru-RU" sz="3600" b="1" spc="-25" dirty="0" smtClean="0">
                <a:solidFill>
                  <a:schemeClr val="bg1"/>
                </a:solidFill>
                <a:latin typeface="+mj-lt"/>
                <a:cs typeface="Calibri"/>
              </a:rPr>
              <a:t> </a:t>
            </a:r>
            <a:r>
              <a:rPr lang="ru-RU" sz="3600" b="1" spc="-10" dirty="0" smtClean="0">
                <a:solidFill>
                  <a:schemeClr val="bg1"/>
                </a:solidFill>
                <a:latin typeface="+mj-lt"/>
                <a:cs typeface="Calibri"/>
              </a:rPr>
              <a:t>школьной</a:t>
            </a:r>
            <a:r>
              <a:rPr lang="ru-RU" sz="3600" b="1" spc="-30" dirty="0" smtClean="0">
                <a:solidFill>
                  <a:schemeClr val="bg1"/>
                </a:solidFill>
                <a:latin typeface="+mj-lt"/>
                <a:cs typeface="Calibri"/>
              </a:rPr>
              <a:t> </a:t>
            </a:r>
            <a:r>
              <a:rPr lang="ru-RU" sz="3600" b="1" spc="-5" dirty="0" err="1" smtClean="0">
                <a:solidFill>
                  <a:schemeClr val="bg1"/>
                </a:solidFill>
                <a:latin typeface="+mj-lt"/>
                <a:cs typeface="Calibri"/>
              </a:rPr>
              <a:t>неуспешности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9522" y="928670"/>
            <a:ext cx="5410200" cy="5788532"/>
            <a:chOff x="762000" y="830580"/>
            <a:chExt cx="5410200" cy="5788532"/>
          </a:xfrm>
        </p:grpSpPr>
        <p:sp>
          <p:nvSpPr>
            <p:cNvPr id="6" name="object 18"/>
            <p:cNvSpPr/>
            <p:nvPr/>
          </p:nvSpPr>
          <p:spPr>
            <a:xfrm>
              <a:off x="2743200" y="830580"/>
              <a:ext cx="1464945" cy="1464945"/>
            </a:xfrm>
            <a:custGeom>
              <a:avLst/>
              <a:gdLst/>
              <a:ahLst/>
              <a:cxnLst/>
              <a:rect l="l" t="t" r="r" b="b"/>
              <a:pathLst>
                <a:path w="1464945" h="1464945">
                  <a:moveTo>
                    <a:pt x="732282" y="0"/>
                  </a:moveTo>
                  <a:lnTo>
                    <a:pt x="684140" y="1557"/>
                  </a:lnTo>
                  <a:lnTo>
                    <a:pt x="636830" y="6167"/>
                  </a:lnTo>
                  <a:lnTo>
                    <a:pt x="590446" y="13731"/>
                  </a:lnTo>
                  <a:lnTo>
                    <a:pt x="545087" y="24153"/>
                  </a:lnTo>
                  <a:lnTo>
                    <a:pt x="500847" y="37338"/>
                  </a:lnTo>
                  <a:lnTo>
                    <a:pt x="457824" y="53187"/>
                  </a:lnTo>
                  <a:lnTo>
                    <a:pt x="416114" y="71605"/>
                  </a:lnTo>
                  <a:lnTo>
                    <a:pt x="375815" y="92495"/>
                  </a:lnTo>
                  <a:lnTo>
                    <a:pt x="337021" y="115760"/>
                  </a:lnTo>
                  <a:lnTo>
                    <a:pt x="299831" y="141305"/>
                  </a:lnTo>
                  <a:lnTo>
                    <a:pt x="264341" y="169032"/>
                  </a:lnTo>
                  <a:lnTo>
                    <a:pt x="230646" y="198844"/>
                  </a:lnTo>
                  <a:lnTo>
                    <a:pt x="198844" y="230646"/>
                  </a:lnTo>
                  <a:lnTo>
                    <a:pt x="169032" y="264341"/>
                  </a:lnTo>
                  <a:lnTo>
                    <a:pt x="141305" y="299831"/>
                  </a:lnTo>
                  <a:lnTo>
                    <a:pt x="115760" y="337021"/>
                  </a:lnTo>
                  <a:lnTo>
                    <a:pt x="92495" y="375815"/>
                  </a:lnTo>
                  <a:lnTo>
                    <a:pt x="71605" y="416114"/>
                  </a:lnTo>
                  <a:lnTo>
                    <a:pt x="53187" y="457824"/>
                  </a:lnTo>
                  <a:lnTo>
                    <a:pt x="37338" y="500847"/>
                  </a:lnTo>
                  <a:lnTo>
                    <a:pt x="24153" y="545087"/>
                  </a:lnTo>
                  <a:lnTo>
                    <a:pt x="13731" y="590446"/>
                  </a:lnTo>
                  <a:lnTo>
                    <a:pt x="6167" y="636830"/>
                  </a:lnTo>
                  <a:lnTo>
                    <a:pt x="1557" y="684140"/>
                  </a:lnTo>
                  <a:lnTo>
                    <a:pt x="0" y="732282"/>
                  </a:lnTo>
                  <a:lnTo>
                    <a:pt x="1557" y="780423"/>
                  </a:lnTo>
                  <a:lnTo>
                    <a:pt x="6167" y="827733"/>
                  </a:lnTo>
                  <a:lnTo>
                    <a:pt x="13731" y="874117"/>
                  </a:lnTo>
                  <a:lnTo>
                    <a:pt x="24153" y="919476"/>
                  </a:lnTo>
                  <a:lnTo>
                    <a:pt x="37337" y="963716"/>
                  </a:lnTo>
                  <a:lnTo>
                    <a:pt x="53187" y="1006739"/>
                  </a:lnTo>
                  <a:lnTo>
                    <a:pt x="71605" y="1048449"/>
                  </a:lnTo>
                  <a:lnTo>
                    <a:pt x="92495" y="1088748"/>
                  </a:lnTo>
                  <a:lnTo>
                    <a:pt x="115760" y="1127542"/>
                  </a:lnTo>
                  <a:lnTo>
                    <a:pt x="141305" y="1164732"/>
                  </a:lnTo>
                  <a:lnTo>
                    <a:pt x="169032" y="1200222"/>
                  </a:lnTo>
                  <a:lnTo>
                    <a:pt x="198844" y="1233917"/>
                  </a:lnTo>
                  <a:lnTo>
                    <a:pt x="230646" y="1265719"/>
                  </a:lnTo>
                  <a:lnTo>
                    <a:pt x="264341" y="1295531"/>
                  </a:lnTo>
                  <a:lnTo>
                    <a:pt x="299831" y="1323258"/>
                  </a:lnTo>
                  <a:lnTo>
                    <a:pt x="337021" y="1348803"/>
                  </a:lnTo>
                  <a:lnTo>
                    <a:pt x="375815" y="1372068"/>
                  </a:lnTo>
                  <a:lnTo>
                    <a:pt x="416114" y="1392958"/>
                  </a:lnTo>
                  <a:lnTo>
                    <a:pt x="457824" y="1411376"/>
                  </a:lnTo>
                  <a:lnTo>
                    <a:pt x="500847" y="1427226"/>
                  </a:lnTo>
                  <a:lnTo>
                    <a:pt x="545087" y="1440410"/>
                  </a:lnTo>
                  <a:lnTo>
                    <a:pt x="590446" y="1450832"/>
                  </a:lnTo>
                  <a:lnTo>
                    <a:pt x="636830" y="1458396"/>
                  </a:lnTo>
                  <a:lnTo>
                    <a:pt x="684140" y="1463006"/>
                  </a:lnTo>
                  <a:lnTo>
                    <a:pt x="732282" y="1464564"/>
                  </a:lnTo>
                  <a:lnTo>
                    <a:pt x="780423" y="1463006"/>
                  </a:lnTo>
                  <a:lnTo>
                    <a:pt x="827733" y="1458396"/>
                  </a:lnTo>
                  <a:lnTo>
                    <a:pt x="874117" y="1450832"/>
                  </a:lnTo>
                  <a:lnTo>
                    <a:pt x="919476" y="1440410"/>
                  </a:lnTo>
                  <a:lnTo>
                    <a:pt x="963716" y="1427226"/>
                  </a:lnTo>
                  <a:lnTo>
                    <a:pt x="1006739" y="1411376"/>
                  </a:lnTo>
                  <a:lnTo>
                    <a:pt x="1048449" y="1392958"/>
                  </a:lnTo>
                  <a:lnTo>
                    <a:pt x="1088748" y="1372068"/>
                  </a:lnTo>
                  <a:lnTo>
                    <a:pt x="1127542" y="1348803"/>
                  </a:lnTo>
                  <a:lnTo>
                    <a:pt x="1164732" y="1323258"/>
                  </a:lnTo>
                  <a:lnTo>
                    <a:pt x="1200222" y="1295531"/>
                  </a:lnTo>
                  <a:lnTo>
                    <a:pt x="1233917" y="1265719"/>
                  </a:lnTo>
                  <a:lnTo>
                    <a:pt x="1265719" y="1233917"/>
                  </a:lnTo>
                  <a:lnTo>
                    <a:pt x="1295531" y="1200222"/>
                  </a:lnTo>
                  <a:lnTo>
                    <a:pt x="1323258" y="1164732"/>
                  </a:lnTo>
                  <a:lnTo>
                    <a:pt x="1348803" y="1127542"/>
                  </a:lnTo>
                  <a:lnTo>
                    <a:pt x="1372068" y="1088748"/>
                  </a:lnTo>
                  <a:lnTo>
                    <a:pt x="1392958" y="1048449"/>
                  </a:lnTo>
                  <a:lnTo>
                    <a:pt x="1411376" y="1006739"/>
                  </a:lnTo>
                  <a:lnTo>
                    <a:pt x="1427226" y="963716"/>
                  </a:lnTo>
                  <a:lnTo>
                    <a:pt x="1440410" y="919476"/>
                  </a:lnTo>
                  <a:lnTo>
                    <a:pt x="1450832" y="874117"/>
                  </a:lnTo>
                  <a:lnTo>
                    <a:pt x="1458396" y="827733"/>
                  </a:lnTo>
                  <a:lnTo>
                    <a:pt x="1463006" y="780423"/>
                  </a:lnTo>
                  <a:lnTo>
                    <a:pt x="1464564" y="732282"/>
                  </a:lnTo>
                  <a:lnTo>
                    <a:pt x="1463006" y="684140"/>
                  </a:lnTo>
                  <a:lnTo>
                    <a:pt x="1458396" y="636830"/>
                  </a:lnTo>
                  <a:lnTo>
                    <a:pt x="1450832" y="590446"/>
                  </a:lnTo>
                  <a:lnTo>
                    <a:pt x="1440410" y="545087"/>
                  </a:lnTo>
                  <a:lnTo>
                    <a:pt x="1427225" y="500847"/>
                  </a:lnTo>
                  <a:lnTo>
                    <a:pt x="1411376" y="457824"/>
                  </a:lnTo>
                  <a:lnTo>
                    <a:pt x="1392958" y="416114"/>
                  </a:lnTo>
                  <a:lnTo>
                    <a:pt x="1372068" y="375815"/>
                  </a:lnTo>
                  <a:lnTo>
                    <a:pt x="1348803" y="337021"/>
                  </a:lnTo>
                  <a:lnTo>
                    <a:pt x="1323258" y="299831"/>
                  </a:lnTo>
                  <a:lnTo>
                    <a:pt x="1295531" y="264341"/>
                  </a:lnTo>
                  <a:lnTo>
                    <a:pt x="1265719" y="230646"/>
                  </a:lnTo>
                  <a:lnTo>
                    <a:pt x="1233917" y="198844"/>
                  </a:lnTo>
                  <a:lnTo>
                    <a:pt x="1200222" y="169032"/>
                  </a:lnTo>
                  <a:lnTo>
                    <a:pt x="1164732" y="141305"/>
                  </a:lnTo>
                  <a:lnTo>
                    <a:pt x="1127542" y="115760"/>
                  </a:lnTo>
                  <a:lnTo>
                    <a:pt x="1088748" y="92495"/>
                  </a:lnTo>
                  <a:lnTo>
                    <a:pt x="1048449" y="71605"/>
                  </a:lnTo>
                  <a:lnTo>
                    <a:pt x="1006739" y="53187"/>
                  </a:lnTo>
                  <a:lnTo>
                    <a:pt x="963716" y="37337"/>
                  </a:lnTo>
                  <a:lnTo>
                    <a:pt x="919476" y="24153"/>
                  </a:lnTo>
                  <a:lnTo>
                    <a:pt x="874117" y="13731"/>
                  </a:lnTo>
                  <a:lnTo>
                    <a:pt x="827733" y="6167"/>
                  </a:lnTo>
                  <a:lnTo>
                    <a:pt x="780423" y="1557"/>
                  </a:lnTo>
                  <a:lnTo>
                    <a:pt x="7322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object 19"/>
            <p:cNvSpPr txBox="1"/>
            <p:nvPr/>
          </p:nvSpPr>
          <p:spPr>
            <a:xfrm>
              <a:off x="2819400" y="1329004"/>
              <a:ext cx="1371600" cy="3815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sz="2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Пси</a:t>
              </a:r>
              <a:r>
                <a:rPr sz="2400" b="1" spc="-30" dirty="0">
                  <a:solidFill>
                    <a:srgbClr val="FFFFFF"/>
                  </a:solidFill>
                  <a:latin typeface="Calibri"/>
                  <a:cs typeface="Calibri"/>
                </a:rPr>
                <a:t>х</a:t>
              </a:r>
              <a:r>
                <a:rPr sz="2400" b="1" spc="-35" dirty="0">
                  <a:solidFill>
                    <a:srgbClr val="FFFFFF"/>
                  </a:solidFill>
                  <a:latin typeface="Calibri"/>
                  <a:cs typeface="Calibri"/>
                </a:rPr>
                <a:t>о</a:t>
              </a:r>
              <a:r>
                <a:rPr sz="2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лог</a:t>
              </a:r>
              <a:endParaRPr sz="2400" b="1" dirty="0">
                <a:latin typeface="Calibri"/>
                <a:cs typeface="Calibri"/>
              </a:endParaRPr>
            </a:p>
          </p:txBody>
        </p:sp>
        <p:sp>
          <p:nvSpPr>
            <p:cNvPr id="8" name="object 20"/>
            <p:cNvSpPr/>
            <p:nvPr/>
          </p:nvSpPr>
          <p:spPr>
            <a:xfrm>
              <a:off x="4199635" y="1805558"/>
              <a:ext cx="412115" cy="440055"/>
            </a:xfrm>
            <a:custGeom>
              <a:avLst/>
              <a:gdLst/>
              <a:ahLst/>
              <a:cxnLst/>
              <a:rect l="l" t="t" r="r" b="b"/>
              <a:pathLst>
                <a:path w="412114" h="440055">
                  <a:moveTo>
                    <a:pt x="148336" y="0"/>
                  </a:moveTo>
                  <a:lnTo>
                    <a:pt x="0" y="256920"/>
                  </a:lnTo>
                  <a:lnTo>
                    <a:pt x="168655" y="354329"/>
                  </a:lnTo>
                  <a:lnTo>
                    <a:pt x="119252" y="439927"/>
                  </a:lnTo>
                  <a:lnTo>
                    <a:pt x="411606" y="323214"/>
                  </a:lnTo>
                  <a:lnTo>
                    <a:pt x="366522" y="11811"/>
                  </a:lnTo>
                  <a:lnTo>
                    <a:pt x="316991" y="97408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9" name="object 21"/>
            <p:cNvSpPr/>
            <p:nvPr/>
          </p:nvSpPr>
          <p:spPr>
            <a:xfrm>
              <a:off x="4672584" y="1854707"/>
              <a:ext cx="1464945" cy="1464945"/>
            </a:xfrm>
            <a:custGeom>
              <a:avLst/>
              <a:gdLst/>
              <a:ahLst/>
              <a:cxnLst/>
              <a:rect l="l" t="t" r="r" b="b"/>
              <a:pathLst>
                <a:path w="1464945" h="1464945">
                  <a:moveTo>
                    <a:pt x="732281" y="0"/>
                  </a:moveTo>
                  <a:lnTo>
                    <a:pt x="684140" y="1557"/>
                  </a:lnTo>
                  <a:lnTo>
                    <a:pt x="636830" y="6167"/>
                  </a:lnTo>
                  <a:lnTo>
                    <a:pt x="590446" y="13731"/>
                  </a:lnTo>
                  <a:lnTo>
                    <a:pt x="545087" y="24153"/>
                  </a:lnTo>
                  <a:lnTo>
                    <a:pt x="500847" y="37337"/>
                  </a:lnTo>
                  <a:lnTo>
                    <a:pt x="457824" y="53187"/>
                  </a:lnTo>
                  <a:lnTo>
                    <a:pt x="416114" y="71605"/>
                  </a:lnTo>
                  <a:lnTo>
                    <a:pt x="375815" y="92495"/>
                  </a:lnTo>
                  <a:lnTo>
                    <a:pt x="337021" y="115760"/>
                  </a:lnTo>
                  <a:lnTo>
                    <a:pt x="299831" y="141305"/>
                  </a:lnTo>
                  <a:lnTo>
                    <a:pt x="264341" y="169032"/>
                  </a:lnTo>
                  <a:lnTo>
                    <a:pt x="230646" y="198844"/>
                  </a:lnTo>
                  <a:lnTo>
                    <a:pt x="198844" y="230646"/>
                  </a:lnTo>
                  <a:lnTo>
                    <a:pt x="169032" y="264341"/>
                  </a:lnTo>
                  <a:lnTo>
                    <a:pt x="141305" y="299831"/>
                  </a:lnTo>
                  <a:lnTo>
                    <a:pt x="115760" y="337021"/>
                  </a:lnTo>
                  <a:lnTo>
                    <a:pt x="92495" y="375815"/>
                  </a:lnTo>
                  <a:lnTo>
                    <a:pt x="71605" y="416114"/>
                  </a:lnTo>
                  <a:lnTo>
                    <a:pt x="53187" y="457824"/>
                  </a:lnTo>
                  <a:lnTo>
                    <a:pt x="37337" y="500847"/>
                  </a:lnTo>
                  <a:lnTo>
                    <a:pt x="24153" y="545087"/>
                  </a:lnTo>
                  <a:lnTo>
                    <a:pt x="13731" y="590446"/>
                  </a:lnTo>
                  <a:lnTo>
                    <a:pt x="6167" y="636830"/>
                  </a:lnTo>
                  <a:lnTo>
                    <a:pt x="1557" y="684140"/>
                  </a:lnTo>
                  <a:lnTo>
                    <a:pt x="0" y="732281"/>
                  </a:lnTo>
                  <a:lnTo>
                    <a:pt x="1557" y="780423"/>
                  </a:lnTo>
                  <a:lnTo>
                    <a:pt x="6167" y="827733"/>
                  </a:lnTo>
                  <a:lnTo>
                    <a:pt x="13731" y="874117"/>
                  </a:lnTo>
                  <a:lnTo>
                    <a:pt x="24153" y="919476"/>
                  </a:lnTo>
                  <a:lnTo>
                    <a:pt x="37337" y="963716"/>
                  </a:lnTo>
                  <a:lnTo>
                    <a:pt x="53187" y="1006739"/>
                  </a:lnTo>
                  <a:lnTo>
                    <a:pt x="71605" y="1048449"/>
                  </a:lnTo>
                  <a:lnTo>
                    <a:pt x="92495" y="1088748"/>
                  </a:lnTo>
                  <a:lnTo>
                    <a:pt x="115760" y="1127542"/>
                  </a:lnTo>
                  <a:lnTo>
                    <a:pt x="141305" y="1164732"/>
                  </a:lnTo>
                  <a:lnTo>
                    <a:pt x="169032" y="1200222"/>
                  </a:lnTo>
                  <a:lnTo>
                    <a:pt x="198844" y="1233917"/>
                  </a:lnTo>
                  <a:lnTo>
                    <a:pt x="230646" y="1265719"/>
                  </a:lnTo>
                  <a:lnTo>
                    <a:pt x="264341" y="1295531"/>
                  </a:lnTo>
                  <a:lnTo>
                    <a:pt x="299831" y="1323258"/>
                  </a:lnTo>
                  <a:lnTo>
                    <a:pt x="337021" y="1348803"/>
                  </a:lnTo>
                  <a:lnTo>
                    <a:pt x="375815" y="1372068"/>
                  </a:lnTo>
                  <a:lnTo>
                    <a:pt x="416114" y="1392958"/>
                  </a:lnTo>
                  <a:lnTo>
                    <a:pt x="457824" y="1411376"/>
                  </a:lnTo>
                  <a:lnTo>
                    <a:pt x="500847" y="1427226"/>
                  </a:lnTo>
                  <a:lnTo>
                    <a:pt x="545087" y="1440410"/>
                  </a:lnTo>
                  <a:lnTo>
                    <a:pt x="590446" y="1450832"/>
                  </a:lnTo>
                  <a:lnTo>
                    <a:pt x="636830" y="1458396"/>
                  </a:lnTo>
                  <a:lnTo>
                    <a:pt x="684140" y="1463006"/>
                  </a:lnTo>
                  <a:lnTo>
                    <a:pt x="732281" y="1464564"/>
                  </a:lnTo>
                  <a:lnTo>
                    <a:pt x="780423" y="1463006"/>
                  </a:lnTo>
                  <a:lnTo>
                    <a:pt x="827733" y="1458396"/>
                  </a:lnTo>
                  <a:lnTo>
                    <a:pt x="874117" y="1450832"/>
                  </a:lnTo>
                  <a:lnTo>
                    <a:pt x="919476" y="1440410"/>
                  </a:lnTo>
                  <a:lnTo>
                    <a:pt x="963716" y="1427225"/>
                  </a:lnTo>
                  <a:lnTo>
                    <a:pt x="1006739" y="1411376"/>
                  </a:lnTo>
                  <a:lnTo>
                    <a:pt x="1048449" y="1392958"/>
                  </a:lnTo>
                  <a:lnTo>
                    <a:pt x="1088748" y="1372068"/>
                  </a:lnTo>
                  <a:lnTo>
                    <a:pt x="1127542" y="1348803"/>
                  </a:lnTo>
                  <a:lnTo>
                    <a:pt x="1164732" y="1323258"/>
                  </a:lnTo>
                  <a:lnTo>
                    <a:pt x="1200222" y="1295531"/>
                  </a:lnTo>
                  <a:lnTo>
                    <a:pt x="1233917" y="1265719"/>
                  </a:lnTo>
                  <a:lnTo>
                    <a:pt x="1265719" y="1233917"/>
                  </a:lnTo>
                  <a:lnTo>
                    <a:pt x="1295531" y="1200222"/>
                  </a:lnTo>
                  <a:lnTo>
                    <a:pt x="1323258" y="1164732"/>
                  </a:lnTo>
                  <a:lnTo>
                    <a:pt x="1348803" y="1127542"/>
                  </a:lnTo>
                  <a:lnTo>
                    <a:pt x="1372068" y="1088748"/>
                  </a:lnTo>
                  <a:lnTo>
                    <a:pt x="1392958" y="1048449"/>
                  </a:lnTo>
                  <a:lnTo>
                    <a:pt x="1411376" y="1006739"/>
                  </a:lnTo>
                  <a:lnTo>
                    <a:pt x="1427226" y="963716"/>
                  </a:lnTo>
                  <a:lnTo>
                    <a:pt x="1440410" y="919476"/>
                  </a:lnTo>
                  <a:lnTo>
                    <a:pt x="1450832" y="874117"/>
                  </a:lnTo>
                  <a:lnTo>
                    <a:pt x="1458396" y="827733"/>
                  </a:lnTo>
                  <a:lnTo>
                    <a:pt x="1463006" y="780423"/>
                  </a:lnTo>
                  <a:lnTo>
                    <a:pt x="1464564" y="732281"/>
                  </a:lnTo>
                  <a:lnTo>
                    <a:pt x="1463006" y="684140"/>
                  </a:lnTo>
                  <a:lnTo>
                    <a:pt x="1458396" y="636830"/>
                  </a:lnTo>
                  <a:lnTo>
                    <a:pt x="1450832" y="590446"/>
                  </a:lnTo>
                  <a:lnTo>
                    <a:pt x="1440410" y="545087"/>
                  </a:lnTo>
                  <a:lnTo>
                    <a:pt x="1427225" y="500847"/>
                  </a:lnTo>
                  <a:lnTo>
                    <a:pt x="1411376" y="457824"/>
                  </a:lnTo>
                  <a:lnTo>
                    <a:pt x="1392958" y="416114"/>
                  </a:lnTo>
                  <a:lnTo>
                    <a:pt x="1372068" y="375815"/>
                  </a:lnTo>
                  <a:lnTo>
                    <a:pt x="1348803" y="337021"/>
                  </a:lnTo>
                  <a:lnTo>
                    <a:pt x="1323258" y="299831"/>
                  </a:lnTo>
                  <a:lnTo>
                    <a:pt x="1295531" y="264341"/>
                  </a:lnTo>
                  <a:lnTo>
                    <a:pt x="1265719" y="230646"/>
                  </a:lnTo>
                  <a:lnTo>
                    <a:pt x="1233917" y="198844"/>
                  </a:lnTo>
                  <a:lnTo>
                    <a:pt x="1200222" y="169032"/>
                  </a:lnTo>
                  <a:lnTo>
                    <a:pt x="1164732" y="141305"/>
                  </a:lnTo>
                  <a:lnTo>
                    <a:pt x="1127542" y="115760"/>
                  </a:lnTo>
                  <a:lnTo>
                    <a:pt x="1088748" y="92495"/>
                  </a:lnTo>
                  <a:lnTo>
                    <a:pt x="1048449" y="71605"/>
                  </a:lnTo>
                  <a:lnTo>
                    <a:pt x="1006739" y="53187"/>
                  </a:lnTo>
                  <a:lnTo>
                    <a:pt x="963716" y="37337"/>
                  </a:lnTo>
                  <a:lnTo>
                    <a:pt x="919476" y="24153"/>
                  </a:lnTo>
                  <a:lnTo>
                    <a:pt x="874117" y="13731"/>
                  </a:lnTo>
                  <a:lnTo>
                    <a:pt x="827733" y="6167"/>
                  </a:lnTo>
                  <a:lnTo>
                    <a:pt x="780423" y="1557"/>
                  </a:lnTo>
                  <a:lnTo>
                    <a:pt x="73228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object 22"/>
            <p:cNvSpPr txBox="1"/>
            <p:nvPr/>
          </p:nvSpPr>
          <p:spPr>
            <a:xfrm>
              <a:off x="4724400" y="2202180"/>
              <a:ext cx="1447800" cy="6054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31775" marR="5080" indent="-219710" algn="ctr">
                <a:lnSpc>
                  <a:spcPct val="126899"/>
                </a:lnSpc>
                <a:spcBef>
                  <a:spcPts val="100"/>
                </a:spcBef>
              </a:pPr>
              <a:r>
                <a:rPr b="1" spc="-10" smtClean="0">
                  <a:solidFill>
                    <a:srgbClr val="FFFFFF"/>
                  </a:solidFill>
                  <a:latin typeface="Calibri"/>
                  <a:cs typeface="Calibri"/>
                </a:rPr>
                <a:t>Социа</a:t>
              </a:r>
              <a:r>
                <a:rPr b="1" spc="-5" smtClean="0">
                  <a:solidFill>
                    <a:srgbClr val="FFFFFF"/>
                  </a:solidFill>
                  <a:latin typeface="Calibri"/>
                  <a:cs typeface="Calibri"/>
                </a:rPr>
                <a:t>л</a:t>
              </a:r>
              <a:r>
                <a:rPr b="1" spc="-10" smtClean="0">
                  <a:solidFill>
                    <a:srgbClr val="FFFFFF"/>
                  </a:solidFill>
                  <a:latin typeface="Calibri"/>
                  <a:cs typeface="Calibri"/>
                </a:rPr>
                <a:t>ь</a:t>
              </a:r>
              <a:r>
                <a:rPr b="1" spc="-5" smtClean="0">
                  <a:solidFill>
                    <a:srgbClr val="FFFFFF"/>
                  </a:solidFill>
                  <a:latin typeface="Calibri"/>
                  <a:cs typeface="Calibri"/>
                </a:rPr>
                <a:t>ный</a:t>
              </a:r>
              <a:endParaRPr b="1">
                <a:latin typeface="Calibri"/>
                <a:cs typeface="Calibri"/>
              </a:endParaRPr>
            </a:p>
            <a:p>
              <a:pPr marL="79375" algn="ctr">
                <a:lnSpc>
                  <a:spcPts val="1764"/>
                </a:lnSpc>
              </a:pPr>
              <a:r>
                <a:rPr sz="20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педагог</a:t>
              </a:r>
              <a:endParaRPr sz="2000" b="1">
                <a:latin typeface="Calibri"/>
                <a:cs typeface="Calibri"/>
              </a:endParaRPr>
            </a:p>
          </p:txBody>
        </p:sp>
        <p:sp>
          <p:nvSpPr>
            <p:cNvPr id="11" name="object 23"/>
            <p:cNvSpPr/>
            <p:nvPr/>
          </p:nvSpPr>
          <p:spPr>
            <a:xfrm>
              <a:off x="5157215" y="3480815"/>
              <a:ext cx="495300" cy="390525"/>
            </a:xfrm>
            <a:custGeom>
              <a:avLst/>
              <a:gdLst/>
              <a:ahLst/>
              <a:cxnLst/>
              <a:rect l="l" t="t" r="r" b="b"/>
              <a:pathLst>
                <a:path w="495300" h="390525">
                  <a:moveTo>
                    <a:pt x="396239" y="0"/>
                  </a:moveTo>
                  <a:lnTo>
                    <a:pt x="99060" y="0"/>
                  </a:lnTo>
                  <a:lnTo>
                    <a:pt x="99060" y="195072"/>
                  </a:lnTo>
                  <a:lnTo>
                    <a:pt x="0" y="195072"/>
                  </a:lnTo>
                  <a:lnTo>
                    <a:pt x="247650" y="390144"/>
                  </a:lnTo>
                  <a:lnTo>
                    <a:pt x="495300" y="195072"/>
                  </a:lnTo>
                  <a:lnTo>
                    <a:pt x="396239" y="195072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2" name="object 24"/>
            <p:cNvSpPr/>
            <p:nvPr/>
          </p:nvSpPr>
          <p:spPr>
            <a:xfrm>
              <a:off x="4672584" y="4053840"/>
              <a:ext cx="1464945" cy="1464945"/>
            </a:xfrm>
            <a:custGeom>
              <a:avLst/>
              <a:gdLst/>
              <a:ahLst/>
              <a:cxnLst/>
              <a:rect l="l" t="t" r="r" b="b"/>
              <a:pathLst>
                <a:path w="1464945" h="1464945">
                  <a:moveTo>
                    <a:pt x="732281" y="0"/>
                  </a:moveTo>
                  <a:lnTo>
                    <a:pt x="684140" y="1557"/>
                  </a:lnTo>
                  <a:lnTo>
                    <a:pt x="636830" y="6167"/>
                  </a:lnTo>
                  <a:lnTo>
                    <a:pt x="590446" y="13731"/>
                  </a:lnTo>
                  <a:lnTo>
                    <a:pt x="545087" y="24153"/>
                  </a:lnTo>
                  <a:lnTo>
                    <a:pt x="500847" y="37338"/>
                  </a:lnTo>
                  <a:lnTo>
                    <a:pt x="457824" y="53187"/>
                  </a:lnTo>
                  <a:lnTo>
                    <a:pt x="416114" y="71605"/>
                  </a:lnTo>
                  <a:lnTo>
                    <a:pt x="375815" y="92495"/>
                  </a:lnTo>
                  <a:lnTo>
                    <a:pt x="337021" y="115760"/>
                  </a:lnTo>
                  <a:lnTo>
                    <a:pt x="299831" y="141305"/>
                  </a:lnTo>
                  <a:lnTo>
                    <a:pt x="264341" y="169032"/>
                  </a:lnTo>
                  <a:lnTo>
                    <a:pt x="230646" y="198844"/>
                  </a:lnTo>
                  <a:lnTo>
                    <a:pt x="198844" y="230646"/>
                  </a:lnTo>
                  <a:lnTo>
                    <a:pt x="169032" y="264341"/>
                  </a:lnTo>
                  <a:lnTo>
                    <a:pt x="141305" y="299831"/>
                  </a:lnTo>
                  <a:lnTo>
                    <a:pt x="115760" y="337021"/>
                  </a:lnTo>
                  <a:lnTo>
                    <a:pt x="92495" y="375815"/>
                  </a:lnTo>
                  <a:lnTo>
                    <a:pt x="71605" y="416114"/>
                  </a:lnTo>
                  <a:lnTo>
                    <a:pt x="53187" y="457824"/>
                  </a:lnTo>
                  <a:lnTo>
                    <a:pt x="37337" y="500847"/>
                  </a:lnTo>
                  <a:lnTo>
                    <a:pt x="24153" y="545087"/>
                  </a:lnTo>
                  <a:lnTo>
                    <a:pt x="13731" y="590446"/>
                  </a:lnTo>
                  <a:lnTo>
                    <a:pt x="6167" y="636830"/>
                  </a:lnTo>
                  <a:lnTo>
                    <a:pt x="1557" y="684140"/>
                  </a:lnTo>
                  <a:lnTo>
                    <a:pt x="0" y="732282"/>
                  </a:lnTo>
                  <a:lnTo>
                    <a:pt x="1557" y="780423"/>
                  </a:lnTo>
                  <a:lnTo>
                    <a:pt x="6167" y="827733"/>
                  </a:lnTo>
                  <a:lnTo>
                    <a:pt x="13731" y="874117"/>
                  </a:lnTo>
                  <a:lnTo>
                    <a:pt x="24153" y="919476"/>
                  </a:lnTo>
                  <a:lnTo>
                    <a:pt x="37337" y="963716"/>
                  </a:lnTo>
                  <a:lnTo>
                    <a:pt x="53187" y="1006739"/>
                  </a:lnTo>
                  <a:lnTo>
                    <a:pt x="71605" y="1048449"/>
                  </a:lnTo>
                  <a:lnTo>
                    <a:pt x="92495" y="1088748"/>
                  </a:lnTo>
                  <a:lnTo>
                    <a:pt x="115760" y="1127542"/>
                  </a:lnTo>
                  <a:lnTo>
                    <a:pt x="141305" y="1164732"/>
                  </a:lnTo>
                  <a:lnTo>
                    <a:pt x="169032" y="1200222"/>
                  </a:lnTo>
                  <a:lnTo>
                    <a:pt x="198844" y="1233917"/>
                  </a:lnTo>
                  <a:lnTo>
                    <a:pt x="230646" y="1265719"/>
                  </a:lnTo>
                  <a:lnTo>
                    <a:pt x="264341" y="1295531"/>
                  </a:lnTo>
                  <a:lnTo>
                    <a:pt x="299831" y="1323258"/>
                  </a:lnTo>
                  <a:lnTo>
                    <a:pt x="337021" y="1348803"/>
                  </a:lnTo>
                  <a:lnTo>
                    <a:pt x="375815" y="1372068"/>
                  </a:lnTo>
                  <a:lnTo>
                    <a:pt x="416114" y="1392958"/>
                  </a:lnTo>
                  <a:lnTo>
                    <a:pt x="457824" y="1411376"/>
                  </a:lnTo>
                  <a:lnTo>
                    <a:pt x="500847" y="1427226"/>
                  </a:lnTo>
                  <a:lnTo>
                    <a:pt x="545087" y="1440410"/>
                  </a:lnTo>
                  <a:lnTo>
                    <a:pt x="590446" y="1450832"/>
                  </a:lnTo>
                  <a:lnTo>
                    <a:pt x="636830" y="1458396"/>
                  </a:lnTo>
                  <a:lnTo>
                    <a:pt x="684140" y="1463006"/>
                  </a:lnTo>
                  <a:lnTo>
                    <a:pt x="732281" y="1464564"/>
                  </a:lnTo>
                  <a:lnTo>
                    <a:pt x="780423" y="1463006"/>
                  </a:lnTo>
                  <a:lnTo>
                    <a:pt x="827733" y="1458396"/>
                  </a:lnTo>
                  <a:lnTo>
                    <a:pt x="874117" y="1450832"/>
                  </a:lnTo>
                  <a:lnTo>
                    <a:pt x="919476" y="1440410"/>
                  </a:lnTo>
                  <a:lnTo>
                    <a:pt x="963716" y="1427225"/>
                  </a:lnTo>
                  <a:lnTo>
                    <a:pt x="1006739" y="1411376"/>
                  </a:lnTo>
                  <a:lnTo>
                    <a:pt x="1048449" y="1392958"/>
                  </a:lnTo>
                  <a:lnTo>
                    <a:pt x="1088748" y="1372068"/>
                  </a:lnTo>
                  <a:lnTo>
                    <a:pt x="1127542" y="1348803"/>
                  </a:lnTo>
                  <a:lnTo>
                    <a:pt x="1164732" y="1323258"/>
                  </a:lnTo>
                  <a:lnTo>
                    <a:pt x="1200222" y="1295531"/>
                  </a:lnTo>
                  <a:lnTo>
                    <a:pt x="1233917" y="1265719"/>
                  </a:lnTo>
                  <a:lnTo>
                    <a:pt x="1265719" y="1233917"/>
                  </a:lnTo>
                  <a:lnTo>
                    <a:pt x="1295531" y="1200222"/>
                  </a:lnTo>
                  <a:lnTo>
                    <a:pt x="1323258" y="1164732"/>
                  </a:lnTo>
                  <a:lnTo>
                    <a:pt x="1348803" y="1127542"/>
                  </a:lnTo>
                  <a:lnTo>
                    <a:pt x="1372068" y="1088748"/>
                  </a:lnTo>
                  <a:lnTo>
                    <a:pt x="1392958" y="1048449"/>
                  </a:lnTo>
                  <a:lnTo>
                    <a:pt x="1411376" y="1006739"/>
                  </a:lnTo>
                  <a:lnTo>
                    <a:pt x="1427226" y="963716"/>
                  </a:lnTo>
                  <a:lnTo>
                    <a:pt x="1440410" y="919476"/>
                  </a:lnTo>
                  <a:lnTo>
                    <a:pt x="1450832" y="874117"/>
                  </a:lnTo>
                  <a:lnTo>
                    <a:pt x="1458396" y="827733"/>
                  </a:lnTo>
                  <a:lnTo>
                    <a:pt x="1463006" y="780423"/>
                  </a:lnTo>
                  <a:lnTo>
                    <a:pt x="1464564" y="732282"/>
                  </a:lnTo>
                  <a:lnTo>
                    <a:pt x="1463006" y="684140"/>
                  </a:lnTo>
                  <a:lnTo>
                    <a:pt x="1458396" y="636830"/>
                  </a:lnTo>
                  <a:lnTo>
                    <a:pt x="1450832" y="590446"/>
                  </a:lnTo>
                  <a:lnTo>
                    <a:pt x="1440410" y="545087"/>
                  </a:lnTo>
                  <a:lnTo>
                    <a:pt x="1427225" y="500847"/>
                  </a:lnTo>
                  <a:lnTo>
                    <a:pt x="1411376" y="457824"/>
                  </a:lnTo>
                  <a:lnTo>
                    <a:pt x="1392958" y="416114"/>
                  </a:lnTo>
                  <a:lnTo>
                    <a:pt x="1372068" y="375815"/>
                  </a:lnTo>
                  <a:lnTo>
                    <a:pt x="1348803" y="337021"/>
                  </a:lnTo>
                  <a:lnTo>
                    <a:pt x="1323258" y="299831"/>
                  </a:lnTo>
                  <a:lnTo>
                    <a:pt x="1295531" y="264341"/>
                  </a:lnTo>
                  <a:lnTo>
                    <a:pt x="1265719" y="230646"/>
                  </a:lnTo>
                  <a:lnTo>
                    <a:pt x="1233917" y="198844"/>
                  </a:lnTo>
                  <a:lnTo>
                    <a:pt x="1200222" y="169032"/>
                  </a:lnTo>
                  <a:lnTo>
                    <a:pt x="1164732" y="141305"/>
                  </a:lnTo>
                  <a:lnTo>
                    <a:pt x="1127542" y="115760"/>
                  </a:lnTo>
                  <a:lnTo>
                    <a:pt x="1088748" y="92495"/>
                  </a:lnTo>
                  <a:lnTo>
                    <a:pt x="1048449" y="71605"/>
                  </a:lnTo>
                  <a:lnTo>
                    <a:pt x="1006739" y="53187"/>
                  </a:lnTo>
                  <a:lnTo>
                    <a:pt x="963716" y="37338"/>
                  </a:lnTo>
                  <a:lnTo>
                    <a:pt x="919476" y="24153"/>
                  </a:lnTo>
                  <a:lnTo>
                    <a:pt x="874117" y="13731"/>
                  </a:lnTo>
                  <a:lnTo>
                    <a:pt x="827733" y="6167"/>
                  </a:lnTo>
                  <a:lnTo>
                    <a:pt x="780423" y="1557"/>
                  </a:lnTo>
                  <a:lnTo>
                    <a:pt x="73228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3" name="object 25"/>
            <p:cNvSpPr txBox="1"/>
            <p:nvPr/>
          </p:nvSpPr>
          <p:spPr>
            <a:xfrm>
              <a:off x="4724400" y="4259580"/>
              <a:ext cx="1447799" cy="920636"/>
            </a:xfrm>
            <a:prstGeom prst="rect">
              <a:avLst/>
            </a:prstGeom>
          </p:spPr>
          <p:txBody>
            <a:bodyPr vert="horz" wrap="square" lIns="0" tIns="32384" rIns="0" bIns="0" rtlCol="0">
              <a:spAutoFit/>
            </a:bodyPr>
            <a:lstStyle/>
            <a:p>
              <a:pPr marL="12700" marR="5080" indent="635" algn="ctr">
                <a:lnSpc>
                  <a:spcPct val="91600"/>
                </a:lnSpc>
                <a:spcBef>
                  <a:spcPts val="254"/>
                </a:spcBef>
              </a:pPr>
              <a:r>
                <a:rPr sz="2000" b="1" spc="-5" dirty="0" err="1">
                  <a:solidFill>
                    <a:srgbClr val="FFFFFF"/>
                  </a:solidFill>
                  <a:latin typeface="+mn-lt"/>
                  <a:cs typeface="Calibri"/>
                </a:rPr>
                <a:t>Классный</a:t>
              </a:r>
              <a:r>
                <a:rPr sz="2000" b="1" spc="-5" dirty="0">
                  <a:solidFill>
                    <a:srgbClr val="FFFFFF"/>
                  </a:solidFill>
                  <a:latin typeface="+mn-lt"/>
                  <a:cs typeface="Calibri"/>
                </a:rPr>
                <a:t> </a:t>
              </a:r>
              <a:r>
                <a:rPr sz="2000" b="1" dirty="0">
                  <a:solidFill>
                    <a:srgbClr val="FFFFFF"/>
                  </a:solidFill>
                  <a:latin typeface="+mn-lt"/>
                  <a:cs typeface="Calibri"/>
                </a:rPr>
                <a:t> </a:t>
              </a:r>
              <a:r>
                <a:rPr sz="2000" b="1" spc="-20" dirty="0" err="1" smtClean="0">
                  <a:solidFill>
                    <a:srgbClr val="FFFFFF"/>
                  </a:solidFill>
                  <a:latin typeface="+mn-lt"/>
                  <a:cs typeface="Calibri"/>
                </a:rPr>
                <a:t>р</a:t>
              </a:r>
              <a:r>
                <a:rPr sz="2000" b="1" spc="-5" dirty="0" err="1" smtClean="0">
                  <a:solidFill>
                    <a:srgbClr val="FFFFFF"/>
                  </a:solidFill>
                  <a:latin typeface="+mn-lt"/>
                  <a:cs typeface="Calibri"/>
                </a:rPr>
                <a:t>у</a:t>
              </a:r>
              <a:r>
                <a:rPr sz="2000" b="1" spc="-30" dirty="0" err="1" smtClean="0">
                  <a:solidFill>
                    <a:srgbClr val="FFFFFF"/>
                  </a:solidFill>
                  <a:latin typeface="+mn-lt"/>
                  <a:cs typeface="Calibri"/>
                </a:rPr>
                <a:t>к</a:t>
              </a:r>
              <a:r>
                <a:rPr sz="2000" b="1" spc="-10" dirty="0" err="1" smtClean="0">
                  <a:solidFill>
                    <a:srgbClr val="FFFFFF"/>
                  </a:solidFill>
                  <a:latin typeface="+mn-lt"/>
                  <a:cs typeface="Calibri"/>
                </a:rPr>
                <a:t>ов</a:t>
              </a:r>
              <a:r>
                <a:rPr sz="2000" b="1" spc="-55" dirty="0" err="1" smtClean="0">
                  <a:solidFill>
                    <a:srgbClr val="FFFFFF"/>
                  </a:solidFill>
                  <a:latin typeface="+mn-lt"/>
                  <a:cs typeface="Calibri"/>
                </a:rPr>
                <a:t>о</a:t>
              </a:r>
              <a:r>
                <a:rPr sz="2000" b="1" spc="-10" dirty="0" err="1" smtClean="0">
                  <a:solidFill>
                    <a:srgbClr val="FFFFFF"/>
                  </a:solidFill>
                  <a:latin typeface="+mn-lt"/>
                  <a:cs typeface="Calibri"/>
                </a:rPr>
                <a:t>ди</a:t>
              </a:r>
              <a:endParaRPr lang="ru-RU" sz="2000" b="1" spc="-10" dirty="0" smtClean="0">
                <a:solidFill>
                  <a:srgbClr val="FFFFFF"/>
                </a:solidFill>
                <a:latin typeface="+mn-lt"/>
                <a:cs typeface="Calibri"/>
              </a:endParaRPr>
            </a:p>
            <a:p>
              <a:pPr marL="12700" marR="5080" indent="635" algn="ctr">
                <a:lnSpc>
                  <a:spcPct val="91600"/>
                </a:lnSpc>
                <a:spcBef>
                  <a:spcPts val="254"/>
                </a:spcBef>
              </a:pPr>
              <a:r>
                <a:rPr sz="2000" b="1" dirty="0" err="1" smtClean="0">
                  <a:solidFill>
                    <a:srgbClr val="FFFFFF"/>
                  </a:solidFill>
                  <a:latin typeface="+mn-lt"/>
                  <a:cs typeface="Calibri"/>
                </a:rPr>
                <a:t>т</a:t>
              </a:r>
              <a:r>
                <a:rPr sz="2000" b="1" spc="-20" dirty="0" err="1" smtClean="0">
                  <a:solidFill>
                    <a:srgbClr val="FFFFFF"/>
                  </a:solidFill>
                  <a:latin typeface="+mn-lt"/>
                  <a:cs typeface="Calibri"/>
                </a:rPr>
                <a:t>ель</a:t>
              </a:r>
              <a:endParaRPr sz="2000" b="1" dirty="0">
                <a:latin typeface="+mn-lt"/>
                <a:cs typeface="Calibri"/>
              </a:endParaRPr>
            </a:p>
          </p:txBody>
        </p:sp>
        <p:sp>
          <p:nvSpPr>
            <p:cNvPr id="14" name="object 26"/>
            <p:cNvSpPr/>
            <p:nvPr/>
          </p:nvSpPr>
          <p:spPr>
            <a:xfrm>
              <a:off x="4292853" y="5105272"/>
              <a:ext cx="412115" cy="440055"/>
            </a:xfrm>
            <a:custGeom>
              <a:avLst/>
              <a:gdLst/>
              <a:ahLst/>
              <a:cxnLst/>
              <a:rect l="l" t="t" r="r" b="b"/>
              <a:pathLst>
                <a:path w="412114" h="440054">
                  <a:moveTo>
                    <a:pt x="263271" y="0"/>
                  </a:moveTo>
                  <a:lnTo>
                    <a:pt x="94615" y="97408"/>
                  </a:lnTo>
                  <a:lnTo>
                    <a:pt x="45212" y="11810"/>
                  </a:lnTo>
                  <a:lnTo>
                    <a:pt x="0" y="323214"/>
                  </a:lnTo>
                  <a:lnTo>
                    <a:pt x="292354" y="439927"/>
                  </a:lnTo>
                  <a:lnTo>
                    <a:pt x="242950" y="354329"/>
                  </a:lnTo>
                  <a:lnTo>
                    <a:pt x="411607" y="256920"/>
                  </a:lnTo>
                  <a:lnTo>
                    <a:pt x="263271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5" name="object 27"/>
            <p:cNvSpPr/>
            <p:nvPr/>
          </p:nvSpPr>
          <p:spPr>
            <a:xfrm>
              <a:off x="2767583" y="5154167"/>
              <a:ext cx="1464945" cy="1464945"/>
            </a:xfrm>
            <a:custGeom>
              <a:avLst/>
              <a:gdLst/>
              <a:ahLst/>
              <a:cxnLst/>
              <a:rect l="l" t="t" r="r" b="b"/>
              <a:pathLst>
                <a:path w="1464945" h="1464945">
                  <a:moveTo>
                    <a:pt x="732282" y="0"/>
                  </a:moveTo>
                  <a:lnTo>
                    <a:pt x="684140" y="1557"/>
                  </a:lnTo>
                  <a:lnTo>
                    <a:pt x="636830" y="6167"/>
                  </a:lnTo>
                  <a:lnTo>
                    <a:pt x="590446" y="13731"/>
                  </a:lnTo>
                  <a:lnTo>
                    <a:pt x="545087" y="24153"/>
                  </a:lnTo>
                  <a:lnTo>
                    <a:pt x="500847" y="37337"/>
                  </a:lnTo>
                  <a:lnTo>
                    <a:pt x="457824" y="53187"/>
                  </a:lnTo>
                  <a:lnTo>
                    <a:pt x="416114" y="71605"/>
                  </a:lnTo>
                  <a:lnTo>
                    <a:pt x="375815" y="92495"/>
                  </a:lnTo>
                  <a:lnTo>
                    <a:pt x="337021" y="115760"/>
                  </a:lnTo>
                  <a:lnTo>
                    <a:pt x="299831" y="141305"/>
                  </a:lnTo>
                  <a:lnTo>
                    <a:pt x="264341" y="169032"/>
                  </a:lnTo>
                  <a:lnTo>
                    <a:pt x="230646" y="198844"/>
                  </a:lnTo>
                  <a:lnTo>
                    <a:pt x="198844" y="230646"/>
                  </a:lnTo>
                  <a:lnTo>
                    <a:pt x="169032" y="264341"/>
                  </a:lnTo>
                  <a:lnTo>
                    <a:pt x="141305" y="299831"/>
                  </a:lnTo>
                  <a:lnTo>
                    <a:pt x="115760" y="337021"/>
                  </a:lnTo>
                  <a:lnTo>
                    <a:pt x="92495" y="375815"/>
                  </a:lnTo>
                  <a:lnTo>
                    <a:pt x="71605" y="416114"/>
                  </a:lnTo>
                  <a:lnTo>
                    <a:pt x="53187" y="457824"/>
                  </a:lnTo>
                  <a:lnTo>
                    <a:pt x="37338" y="500847"/>
                  </a:lnTo>
                  <a:lnTo>
                    <a:pt x="24153" y="545087"/>
                  </a:lnTo>
                  <a:lnTo>
                    <a:pt x="13731" y="590446"/>
                  </a:lnTo>
                  <a:lnTo>
                    <a:pt x="6167" y="636830"/>
                  </a:lnTo>
                  <a:lnTo>
                    <a:pt x="1557" y="684140"/>
                  </a:lnTo>
                  <a:lnTo>
                    <a:pt x="0" y="732281"/>
                  </a:lnTo>
                  <a:lnTo>
                    <a:pt x="1557" y="780430"/>
                  </a:lnTo>
                  <a:lnTo>
                    <a:pt x="6167" y="827746"/>
                  </a:lnTo>
                  <a:lnTo>
                    <a:pt x="13731" y="874134"/>
                  </a:lnTo>
                  <a:lnTo>
                    <a:pt x="24153" y="919498"/>
                  </a:lnTo>
                  <a:lnTo>
                    <a:pt x="37337" y="963741"/>
                  </a:lnTo>
                  <a:lnTo>
                    <a:pt x="53187" y="1006765"/>
                  </a:lnTo>
                  <a:lnTo>
                    <a:pt x="71605" y="1048476"/>
                  </a:lnTo>
                  <a:lnTo>
                    <a:pt x="92495" y="1088776"/>
                  </a:lnTo>
                  <a:lnTo>
                    <a:pt x="115760" y="1127570"/>
                  </a:lnTo>
                  <a:lnTo>
                    <a:pt x="141305" y="1164759"/>
                  </a:lnTo>
                  <a:lnTo>
                    <a:pt x="169032" y="1200249"/>
                  </a:lnTo>
                  <a:lnTo>
                    <a:pt x="198844" y="1233942"/>
                  </a:lnTo>
                  <a:lnTo>
                    <a:pt x="230646" y="1265742"/>
                  </a:lnTo>
                  <a:lnTo>
                    <a:pt x="264341" y="1295552"/>
                  </a:lnTo>
                  <a:lnTo>
                    <a:pt x="299831" y="1323277"/>
                  </a:lnTo>
                  <a:lnTo>
                    <a:pt x="337021" y="1348818"/>
                  </a:lnTo>
                  <a:lnTo>
                    <a:pt x="375815" y="1372081"/>
                  </a:lnTo>
                  <a:lnTo>
                    <a:pt x="416114" y="1392969"/>
                  </a:lnTo>
                  <a:lnTo>
                    <a:pt x="457824" y="1411384"/>
                  </a:lnTo>
                  <a:lnTo>
                    <a:pt x="500847" y="1427232"/>
                  </a:lnTo>
                  <a:lnTo>
                    <a:pt x="545087" y="1440414"/>
                  </a:lnTo>
                  <a:lnTo>
                    <a:pt x="590446" y="1450835"/>
                  </a:lnTo>
                  <a:lnTo>
                    <a:pt x="636830" y="1458397"/>
                  </a:lnTo>
                  <a:lnTo>
                    <a:pt x="684140" y="1463006"/>
                  </a:lnTo>
                  <a:lnTo>
                    <a:pt x="732282" y="1464563"/>
                  </a:lnTo>
                  <a:lnTo>
                    <a:pt x="780423" y="1463006"/>
                  </a:lnTo>
                  <a:lnTo>
                    <a:pt x="827733" y="1458397"/>
                  </a:lnTo>
                  <a:lnTo>
                    <a:pt x="874117" y="1450835"/>
                  </a:lnTo>
                  <a:lnTo>
                    <a:pt x="919476" y="1440414"/>
                  </a:lnTo>
                  <a:lnTo>
                    <a:pt x="963716" y="1427232"/>
                  </a:lnTo>
                  <a:lnTo>
                    <a:pt x="1006739" y="1411384"/>
                  </a:lnTo>
                  <a:lnTo>
                    <a:pt x="1048449" y="1392969"/>
                  </a:lnTo>
                  <a:lnTo>
                    <a:pt x="1088748" y="1372081"/>
                  </a:lnTo>
                  <a:lnTo>
                    <a:pt x="1127542" y="1348818"/>
                  </a:lnTo>
                  <a:lnTo>
                    <a:pt x="1164732" y="1323277"/>
                  </a:lnTo>
                  <a:lnTo>
                    <a:pt x="1200222" y="1295552"/>
                  </a:lnTo>
                  <a:lnTo>
                    <a:pt x="1233917" y="1265742"/>
                  </a:lnTo>
                  <a:lnTo>
                    <a:pt x="1265719" y="1233942"/>
                  </a:lnTo>
                  <a:lnTo>
                    <a:pt x="1295531" y="1200249"/>
                  </a:lnTo>
                  <a:lnTo>
                    <a:pt x="1323258" y="1164759"/>
                  </a:lnTo>
                  <a:lnTo>
                    <a:pt x="1348803" y="1127570"/>
                  </a:lnTo>
                  <a:lnTo>
                    <a:pt x="1372068" y="1088776"/>
                  </a:lnTo>
                  <a:lnTo>
                    <a:pt x="1392958" y="1048476"/>
                  </a:lnTo>
                  <a:lnTo>
                    <a:pt x="1411376" y="1006765"/>
                  </a:lnTo>
                  <a:lnTo>
                    <a:pt x="1427226" y="963741"/>
                  </a:lnTo>
                  <a:lnTo>
                    <a:pt x="1440410" y="919498"/>
                  </a:lnTo>
                  <a:lnTo>
                    <a:pt x="1450832" y="874134"/>
                  </a:lnTo>
                  <a:lnTo>
                    <a:pt x="1458396" y="827746"/>
                  </a:lnTo>
                  <a:lnTo>
                    <a:pt x="1463006" y="780430"/>
                  </a:lnTo>
                  <a:lnTo>
                    <a:pt x="1464564" y="732281"/>
                  </a:lnTo>
                  <a:lnTo>
                    <a:pt x="1463006" y="684140"/>
                  </a:lnTo>
                  <a:lnTo>
                    <a:pt x="1458396" y="636830"/>
                  </a:lnTo>
                  <a:lnTo>
                    <a:pt x="1450832" y="590446"/>
                  </a:lnTo>
                  <a:lnTo>
                    <a:pt x="1440410" y="545087"/>
                  </a:lnTo>
                  <a:lnTo>
                    <a:pt x="1427225" y="500847"/>
                  </a:lnTo>
                  <a:lnTo>
                    <a:pt x="1411376" y="457824"/>
                  </a:lnTo>
                  <a:lnTo>
                    <a:pt x="1392958" y="416114"/>
                  </a:lnTo>
                  <a:lnTo>
                    <a:pt x="1372068" y="375815"/>
                  </a:lnTo>
                  <a:lnTo>
                    <a:pt x="1348803" y="337021"/>
                  </a:lnTo>
                  <a:lnTo>
                    <a:pt x="1323258" y="299831"/>
                  </a:lnTo>
                  <a:lnTo>
                    <a:pt x="1295531" y="264341"/>
                  </a:lnTo>
                  <a:lnTo>
                    <a:pt x="1265719" y="230646"/>
                  </a:lnTo>
                  <a:lnTo>
                    <a:pt x="1233917" y="198844"/>
                  </a:lnTo>
                  <a:lnTo>
                    <a:pt x="1200222" y="169032"/>
                  </a:lnTo>
                  <a:lnTo>
                    <a:pt x="1164732" y="141305"/>
                  </a:lnTo>
                  <a:lnTo>
                    <a:pt x="1127542" y="115760"/>
                  </a:lnTo>
                  <a:lnTo>
                    <a:pt x="1088748" y="92495"/>
                  </a:lnTo>
                  <a:lnTo>
                    <a:pt x="1048449" y="71605"/>
                  </a:lnTo>
                  <a:lnTo>
                    <a:pt x="1006739" y="53187"/>
                  </a:lnTo>
                  <a:lnTo>
                    <a:pt x="963716" y="37337"/>
                  </a:lnTo>
                  <a:lnTo>
                    <a:pt x="919476" y="24153"/>
                  </a:lnTo>
                  <a:lnTo>
                    <a:pt x="874117" y="13731"/>
                  </a:lnTo>
                  <a:lnTo>
                    <a:pt x="827733" y="6167"/>
                  </a:lnTo>
                  <a:lnTo>
                    <a:pt x="780423" y="1557"/>
                  </a:lnTo>
                  <a:lnTo>
                    <a:pt x="7322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6" name="object 28"/>
            <p:cNvSpPr txBox="1"/>
            <p:nvPr/>
          </p:nvSpPr>
          <p:spPr>
            <a:xfrm>
              <a:off x="2895600" y="5707380"/>
              <a:ext cx="1295400" cy="3815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sz="2400" b="1" spc="-30" dirty="0">
                  <a:solidFill>
                    <a:srgbClr val="FFFFFF"/>
                  </a:solidFill>
                  <a:latin typeface="Calibri"/>
                  <a:cs typeface="Calibri"/>
                </a:rPr>
                <a:t>Р</a:t>
              </a:r>
              <a:r>
                <a:rPr sz="2400" b="1" spc="-55" dirty="0">
                  <a:solidFill>
                    <a:srgbClr val="FFFFFF"/>
                  </a:solidFill>
                  <a:latin typeface="Calibri"/>
                  <a:cs typeface="Calibri"/>
                </a:rPr>
                <a:t>о</a:t>
              </a:r>
              <a:r>
                <a:rPr sz="2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ди</a:t>
              </a:r>
              <a:r>
                <a:rPr sz="2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т</a:t>
              </a:r>
              <a:r>
                <a:rPr sz="2400" b="1" spc="-35" dirty="0">
                  <a:solidFill>
                    <a:srgbClr val="FFFFFF"/>
                  </a:solidFill>
                  <a:latin typeface="Calibri"/>
                  <a:cs typeface="Calibri"/>
                </a:rPr>
                <a:t>е</a:t>
              </a:r>
              <a:r>
                <a:rPr sz="2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ли</a:t>
              </a:r>
              <a:endParaRPr sz="2400" b="1">
                <a:latin typeface="Calibri"/>
                <a:cs typeface="Calibri"/>
              </a:endParaRPr>
            </a:p>
          </p:txBody>
        </p:sp>
        <p:sp>
          <p:nvSpPr>
            <p:cNvPr id="17" name="object 29"/>
            <p:cNvSpPr/>
            <p:nvPr/>
          </p:nvSpPr>
          <p:spPr>
            <a:xfrm>
              <a:off x="2387854" y="5128133"/>
              <a:ext cx="411480" cy="440055"/>
            </a:xfrm>
            <a:custGeom>
              <a:avLst/>
              <a:gdLst/>
              <a:ahLst/>
              <a:cxnLst/>
              <a:rect l="l" t="t" r="r" b="b"/>
              <a:pathLst>
                <a:path w="411480" h="440054">
                  <a:moveTo>
                    <a:pt x="292226" y="0"/>
                  </a:moveTo>
                  <a:lnTo>
                    <a:pt x="0" y="116586"/>
                  </a:lnTo>
                  <a:lnTo>
                    <a:pt x="45084" y="428117"/>
                  </a:lnTo>
                  <a:lnTo>
                    <a:pt x="94487" y="342392"/>
                  </a:lnTo>
                  <a:lnTo>
                    <a:pt x="263144" y="439801"/>
                  </a:lnTo>
                  <a:lnTo>
                    <a:pt x="411479" y="183007"/>
                  </a:lnTo>
                  <a:lnTo>
                    <a:pt x="242823" y="85598"/>
                  </a:lnTo>
                  <a:lnTo>
                    <a:pt x="292226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8" name="object 30"/>
            <p:cNvSpPr/>
            <p:nvPr/>
          </p:nvSpPr>
          <p:spPr>
            <a:xfrm>
              <a:off x="762000" y="4038600"/>
              <a:ext cx="1464945" cy="1464945"/>
            </a:xfrm>
            <a:custGeom>
              <a:avLst/>
              <a:gdLst/>
              <a:ahLst/>
              <a:cxnLst/>
              <a:rect l="l" t="t" r="r" b="b"/>
              <a:pathLst>
                <a:path w="1464945" h="1464945">
                  <a:moveTo>
                    <a:pt x="732282" y="0"/>
                  </a:moveTo>
                  <a:lnTo>
                    <a:pt x="684133" y="1557"/>
                  </a:lnTo>
                  <a:lnTo>
                    <a:pt x="636817" y="6167"/>
                  </a:lnTo>
                  <a:lnTo>
                    <a:pt x="590429" y="13731"/>
                  </a:lnTo>
                  <a:lnTo>
                    <a:pt x="545065" y="24153"/>
                  </a:lnTo>
                  <a:lnTo>
                    <a:pt x="500822" y="37338"/>
                  </a:lnTo>
                  <a:lnTo>
                    <a:pt x="457798" y="53187"/>
                  </a:lnTo>
                  <a:lnTo>
                    <a:pt x="416087" y="71605"/>
                  </a:lnTo>
                  <a:lnTo>
                    <a:pt x="375787" y="92495"/>
                  </a:lnTo>
                  <a:lnTo>
                    <a:pt x="336993" y="115760"/>
                  </a:lnTo>
                  <a:lnTo>
                    <a:pt x="299804" y="141305"/>
                  </a:lnTo>
                  <a:lnTo>
                    <a:pt x="264314" y="169032"/>
                  </a:lnTo>
                  <a:lnTo>
                    <a:pt x="230621" y="198844"/>
                  </a:lnTo>
                  <a:lnTo>
                    <a:pt x="198821" y="230646"/>
                  </a:lnTo>
                  <a:lnTo>
                    <a:pt x="169011" y="264341"/>
                  </a:lnTo>
                  <a:lnTo>
                    <a:pt x="141286" y="299831"/>
                  </a:lnTo>
                  <a:lnTo>
                    <a:pt x="115745" y="337021"/>
                  </a:lnTo>
                  <a:lnTo>
                    <a:pt x="92482" y="375815"/>
                  </a:lnTo>
                  <a:lnTo>
                    <a:pt x="71594" y="416114"/>
                  </a:lnTo>
                  <a:lnTo>
                    <a:pt x="53179" y="457824"/>
                  </a:lnTo>
                  <a:lnTo>
                    <a:pt x="37331" y="500847"/>
                  </a:lnTo>
                  <a:lnTo>
                    <a:pt x="24149" y="545087"/>
                  </a:lnTo>
                  <a:lnTo>
                    <a:pt x="13728" y="590446"/>
                  </a:lnTo>
                  <a:lnTo>
                    <a:pt x="6166" y="636830"/>
                  </a:lnTo>
                  <a:lnTo>
                    <a:pt x="1557" y="684140"/>
                  </a:lnTo>
                  <a:lnTo>
                    <a:pt x="0" y="732282"/>
                  </a:lnTo>
                  <a:lnTo>
                    <a:pt x="1557" y="780423"/>
                  </a:lnTo>
                  <a:lnTo>
                    <a:pt x="6166" y="827733"/>
                  </a:lnTo>
                  <a:lnTo>
                    <a:pt x="13728" y="874117"/>
                  </a:lnTo>
                  <a:lnTo>
                    <a:pt x="24149" y="919476"/>
                  </a:lnTo>
                  <a:lnTo>
                    <a:pt x="37331" y="963716"/>
                  </a:lnTo>
                  <a:lnTo>
                    <a:pt x="53179" y="1006739"/>
                  </a:lnTo>
                  <a:lnTo>
                    <a:pt x="71594" y="1048449"/>
                  </a:lnTo>
                  <a:lnTo>
                    <a:pt x="92482" y="1088748"/>
                  </a:lnTo>
                  <a:lnTo>
                    <a:pt x="115745" y="1127542"/>
                  </a:lnTo>
                  <a:lnTo>
                    <a:pt x="141286" y="1164732"/>
                  </a:lnTo>
                  <a:lnTo>
                    <a:pt x="169011" y="1200222"/>
                  </a:lnTo>
                  <a:lnTo>
                    <a:pt x="198821" y="1233917"/>
                  </a:lnTo>
                  <a:lnTo>
                    <a:pt x="230621" y="1265719"/>
                  </a:lnTo>
                  <a:lnTo>
                    <a:pt x="264314" y="1295531"/>
                  </a:lnTo>
                  <a:lnTo>
                    <a:pt x="299804" y="1323258"/>
                  </a:lnTo>
                  <a:lnTo>
                    <a:pt x="336993" y="1348803"/>
                  </a:lnTo>
                  <a:lnTo>
                    <a:pt x="375787" y="1372068"/>
                  </a:lnTo>
                  <a:lnTo>
                    <a:pt x="416087" y="1392958"/>
                  </a:lnTo>
                  <a:lnTo>
                    <a:pt x="457798" y="1411376"/>
                  </a:lnTo>
                  <a:lnTo>
                    <a:pt x="500822" y="1427226"/>
                  </a:lnTo>
                  <a:lnTo>
                    <a:pt x="545065" y="1440410"/>
                  </a:lnTo>
                  <a:lnTo>
                    <a:pt x="590429" y="1450832"/>
                  </a:lnTo>
                  <a:lnTo>
                    <a:pt x="636817" y="1458396"/>
                  </a:lnTo>
                  <a:lnTo>
                    <a:pt x="684133" y="1463006"/>
                  </a:lnTo>
                  <a:lnTo>
                    <a:pt x="732282" y="1464564"/>
                  </a:lnTo>
                  <a:lnTo>
                    <a:pt x="780423" y="1463006"/>
                  </a:lnTo>
                  <a:lnTo>
                    <a:pt x="827733" y="1458396"/>
                  </a:lnTo>
                  <a:lnTo>
                    <a:pt x="874117" y="1450832"/>
                  </a:lnTo>
                  <a:lnTo>
                    <a:pt x="919476" y="1440410"/>
                  </a:lnTo>
                  <a:lnTo>
                    <a:pt x="963716" y="1427225"/>
                  </a:lnTo>
                  <a:lnTo>
                    <a:pt x="1006739" y="1411376"/>
                  </a:lnTo>
                  <a:lnTo>
                    <a:pt x="1048449" y="1392958"/>
                  </a:lnTo>
                  <a:lnTo>
                    <a:pt x="1088748" y="1372068"/>
                  </a:lnTo>
                  <a:lnTo>
                    <a:pt x="1127542" y="1348803"/>
                  </a:lnTo>
                  <a:lnTo>
                    <a:pt x="1164732" y="1323258"/>
                  </a:lnTo>
                  <a:lnTo>
                    <a:pt x="1200222" y="1295531"/>
                  </a:lnTo>
                  <a:lnTo>
                    <a:pt x="1233917" y="1265719"/>
                  </a:lnTo>
                  <a:lnTo>
                    <a:pt x="1265719" y="1233917"/>
                  </a:lnTo>
                  <a:lnTo>
                    <a:pt x="1295531" y="1200222"/>
                  </a:lnTo>
                  <a:lnTo>
                    <a:pt x="1323258" y="1164732"/>
                  </a:lnTo>
                  <a:lnTo>
                    <a:pt x="1348803" y="1127542"/>
                  </a:lnTo>
                  <a:lnTo>
                    <a:pt x="1372068" y="1088748"/>
                  </a:lnTo>
                  <a:lnTo>
                    <a:pt x="1392958" y="1048449"/>
                  </a:lnTo>
                  <a:lnTo>
                    <a:pt x="1411376" y="1006739"/>
                  </a:lnTo>
                  <a:lnTo>
                    <a:pt x="1427225" y="963716"/>
                  </a:lnTo>
                  <a:lnTo>
                    <a:pt x="1440410" y="919476"/>
                  </a:lnTo>
                  <a:lnTo>
                    <a:pt x="1450832" y="874117"/>
                  </a:lnTo>
                  <a:lnTo>
                    <a:pt x="1458396" y="827733"/>
                  </a:lnTo>
                  <a:lnTo>
                    <a:pt x="1463006" y="780423"/>
                  </a:lnTo>
                  <a:lnTo>
                    <a:pt x="1464564" y="732282"/>
                  </a:lnTo>
                  <a:lnTo>
                    <a:pt x="1463006" y="684140"/>
                  </a:lnTo>
                  <a:lnTo>
                    <a:pt x="1458396" y="636830"/>
                  </a:lnTo>
                  <a:lnTo>
                    <a:pt x="1450832" y="590446"/>
                  </a:lnTo>
                  <a:lnTo>
                    <a:pt x="1440410" y="545087"/>
                  </a:lnTo>
                  <a:lnTo>
                    <a:pt x="1427225" y="500847"/>
                  </a:lnTo>
                  <a:lnTo>
                    <a:pt x="1411376" y="457824"/>
                  </a:lnTo>
                  <a:lnTo>
                    <a:pt x="1392958" y="416114"/>
                  </a:lnTo>
                  <a:lnTo>
                    <a:pt x="1372068" y="375815"/>
                  </a:lnTo>
                  <a:lnTo>
                    <a:pt x="1348803" y="337021"/>
                  </a:lnTo>
                  <a:lnTo>
                    <a:pt x="1323258" y="299831"/>
                  </a:lnTo>
                  <a:lnTo>
                    <a:pt x="1295531" y="264341"/>
                  </a:lnTo>
                  <a:lnTo>
                    <a:pt x="1265719" y="230646"/>
                  </a:lnTo>
                  <a:lnTo>
                    <a:pt x="1233917" y="198844"/>
                  </a:lnTo>
                  <a:lnTo>
                    <a:pt x="1200222" y="169032"/>
                  </a:lnTo>
                  <a:lnTo>
                    <a:pt x="1164732" y="141305"/>
                  </a:lnTo>
                  <a:lnTo>
                    <a:pt x="1127542" y="115760"/>
                  </a:lnTo>
                  <a:lnTo>
                    <a:pt x="1088748" y="92495"/>
                  </a:lnTo>
                  <a:lnTo>
                    <a:pt x="1048449" y="71605"/>
                  </a:lnTo>
                  <a:lnTo>
                    <a:pt x="1006739" y="53187"/>
                  </a:lnTo>
                  <a:lnTo>
                    <a:pt x="963716" y="37338"/>
                  </a:lnTo>
                  <a:lnTo>
                    <a:pt x="919476" y="24153"/>
                  </a:lnTo>
                  <a:lnTo>
                    <a:pt x="874117" y="13731"/>
                  </a:lnTo>
                  <a:lnTo>
                    <a:pt x="827733" y="6167"/>
                  </a:lnTo>
                  <a:lnTo>
                    <a:pt x="780423" y="1557"/>
                  </a:lnTo>
                  <a:lnTo>
                    <a:pt x="7322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9" name="object 31"/>
            <p:cNvSpPr txBox="1"/>
            <p:nvPr/>
          </p:nvSpPr>
          <p:spPr>
            <a:xfrm>
              <a:off x="762000" y="4488180"/>
              <a:ext cx="1524000" cy="502702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 marR="5080" indent="104775" algn="ctr">
                <a:lnSpc>
                  <a:spcPts val="1750"/>
                </a:lnSpc>
                <a:spcBef>
                  <a:spcPts val="295"/>
                </a:spcBef>
              </a:pPr>
              <a:r>
                <a:rPr b="1" spc="-15">
                  <a:solidFill>
                    <a:srgbClr val="FFFFFF"/>
                  </a:solidFill>
                  <a:latin typeface="Calibri"/>
                  <a:cs typeface="Calibri"/>
                </a:rPr>
                <a:t>Учителя- </a:t>
              </a:r>
              <a:r>
                <a:rPr b="1" spc="-1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b="1" spc="-5" smtClean="0">
                  <a:solidFill>
                    <a:srgbClr val="FFFFFF"/>
                  </a:solidFill>
                  <a:latin typeface="Calibri"/>
                  <a:cs typeface="Calibri"/>
                </a:rPr>
                <a:t>пр</a:t>
              </a:r>
              <a:r>
                <a:rPr b="1" spc="-35" smtClean="0">
                  <a:solidFill>
                    <a:srgbClr val="FFFFFF"/>
                  </a:solidFill>
                  <a:latin typeface="Calibri"/>
                  <a:cs typeface="Calibri"/>
                </a:rPr>
                <a:t>е</a:t>
              </a:r>
              <a:r>
                <a:rPr b="1" spc="-10" smtClean="0">
                  <a:solidFill>
                    <a:srgbClr val="FFFFFF"/>
                  </a:solidFill>
                  <a:latin typeface="Calibri"/>
                  <a:cs typeface="Calibri"/>
                </a:rPr>
                <a:t>дм</a:t>
              </a:r>
              <a:r>
                <a:rPr b="1" spc="-25" smtClean="0">
                  <a:solidFill>
                    <a:srgbClr val="FFFFFF"/>
                  </a:solidFill>
                  <a:latin typeface="Calibri"/>
                  <a:cs typeface="Calibri"/>
                </a:rPr>
                <a:t>е</a:t>
              </a:r>
              <a:r>
                <a:rPr b="1" spc="-5" smtClean="0">
                  <a:solidFill>
                    <a:srgbClr val="FFFFFF"/>
                  </a:solidFill>
                  <a:latin typeface="Calibri"/>
                  <a:cs typeface="Calibri"/>
                </a:rPr>
                <a:t>тники</a:t>
              </a:r>
              <a:endParaRPr b="1">
                <a:latin typeface="Calibri"/>
                <a:cs typeface="Calibri"/>
              </a:endParaRPr>
            </a:p>
          </p:txBody>
        </p:sp>
        <p:sp>
          <p:nvSpPr>
            <p:cNvPr id="20" name="object 32"/>
            <p:cNvSpPr/>
            <p:nvPr/>
          </p:nvSpPr>
          <p:spPr>
            <a:xfrm>
              <a:off x="1347216" y="3503676"/>
              <a:ext cx="494030" cy="388620"/>
            </a:xfrm>
            <a:custGeom>
              <a:avLst/>
              <a:gdLst/>
              <a:ahLst/>
              <a:cxnLst/>
              <a:rect l="l" t="t" r="r" b="b"/>
              <a:pathLst>
                <a:path w="494030" h="388620">
                  <a:moveTo>
                    <a:pt x="246887" y="0"/>
                  </a:moveTo>
                  <a:lnTo>
                    <a:pt x="0" y="194310"/>
                  </a:lnTo>
                  <a:lnTo>
                    <a:pt x="98806" y="194310"/>
                  </a:lnTo>
                  <a:lnTo>
                    <a:pt x="98806" y="388619"/>
                  </a:lnTo>
                  <a:lnTo>
                    <a:pt x="394970" y="388619"/>
                  </a:lnTo>
                  <a:lnTo>
                    <a:pt x="394970" y="194310"/>
                  </a:lnTo>
                  <a:lnTo>
                    <a:pt x="493776" y="194310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1" name="object 33"/>
            <p:cNvSpPr/>
            <p:nvPr/>
          </p:nvSpPr>
          <p:spPr>
            <a:xfrm>
              <a:off x="862583" y="1854707"/>
              <a:ext cx="1464945" cy="1464945"/>
            </a:xfrm>
            <a:custGeom>
              <a:avLst/>
              <a:gdLst/>
              <a:ahLst/>
              <a:cxnLst/>
              <a:rect l="l" t="t" r="r" b="b"/>
              <a:pathLst>
                <a:path w="1464945" h="1464945">
                  <a:moveTo>
                    <a:pt x="732282" y="0"/>
                  </a:moveTo>
                  <a:lnTo>
                    <a:pt x="684133" y="1557"/>
                  </a:lnTo>
                  <a:lnTo>
                    <a:pt x="636817" y="6167"/>
                  </a:lnTo>
                  <a:lnTo>
                    <a:pt x="590429" y="13731"/>
                  </a:lnTo>
                  <a:lnTo>
                    <a:pt x="545065" y="24153"/>
                  </a:lnTo>
                  <a:lnTo>
                    <a:pt x="500822" y="37337"/>
                  </a:lnTo>
                  <a:lnTo>
                    <a:pt x="457798" y="53187"/>
                  </a:lnTo>
                  <a:lnTo>
                    <a:pt x="416087" y="71605"/>
                  </a:lnTo>
                  <a:lnTo>
                    <a:pt x="375787" y="92495"/>
                  </a:lnTo>
                  <a:lnTo>
                    <a:pt x="336993" y="115760"/>
                  </a:lnTo>
                  <a:lnTo>
                    <a:pt x="299804" y="141305"/>
                  </a:lnTo>
                  <a:lnTo>
                    <a:pt x="264314" y="169032"/>
                  </a:lnTo>
                  <a:lnTo>
                    <a:pt x="230621" y="198844"/>
                  </a:lnTo>
                  <a:lnTo>
                    <a:pt x="198821" y="230646"/>
                  </a:lnTo>
                  <a:lnTo>
                    <a:pt x="169011" y="264341"/>
                  </a:lnTo>
                  <a:lnTo>
                    <a:pt x="141286" y="299831"/>
                  </a:lnTo>
                  <a:lnTo>
                    <a:pt x="115745" y="337021"/>
                  </a:lnTo>
                  <a:lnTo>
                    <a:pt x="92482" y="375815"/>
                  </a:lnTo>
                  <a:lnTo>
                    <a:pt x="71594" y="416114"/>
                  </a:lnTo>
                  <a:lnTo>
                    <a:pt x="53179" y="457824"/>
                  </a:lnTo>
                  <a:lnTo>
                    <a:pt x="37331" y="500847"/>
                  </a:lnTo>
                  <a:lnTo>
                    <a:pt x="24149" y="545087"/>
                  </a:lnTo>
                  <a:lnTo>
                    <a:pt x="13728" y="590446"/>
                  </a:lnTo>
                  <a:lnTo>
                    <a:pt x="6166" y="636830"/>
                  </a:lnTo>
                  <a:lnTo>
                    <a:pt x="1557" y="684140"/>
                  </a:lnTo>
                  <a:lnTo>
                    <a:pt x="0" y="732281"/>
                  </a:lnTo>
                  <a:lnTo>
                    <a:pt x="1557" y="780423"/>
                  </a:lnTo>
                  <a:lnTo>
                    <a:pt x="6166" y="827733"/>
                  </a:lnTo>
                  <a:lnTo>
                    <a:pt x="13728" y="874117"/>
                  </a:lnTo>
                  <a:lnTo>
                    <a:pt x="24149" y="919476"/>
                  </a:lnTo>
                  <a:lnTo>
                    <a:pt x="37331" y="963716"/>
                  </a:lnTo>
                  <a:lnTo>
                    <a:pt x="53179" y="1006739"/>
                  </a:lnTo>
                  <a:lnTo>
                    <a:pt x="71594" y="1048449"/>
                  </a:lnTo>
                  <a:lnTo>
                    <a:pt x="92482" y="1088748"/>
                  </a:lnTo>
                  <a:lnTo>
                    <a:pt x="115745" y="1127542"/>
                  </a:lnTo>
                  <a:lnTo>
                    <a:pt x="141286" y="1164732"/>
                  </a:lnTo>
                  <a:lnTo>
                    <a:pt x="169011" y="1200222"/>
                  </a:lnTo>
                  <a:lnTo>
                    <a:pt x="198821" y="1233917"/>
                  </a:lnTo>
                  <a:lnTo>
                    <a:pt x="230621" y="1265719"/>
                  </a:lnTo>
                  <a:lnTo>
                    <a:pt x="264314" y="1295531"/>
                  </a:lnTo>
                  <a:lnTo>
                    <a:pt x="299804" y="1323258"/>
                  </a:lnTo>
                  <a:lnTo>
                    <a:pt x="336993" y="1348803"/>
                  </a:lnTo>
                  <a:lnTo>
                    <a:pt x="375787" y="1372068"/>
                  </a:lnTo>
                  <a:lnTo>
                    <a:pt x="416087" y="1392958"/>
                  </a:lnTo>
                  <a:lnTo>
                    <a:pt x="457798" y="1411376"/>
                  </a:lnTo>
                  <a:lnTo>
                    <a:pt x="500822" y="1427226"/>
                  </a:lnTo>
                  <a:lnTo>
                    <a:pt x="545065" y="1440410"/>
                  </a:lnTo>
                  <a:lnTo>
                    <a:pt x="590429" y="1450832"/>
                  </a:lnTo>
                  <a:lnTo>
                    <a:pt x="636817" y="1458396"/>
                  </a:lnTo>
                  <a:lnTo>
                    <a:pt x="684133" y="1463006"/>
                  </a:lnTo>
                  <a:lnTo>
                    <a:pt x="732282" y="1464564"/>
                  </a:lnTo>
                  <a:lnTo>
                    <a:pt x="780423" y="1463006"/>
                  </a:lnTo>
                  <a:lnTo>
                    <a:pt x="827733" y="1458396"/>
                  </a:lnTo>
                  <a:lnTo>
                    <a:pt x="874117" y="1450832"/>
                  </a:lnTo>
                  <a:lnTo>
                    <a:pt x="919476" y="1440410"/>
                  </a:lnTo>
                  <a:lnTo>
                    <a:pt x="963716" y="1427225"/>
                  </a:lnTo>
                  <a:lnTo>
                    <a:pt x="1006739" y="1411376"/>
                  </a:lnTo>
                  <a:lnTo>
                    <a:pt x="1048449" y="1392958"/>
                  </a:lnTo>
                  <a:lnTo>
                    <a:pt x="1088748" y="1372068"/>
                  </a:lnTo>
                  <a:lnTo>
                    <a:pt x="1127542" y="1348803"/>
                  </a:lnTo>
                  <a:lnTo>
                    <a:pt x="1164732" y="1323258"/>
                  </a:lnTo>
                  <a:lnTo>
                    <a:pt x="1200222" y="1295531"/>
                  </a:lnTo>
                  <a:lnTo>
                    <a:pt x="1233917" y="1265719"/>
                  </a:lnTo>
                  <a:lnTo>
                    <a:pt x="1265719" y="1233917"/>
                  </a:lnTo>
                  <a:lnTo>
                    <a:pt x="1295531" y="1200222"/>
                  </a:lnTo>
                  <a:lnTo>
                    <a:pt x="1323258" y="1164732"/>
                  </a:lnTo>
                  <a:lnTo>
                    <a:pt x="1348803" y="1127542"/>
                  </a:lnTo>
                  <a:lnTo>
                    <a:pt x="1372068" y="1088748"/>
                  </a:lnTo>
                  <a:lnTo>
                    <a:pt x="1392958" y="1048449"/>
                  </a:lnTo>
                  <a:lnTo>
                    <a:pt x="1411376" y="1006739"/>
                  </a:lnTo>
                  <a:lnTo>
                    <a:pt x="1427225" y="963716"/>
                  </a:lnTo>
                  <a:lnTo>
                    <a:pt x="1440410" y="919476"/>
                  </a:lnTo>
                  <a:lnTo>
                    <a:pt x="1450832" y="874117"/>
                  </a:lnTo>
                  <a:lnTo>
                    <a:pt x="1458396" y="827733"/>
                  </a:lnTo>
                  <a:lnTo>
                    <a:pt x="1463006" y="780423"/>
                  </a:lnTo>
                  <a:lnTo>
                    <a:pt x="1464564" y="732281"/>
                  </a:lnTo>
                  <a:lnTo>
                    <a:pt x="1463006" y="684140"/>
                  </a:lnTo>
                  <a:lnTo>
                    <a:pt x="1458396" y="636830"/>
                  </a:lnTo>
                  <a:lnTo>
                    <a:pt x="1450832" y="590446"/>
                  </a:lnTo>
                  <a:lnTo>
                    <a:pt x="1440410" y="545087"/>
                  </a:lnTo>
                  <a:lnTo>
                    <a:pt x="1427225" y="500847"/>
                  </a:lnTo>
                  <a:lnTo>
                    <a:pt x="1411376" y="457824"/>
                  </a:lnTo>
                  <a:lnTo>
                    <a:pt x="1392958" y="416114"/>
                  </a:lnTo>
                  <a:lnTo>
                    <a:pt x="1372068" y="375815"/>
                  </a:lnTo>
                  <a:lnTo>
                    <a:pt x="1348803" y="337021"/>
                  </a:lnTo>
                  <a:lnTo>
                    <a:pt x="1323258" y="299831"/>
                  </a:lnTo>
                  <a:lnTo>
                    <a:pt x="1295531" y="264341"/>
                  </a:lnTo>
                  <a:lnTo>
                    <a:pt x="1265719" y="230646"/>
                  </a:lnTo>
                  <a:lnTo>
                    <a:pt x="1233917" y="198844"/>
                  </a:lnTo>
                  <a:lnTo>
                    <a:pt x="1200222" y="169032"/>
                  </a:lnTo>
                  <a:lnTo>
                    <a:pt x="1164732" y="141305"/>
                  </a:lnTo>
                  <a:lnTo>
                    <a:pt x="1127542" y="115760"/>
                  </a:lnTo>
                  <a:lnTo>
                    <a:pt x="1088748" y="92495"/>
                  </a:lnTo>
                  <a:lnTo>
                    <a:pt x="1048449" y="71605"/>
                  </a:lnTo>
                  <a:lnTo>
                    <a:pt x="1006739" y="53187"/>
                  </a:lnTo>
                  <a:lnTo>
                    <a:pt x="963716" y="37337"/>
                  </a:lnTo>
                  <a:lnTo>
                    <a:pt x="919476" y="24153"/>
                  </a:lnTo>
                  <a:lnTo>
                    <a:pt x="874117" y="13731"/>
                  </a:lnTo>
                  <a:lnTo>
                    <a:pt x="827733" y="6167"/>
                  </a:lnTo>
                  <a:lnTo>
                    <a:pt x="780423" y="1557"/>
                  </a:lnTo>
                  <a:lnTo>
                    <a:pt x="7322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2" name="object 34"/>
            <p:cNvSpPr txBox="1"/>
            <p:nvPr/>
          </p:nvSpPr>
          <p:spPr>
            <a:xfrm>
              <a:off x="2743200" y="3421380"/>
              <a:ext cx="1371600" cy="3815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sz="2400" b="1" spc="-35" dirty="0">
                  <a:solidFill>
                    <a:srgbClr val="FFFFFF"/>
                  </a:solidFill>
                  <a:latin typeface="Calibri"/>
                  <a:cs typeface="Calibri"/>
                </a:rPr>
                <a:t>У</a:t>
              </a:r>
              <a:r>
                <a:rPr sz="2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ч</a:t>
              </a:r>
              <a:r>
                <a:rPr sz="2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е</a:t>
              </a:r>
              <a:r>
                <a:rPr sz="2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ник</a:t>
              </a:r>
              <a:endParaRPr sz="2400" b="1" dirty="0">
                <a:latin typeface="Calibri"/>
                <a:cs typeface="Calibri"/>
              </a:endParaRPr>
            </a:p>
          </p:txBody>
        </p:sp>
        <p:sp>
          <p:nvSpPr>
            <p:cNvPr id="23" name="object 35"/>
            <p:cNvSpPr/>
            <p:nvPr/>
          </p:nvSpPr>
          <p:spPr>
            <a:xfrm>
              <a:off x="2294635" y="1828419"/>
              <a:ext cx="411480" cy="440055"/>
            </a:xfrm>
            <a:custGeom>
              <a:avLst/>
              <a:gdLst/>
              <a:ahLst/>
              <a:cxnLst/>
              <a:rect l="l" t="t" r="r" b="b"/>
              <a:pathLst>
                <a:path w="411480" h="440055">
                  <a:moveTo>
                    <a:pt x="119252" y="0"/>
                  </a:moveTo>
                  <a:lnTo>
                    <a:pt x="168656" y="85597"/>
                  </a:lnTo>
                  <a:lnTo>
                    <a:pt x="0" y="183006"/>
                  </a:lnTo>
                  <a:lnTo>
                    <a:pt x="148208" y="439800"/>
                  </a:lnTo>
                  <a:lnTo>
                    <a:pt x="316991" y="342518"/>
                  </a:lnTo>
                  <a:lnTo>
                    <a:pt x="366394" y="428116"/>
                  </a:lnTo>
                  <a:lnTo>
                    <a:pt x="411480" y="116585"/>
                  </a:lnTo>
                  <a:lnTo>
                    <a:pt x="119252" y="0"/>
                  </a:lnTo>
                  <a:close/>
                </a:path>
              </a:pathLst>
            </a:custGeom>
            <a:solidFill>
              <a:srgbClr val="B5CAE7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67372" y="1000108"/>
            <a:ext cx="65246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+mn-lt"/>
              </a:rPr>
              <a:t>Развитие навыков эффективного поведения </a:t>
            </a:r>
          </a:p>
          <a:p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в конфликтных ситуациях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Обучение навыкам самопознания подростка в различных жизненных ситуациях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Развитие образа «Я» у подростков  с социально-психологической </a:t>
            </a:r>
            <a:r>
              <a:rPr lang="ru-RU" dirty="0" err="1" smtClean="0">
                <a:latin typeface="+mn-lt"/>
              </a:rPr>
              <a:t>дезадаптацией</a:t>
            </a:r>
            <a:endParaRPr lang="ru-RU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Развитие навыков </a:t>
            </a:r>
            <a:r>
              <a:rPr lang="ru-RU" dirty="0" err="1" smtClean="0">
                <a:latin typeface="+mn-lt"/>
              </a:rPr>
              <a:t>саморегуляции</a:t>
            </a:r>
            <a:r>
              <a:rPr lang="ru-RU" dirty="0" smtClean="0">
                <a:latin typeface="+mn-lt"/>
              </a:rPr>
              <a:t> и самоконтроля в различных жизненных ситуациях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Формирование адекватной самооценки у ребёнка с целью преодоления школьной </a:t>
            </a:r>
            <a:r>
              <a:rPr lang="ru-RU" dirty="0" err="1" smtClean="0">
                <a:latin typeface="+mn-lt"/>
              </a:rPr>
              <a:t>неуспешности</a:t>
            </a:r>
            <a:endParaRPr lang="ru-RU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Формирование семейных ценностей в целях предотвращения негативного влияния общего семейного неблагополучия на детей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Формирование адекватной функционально-ролевой структуры семьи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Формирование благоприятного эмоционально-психологического климата и нравственной атмосферы в семье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Формы и способы поддержки в семье ребёнка, находящегося в состоянии социально-психологической </a:t>
            </a:r>
            <a:r>
              <a:rPr lang="ru-RU" dirty="0" err="1" smtClean="0">
                <a:latin typeface="+mn-lt"/>
              </a:rPr>
              <a:t>дезадаптации</a:t>
            </a:r>
            <a:endParaRPr lang="ru-RU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Админист-рация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238612" y="4071941"/>
            <a:ext cx="3786718" cy="2571750"/>
            <a:chOff x="1776" y="2476"/>
            <a:chExt cx="1789" cy="1620"/>
          </a:xfrm>
        </p:grpSpPr>
        <p:sp>
          <p:nvSpPr>
            <p:cNvPr id="94223" name="Oval 15"/>
            <p:cNvSpPr>
              <a:spLocks noChangeArrowheads="1"/>
            </p:cNvSpPr>
            <p:nvPr/>
          </p:nvSpPr>
          <p:spPr bwMode="gray">
            <a:xfrm>
              <a:off x="1776" y="2476"/>
              <a:ext cx="1789" cy="162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5" name="Text Box 17"/>
            <p:cNvSpPr txBox="1">
              <a:spLocks noChangeArrowheads="1"/>
            </p:cNvSpPr>
            <p:nvPr/>
          </p:nvSpPr>
          <p:spPr bwMode="gray">
            <a:xfrm>
              <a:off x="1810" y="2701"/>
              <a:ext cx="1721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200" b="1" dirty="0">
                  <a:solidFill>
                    <a:schemeClr val="bg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меры психолого-педагогической поддержки эмоционального благополучия обучающихся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8167702" y="4071942"/>
            <a:ext cx="3880382" cy="2643205"/>
            <a:chOff x="3072" y="2493"/>
            <a:chExt cx="1597" cy="1350"/>
          </a:xfrm>
        </p:grpSpPr>
        <p:sp>
          <p:nvSpPr>
            <p:cNvPr id="94229" name="Oval 21"/>
            <p:cNvSpPr>
              <a:spLocks noChangeArrowheads="1"/>
            </p:cNvSpPr>
            <p:nvPr/>
          </p:nvSpPr>
          <p:spPr bwMode="gray">
            <a:xfrm>
              <a:off x="3072" y="2493"/>
              <a:ext cx="1597" cy="135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1" name="Text Box 23"/>
            <p:cNvSpPr txBox="1">
              <a:spLocks noChangeArrowheads="1"/>
            </p:cNvSpPr>
            <p:nvPr/>
          </p:nvSpPr>
          <p:spPr bwMode="gray">
            <a:xfrm>
              <a:off x="3072" y="2793"/>
              <a:ext cx="1556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200" b="1" dirty="0">
                  <a:solidFill>
                    <a:schemeClr val="bg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социально-педагогическое сопровождение социализации обучающихся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0" y="285728"/>
            <a:ext cx="12192000" cy="1545121"/>
            <a:chOff x="0" y="307802"/>
            <a:chExt cx="12192000" cy="154512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38" name="Прямоугольник 37"/>
          <p:cNvSpPr/>
          <p:nvPr/>
        </p:nvSpPr>
        <p:spPr>
          <a:xfrm>
            <a:off x="2238348" y="714356"/>
            <a:ext cx="9028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chemeClr val="bg1"/>
                </a:solidFill>
                <a:latin typeface="+mn-lt"/>
                <a:ea typeface="Microsoft Sans Serif" pitchFamily="34" charset="0"/>
                <a:cs typeface="Times New Roman" pitchFamily="18" charset="0"/>
              </a:rPr>
              <a:t>Разработка и реализация ИОМ и ИУП</a:t>
            </a:r>
            <a:endParaRPr lang="ru-RU" sz="4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4082858"/>
            <a:ext cx="4286605" cy="2613248"/>
            <a:chOff x="533" y="1513"/>
            <a:chExt cx="1319" cy="1296"/>
          </a:xfrm>
        </p:grpSpPr>
        <p:sp>
          <p:nvSpPr>
            <p:cNvPr id="94217" name="Oval 9"/>
            <p:cNvSpPr>
              <a:spLocks noChangeArrowheads="1"/>
            </p:cNvSpPr>
            <p:nvPr/>
          </p:nvSpPr>
          <p:spPr bwMode="gray">
            <a:xfrm>
              <a:off x="554" y="1513"/>
              <a:ext cx="1248" cy="129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9" name="Text Box 11"/>
            <p:cNvSpPr txBox="1">
              <a:spLocks noChangeArrowheads="1"/>
            </p:cNvSpPr>
            <p:nvPr/>
          </p:nvSpPr>
          <p:spPr bwMode="gray">
            <a:xfrm>
              <a:off x="533" y="1619"/>
              <a:ext cx="1319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200" b="1" dirty="0" smtClean="0">
                  <a:solidFill>
                    <a:schemeClr val="bg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меры</a:t>
              </a:r>
            </a:p>
            <a:p>
              <a:pPr algn="ctr" eaLnBrk="0" hangingPunct="0"/>
              <a:r>
                <a:rPr lang="ru-RU" sz="2200" b="1" dirty="0" smtClean="0">
                  <a:solidFill>
                    <a:schemeClr val="bg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 </a:t>
              </a:r>
              <a:r>
                <a:rPr lang="ru-RU" sz="2200" b="1" dirty="0">
                  <a:solidFill>
                    <a:schemeClr val="bg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психолого-педагогической поддержки  обучающихся </a:t>
              </a:r>
              <a:endParaRPr lang="ru-RU" sz="2200" b="1" dirty="0" smtClean="0">
                <a:solidFill>
                  <a:schemeClr val="bg1"/>
                </a:solidFill>
                <a:latin typeface="+mn-lt"/>
                <a:ea typeface="Microsoft Sans Serif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sz="2200" b="1" dirty="0" smtClean="0">
                  <a:solidFill>
                    <a:schemeClr val="bg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при </a:t>
              </a:r>
              <a:r>
                <a:rPr lang="ru-RU" sz="2200" b="1" dirty="0">
                  <a:solidFill>
                    <a:schemeClr val="bg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освоении основной общеобразовательной </a:t>
              </a:r>
              <a:endParaRPr lang="ru-RU" sz="2200" b="1" dirty="0" smtClean="0">
                <a:solidFill>
                  <a:schemeClr val="bg1"/>
                </a:solidFill>
                <a:latin typeface="+mn-lt"/>
                <a:ea typeface="Microsoft Sans Serif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sz="2200" b="1" dirty="0" smtClean="0">
                  <a:solidFill>
                    <a:schemeClr val="bg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программы 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738282" y="1710016"/>
            <a:ext cx="8929750" cy="2679631"/>
            <a:chOff x="1738282" y="1710016"/>
            <a:chExt cx="8929750" cy="2679631"/>
          </a:xfrm>
        </p:grpSpPr>
        <p:sp>
          <p:nvSpPr>
            <p:cNvPr id="45" name="Стрелка вправо 44"/>
            <p:cNvSpPr/>
            <p:nvPr/>
          </p:nvSpPr>
          <p:spPr>
            <a:xfrm rot="2764548">
              <a:off x="7815117" y="2335452"/>
              <a:ext cx="2679631" cy="142876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право 43"/>
            <p:cNvSpPr/>
            <p:nvPr/>
          </p:nvSpPr>
          <p:spPr>
            <a:xfrm rot="7860739">
              <a:off x="2009458" y="2385884"/>
              <a:ext cx="2573505" cy="142876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212" name="AutoShape 4"/>
            <p:cNvSpPr>
              <a:spLocks noChangeArrowheads="1"/>
            </p:cNvSpPr>
            <p:nvPr/>
          </p:nvSpPr>
          <p:spPr bwMode="gray">
            <a:xfrm>
              <a:off x="1738282" y="1857364"/>
              <a:ext cx="8929750" cy="5746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 algn="ctr">
              <a:solidFill>
                <a:srgbClr val="000099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>
                  <a:solidFill>
                    <a:srgbClr val="000099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Меры индивидуальной поддержки обучающихся:</a:t>
              </a:r>
              <a:endParaRPr lang="ru-RU" sz="2800" b="1" dirty="0">
                <a:solidFill>
                  <a:srgbClr val="000099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3" name="Стрелка вправо 42"/>
            <p:cNvSpPr/>
            <p:nvPr/>
          </p:nvSpPr>
          <p:spPr>
            <a:xfrm rot="5400000">
              <a:off x="5310182" y="2571744"/>
              <a:ext cx="1571636" cy="142876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7" name="Рисунок 46" descr="1613545912_23_p_belii_chelovechek_dlya_prezentatsii_prozra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56" y="3143248"/>
            <a:ext cx="171451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maxresdefaul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794" y="3071810"/>
            <a:ext cx="2137519" cy="1333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0" y="285728"/>
            <a:ext cx="12192000" cy="1545121"/>
            <a:chOff x="0" y="307802"/>
            <a:chExt cx="12192000" cy="154512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12207" y="1265501"/>
            <a:ext cx="4824413" cy="636058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125" y="1754180"/>
            <a:ext cx="4032250" cy="5238751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666845" y="642918"/>
            <a:ext cx="1052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bg1"/>
                </a:solidFill>
                <a:latin typeface="+mn-lt"/>
                <a:ea typeface="Microsoft Sans Serif" pitchFamily="34" charset="0"/>
                <a:cs typeface="Times New Roman" pitchFamily="18" charset="0"/>
              </a:rPr>
              <a:t>Модели  организации педагогической поддержки</a:t>
            </a:r>
            <a:endParaRPr lang="ru-RU" sz="36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1809720" y="2071678"/>
            <a:ext cx="9858444" cy="1285884"/>
            <a:chOff x="1809720" y="2071678"/>
            <a:chExt cx="9858444" cy="1285884"/>
          </a:xfrm>
        </p:grpSpPr>
        <p:sp>
          <p:nvSpPr>
            <p:cNvPr id="319496" name="AutoShape 8"/>
            <p:cNvSpPr>
              <a:spLocks noChangeArrowheads="1"/>
            </p:cNvSpPr>
            <p:nvPr/>
          </p:nvSpPr>
          <p:spPr bwMode="gray">
            <a:xfrm>
              <a:off x="2595538" y="2071678"/>
              <a:ext cx="9072626" cy="12858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7E7FF">
                    <a:gamma/>
                    <a:tint val="0"/>
                    <a:invGamma/>
                  </a:srgbClr>
                </a:gs>
                <a:gs pos="100000">
                  <a:srgbClr val="B7E7FF"/>
                </a:gs>
              </a:gsLst>
              <a:lin ang="0" scaled="1"/>
            </a:gra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интенсивное обучение в течение года в отдельной группе, </a:t>
              </a:r>
              <a:endParaRPr lang="ru-RU" sz="2100" b="1" dirty="0" smtClean="0">
                <a:solidFill>
                  <a:schemeClr val="tx1"/>
                </a:solidFill>
                <a:latin typeface="+mn-lt"/>
                <a:ea typeface="Microsoft Sans Serif" pitchFamily="34" charset="0"/>
                <a:cs typeface="Times New Roman" pitchFamily="18" charset="0"/>
              </a:endParaRPr>
            </a:p>
            <a:p>
              <a:pPr algn="l"/>
              <a:r>
                <a:rPr lang="ru-RU" sz="2100" b="1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но </a:t>
              </a:r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в той же образовательной организации, </a:t>
              </a:r>
              <a:r>
                <a:rPr lang="ru-RU" sz="2100" b="1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после </a:t>
              </a:r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чего дети включаются </a:t>
              </a:r>
              <a:endParaRPr lang="ru-RU" sz="2100" b="1" dirty="0" smtClean="0">
                <a:solidFill>
                  <a:schemeClr val="tx1"/>
                </a:solidFill>
                <a:latin typeface="+mn-lt"/>
                <a:ea typeface="Microsoft Sans Serif" pitchFamily="34" charset="0"/>
                <a:cs typeface="Times New Roman" pitchFamily="18" charset="0"/>
              </a:endParaRPr>
            </a:p>
            <a:p>
              <a:pPr algn="l"/>
              <a:r>
                <a:rPr lang="ru-RU" sz="2100" b="1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в </a:t>
              </a:r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общеобразовательный процесс </a:t>
              </a:r>
              <a:r>
                <a:rPr lang="ru-RU" sz="2100" b="1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на </a:t>
              </a:r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общих основаниях со </a:t>
              </a:r>
              <a:r>
                <a:rPr lang="ru-RU" sz="2100" b="1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сверстниками</a:t>
              </a:r>
              <a:endParaRPr lang="en-US" sz="2100" b="1" dirty="0">
                <a:latin typeface="+mn-lt"/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809720" y="2357430"/>
              <a:ext cx="785818" cy="714380"/>
              <a:chOff x="1666844" y="2285992"/>
              <a:chExt cx="785818" cy="714380"/>
            </a:xfrm>
          </p:grpSpPr>
          <p:sp>
            <p:nvSpPr>
              <p:cNvPr id="51" name="Oval 25"/>
              <p:cNvSpPr>
                <a:spLocks noChangeArrowheads="1"/>
              </p:cNvSpPr>
              <p:nvPr/>
            </p:nvSpPr>
            <p:spPr bwMode="gray">
              <a:xfrm>
                <a:off x="1666844" y="2285992"/>
                <a:ext cx="785818" cy="7143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809720" y="2357430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+mn-lt"/>
                  </a:rPr>
                  <a:t>1</a:t>
                </a:r>
                <a:endParaRPr lang="ru-RU" sz="2800" b="1" dirty="0">
                  <a:latin typeface="+mn-lt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2666976" y="3571876"/>
            <a:ext cx="9358378" cy="1285884"/>
            <a:chOff x="2666976" y="3571876"/>
            <a:chExt cx="9358378" cy="1285884"/>
          </a:xfrm>
        </p:grpSpPr>
        <p:sp>
          <p:nvSpPr>
            <p:cNvPr id="319495" name="AutoShape 7"/>
            <p:cNvSpPr>
              <a:spLocks noChangeArrowheads="1"/>
            </p:cNvSpPr>
            <p:nvPr/>
          </p:nvSpPr>
          <p:spPr bwMode="gray">
            <a:xfrm>
              <a:off x="3452794" y="3571876"/>
              <a:ext cx="8572560" cy="12858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7F5CF">
                    <a:gamma/>
                    <a:tint val="0"/>
                    <a:invGamma/>
                  </a:srgbClr>
                </a:gs>
                <a:gs pos="100000">
                  <a:srgbClr val="E7F5CF"/>
                </a:gs>
              </a:gsLst>
              <a:lin ang="0" scaled="1"/>
            </a:gra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сочетание занятий в обычном классе с дополнительными занятиями </a:t>
              </a:r>
              <a:endParaRPr lang="ru-RU" sz="2100" b="1" dirty="0" smtClean="0">
                <a:solidFill>
                  <a:schemeClr val="tx1"/>
                </a:solidFill>
                <a:latin typeface="+mn-lt"/>
                <a:ea typeface="Microsoft Sans Serif" pitchFamily="34" charset="0"/>
                <a:cs typeface="Times New Roman" pitchFamily="18" charset="0"/>
              </a:endParaRPr>
            </a:p>
            <a:p>
              <a:pPr algn="l"/>
              <a:r>
                <a:rPr lang="ru-RU" sz="2100" b="1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и возможностью </a:t>
              </a:r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организации обучения по индивидуальному плану</a:t>
              </a:r>
              <a:endParaRPr lang="en-US" sz="2100" b="1" dirty="0">
                <a:latin typeface="+mn-lt"/>
              </a:endParaRPr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2666976" y="3857628"/>
              <a:ext cx="785818" cy="714380"/>
              <a:chOff x="1666844" y="2285992"/>
              <a:chExt cx="785818" cy="714380"/>
            </a:xfrm>
          </p:grpSpPr>
          <p:sp>
            <p:nvSpPr>
              <p:cNvPr id="56" name="Oval 25"/>
              <p:cNvSpPr>
                <a:spLocks noChangeArrowheads="1"/>
              </p:cNvSpPr>
              <p:nvPr/>
            </p:nvSpPr>
            <p:spPr bwMode="gray">
              <a:xfrm>
                <a:off x="1666844" y="2285992"/>
                <a:ext cx="785818" cy="7143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809720" y="2357430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+mn-lt"/>
                  </a:rPr>
                  <a:t>2</a:t>
                </a:r>
                <a:endParaRPr lang="ru-RU" sz="2800" b="1" dirty="0">
                  <a:latin typeface="+mn-lt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2166910" y="5072074"/>
            <a:ext cx="10025090" cy="1428760"/>
            <a:chOff x="2166910" y="5072074"/>
            <a:chExt cx="10025090" cy="1428760"/>
          </a:xfrm>
        </p:grpSpPr>
        <p:sp>
          <p:nvSpPr>
            <p:cNvPr id="319494" name="AutoShape 6"/>
            <p:cNvSpPr>
              <a:spLocks noChangeArrowheads="1"/>
            </p:cNvSpPr>
            <p:nvPr/>
          </p:nvSpPr>
          <p:spPr bwMode="gray">
            <a:xfrm>
              <a:off x="2952728" y="5072074"/>
              <a:ext cx="9239272" cy="142876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7E7FF">
                    <a:gamma/>
                    <a:tint val="0"/>
                    <a:invGamma/>
                  </a:srgbClr>
                </a:gs>
                <a:gs pos="100000">
                  <a:srgbClr val="B7E7FF"/>
                </a:gs>
              </a:gsLst>
              <a:lin ang="0" scaled="1"/>
            </a:gra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полное погружение детей в общий образовательный процесс </a:t>
              </a:r>
              <a:endParaRPr lang="ru-RU" sz="2100" b="1" dirty="0" smtClean="0">
                <a:solidFill>
                  <a:schemeClr val="tx1"/>
                </a:solidFill>
                <a:latin typeface="+mn-lt"/>
                <a:ea typeface="Microsoft Sans Serif" pitchFamily="34" charset="0"/>
                <a:cs typeface="Times New Roman" pitchFamily="18" charset="0"/>
              </a:endParaRPr>
            </a:p>
            <a:p>
              <a:pPr algn="l"/>
              <a:r>
                <a:rPr lang="ru-RU" sz="2100" b="1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с </a:t>
              </a:r>
              <a:r>
                <a:rPr lang="ru-RU" sz="2100" b="1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возможностью получения периодических индивидуальных консультаций</a:t>
              </a:r>
              <a:endParaRPr lang="en-US" sz="2100" b="1" dirty="0">
                <a:latin typeface="+mn-lt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2166910" y="5357826"/>
              <a:ext cx="785818" cy="714380"/>
              <a:chOff x="1666844" y="2285992"/>
              <a:chExt cx="785818" cy="714380"/>
            </a:xfrm>
          </p:grpSpPr>
          <p:sp>
            <p:nvSpPr>
              <p:cNvPr id="59" name="Oval 25"/>
              <p:cNvSpPr>
                <a:spLocks noChangeArrowheads="1"/>
              </p:cNvSpPr>
              <p:nvPr/>
            </p:nvSpPr>
            <p:spPr bwMode="gray">
              <a:xfrm>
                <a:off x="1666844" y="2285992"/>
                <a:ext cx="785818" cy="7143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09720" y="2357430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+mn-lt"/>
                  </a:rPr>
                  <a:t>3</a:t>
                </a:r>
                <a:endParaRPr lang="ru-RU" sz="2800" b="1" dirty="0">
                  <a:latin typeface="+mn-lt"/>
                </a:endParaRPr>
              </a:p>
            </p:txBody>
          </p:sp>
        </p:grpSp>
      </p:grpSp>
      <p:pic>
        <p:nvPicPr>
          <p:cNvPr id="68" name="Рисунок 67" descr="33-Facilities-Manag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2428892" cy="24288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9906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400" dirty="0" smtClean="0">
              <a:latin typeface="+mn-lt"/>
            </a:endParaRPr>
          </a:p>
          <a:p>
            <a:pPr marL="457200" indent="-457200">
              <a:buAutoNum type="arabicPeriod"/>
            </a:pPr>
            <a:endParaRPr lang="ru-RU" sz="2400" dirty="0">
              <a:latin typeface="+mn-lt"/>
            </a:endParaRPr>
          </a:p>
        </p:txBody>
      </p:sp>
      <p:pic>
        <p:nvPicPr>
          <p:cNvPr id="9" name="Рисунок 8" descr="Эмблема школы.png"/>
          <p:cNvPicPr>
            <a:picLocks noChangeAspect="1"/>
          </p:cNvPicPr>
          <p:nvPr/>
        </p:nvPicPr>
        <p:blipFill>
          <a:blip r:embed="rId2" cstate="print"/>
          <a:srcRect l="6061" t="9091" r="3030" b="12121"/>
          <a:stretch>
            <a:fillRect/>
          </a:stretch>
        </p:blipFill>
        <p:spPr>
          <a:xfrm>
            <a:off x="10961077" y="0"/>
            <a:ext cx="1230923" cy="1066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1125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Официальный сайт ФИПИ: </a:t>
            </a:r>
            <a:r>
              <a:rPr lang="ru-RU" sz="3000" dirty="0">
                <a:latin typeface="+mn-lt"/>
              </a:rPr>
              <a:t> 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smtClean="0">
                <a:latin typeface="+mn-lt"/>
                <a:hlinkClick r:id="rId3"/>
              </a:rPr>
              <a:t>https://fipi.ru/</a:t>
            </a:r>
            <a:endParaRPr lang="ru-RU" sz="3000" dirty="0" smtClean="0">
              <a:latin typeface="+mn-lt"/>
            </a:endParaRPr>
          </a:p>
          <a:p>
            <a:pPr algn="ctr"/>
            <a:endParaRPr lang="ru-RU" sz="3000" dirty="0" smtClean="0"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1000" y="623455"/>
            <a:ext cx="10793896" cy="6234545"/>
            <a:chOff x="381000" y="623455"/>
            <a:chExt cx="10793896" cy="6234545"/>
          </a:xfrm>
        </p:grpSpPr>
        <p:pic>
          <p:nvPicPr>
            <p:cNvPr id="8" name="Рисунок 7" descr="2024-10-11_10-26-48.png"/>
            <p:cNvPicPr>
              <a:picLocks noChangeAspect="1"/>
            </p:cNvPicPr>
            <p:nvPr/>
          </p:nvPicPr>
          <p:blipFill>
            <a:blip r:embed="rId4" cstate="print"/>
            <a:srcRect l="1747" t="852" r="27808" b="3891"/>
            <a:stretch>
              <a:fillRect/>
            </a:stretch>
          </p:blipFill>
          <p:spPr>
            <a:xfrm>
              <a:off x="381000" y="623455"/>
              <a:ext cx="10058400" cy="6234545"/>
            </a:xfrm>
            <a:prstGeom prst="rect">
              <a:avLst/>
            </a:prstGeom>
          </p:spPr>
        </p:pic>
        <p:pic>
          <p:nvPicPr>
            <p:cNvPr id="10" name="Рисунок 9" descr="2024-10-11_10-31-10.png"/>
            <p:cNvPicPr>
              <a:picLocks noChangeAspect="1"/>
            </p:cNvPicPr>
            <p:nvPr/>
          </p:nvPicPr>
          <p:blipFill>
            <a:blip r:embed="rId5" cstate="print"/>
            <a:srcRect l="3912"/>
            <a:stretch>
              <a:fillRect/>
            </a:stretch>
          </p:blipFill>
          <p:spPr>
            <a:xfrm>
              <a:off x="5257800" y="3124200"/>
              <a:ext cx="5917096" cy="3581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07802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40" y="285728"/>
            <a:ext cx="9825111" cy="136211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+mj-lt"/>
              </a:rPr>
              <a:t>МОУСОШ № 2 г. Буя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57" t="1" r="10326" b="855"/>
          <a:stretch/>
        </p:blipFill>
        <p:spPr>
          <a:xfrm>
            <a:off x="42644" y="2293850"/>
            <a:ext cx="12103664" cy="4054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115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Your-People’s-Performance-Is-A-Reflection-Of-Your-Performance.jpg"/>
          <p:cNvPicPr>
            <a:picLocks noChangeAspect="1"/>
          </p:cNvPicPr>
          <p:nvPr/>
        </p:nvPicPr>
        <p:blipFill>
          <a:blip r:embed="rId2" cstate="print"/>
          <a:srcRect t="15084" r="3888" b="1287"/>
          <a:stretch>
            <a:fillRect/>
          </a:stretch>
        </p:blipFill>
        <p:spPr>
          <a:xfrm>
            <a:off x="0" y="1785926"/>
            <a:ext cx="3483121" cy="322650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214290"/>
            <a:ext cx="12192000" cy="1545121"/>
            <a:chOff x="0" y="307802"/>
            <a:chExt cx="12192000" cy="15451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81000" y="9906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400" dirty="0" smtClean="0">
              <a:latin typeface="+mn-lt"/>
            </a:endParaRPr>
          </a:p>
          <a:p>
            <a:pPr marL="457200" indent="-457200">
              <a:buAutoNum type="arabicPeriod"/>
            </a:pPr>
            <a:endParaRPr lang="ru-RU" sz="24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8216" y="285728"/>
            <a:ext cx="10787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  <a:ea typeface="Microsoft Sans Serif" pitchFamily="34" charset="0"/>
                <a:cs typeface="Times New Roman" pitchFamily="18" charset="0"/>
              </a:rPr>
              <a:t>.  </a:t>
            </a:r>
            <a:r>
              <a:rPr lang="ru-RU" sz="4000" b="1" dirty="0">
                <a:solidFill>
                  <a:schemeClr val="bg1"/>
                </a:solidFill>
                <a:latin typeface="+mj-lt"/>
                <a:ea typeface="Microsoft Sans Serif" pitchFamily="34" charset="0"/>
                <a:cs typeface="Times New Roman" pitchFamily="18" charset="0"/>
              </a:rPr>
              <a:t>Основные направления работы в области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ea typeface="Microsoft Sans Serif" pitchFamily="34" charset="0"/>
                <a:cs typeface="Times New Roman" pitchFamily="18" charset="0"/>
              </a:rPr>
              <a:t>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chemeClr val="bg1"/>
                </a:solidFill>
                <a:latin typeface="+mj-lt"/>
                <a:ea typeface="Microsoft Sans Serif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ea typeface="Microsoft Sans Serif" pitchFamily="34" charset="0"/>
                <a:cs typeface="Times New Roman" pitchFamily="18" charset="0"/>
              </a:rPr>
              <a:t> индивидуальной </a:t>
            </a:r>
            <a:r>
              <a:rPr lang="ru-RU" sz="4000" b="1" dirty="0">
                <a:solidFill>
                  <a:schemeClr val="bg1"/>
                </a:solidFill>
                <a:latin typeface="+mj-lt"/>
                <a:ea typeface="Microsoft Sans Serif" pitchFamily="34" charset="0"/>
                <a:cs typeface="Times New Roman" pitchFamily="18" charset="0"/>
              </a:rPr>
              <a:t>психологической помощи:</a:t>
            </a:r>
            <a:endParaRPr lang="ru-RU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2794" y="1785926"/>
            <a:ext cx="873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solidFill>
                  <a:schemeClr val="tx1"/>
                </a:solidFill>
                <a:latin typeface="+mn-lt"/>
                <a:ea typeface="Microsoft Sans Serif" pitchFamily="34" charset="0"/>
                <a:cs typeface="Times New Roman" pitchFamily="18" charset="0"/>
              </a:rPr>
              <a:t>психолого-педагогическая </a:t>
            </a:r>
            <a:r>
              <a:rPr lang="ru-RU" sz="2200" b="1" dirty="0">
                <a:solidFill>
                  <a:schemeClr val="tx1"/>
                </a:solidFill>
                <a:latin typeface="+mn-lt"/>
                <a:ea typeface="Microsoft Sans Serif" pitchFamily="34" charset="0"/>
                <a:cs typeface="Times New Roman" pitchFamily="18" charset="0"/>
              </a:rPr>
              <a:t>поддержка эмоционального благополучия обучающихся</a:t>
            </a:r>
            <a:endParaRPr lang="ru-RU" sz="2200" b="1" dirty="0">
              <a:solidFill>
                <a:schemeClr val="tx1"/>
              </a:solidFill>
              <a:latin typeface="+mn-lt"/>
              <a:ea typeface="Microsoft Sans Serif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>
                <a:solidFill>
                  <a:schemeClr val="tx1"/>
                </a:solidFill>
                <a:latin typeface="+mn-lt"/>
                <a:ea typeface="Microsoft Sans Serif" pitchFamily="34" charset="0"/>
                <a:cs typeface="Times New Roman" pitchFamily="18" charset="0"/>
              </a:rPr>
              <a:t>создание благоприятного эмоционального климата</a:t>
            </a:r>
            <a:endParaRPr lang="ru-RU" sz="2200" b="1" dirty="0">
              <a:latin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09720" y="3143248"/>
            <a:ext cx="10382280" cy="4357718"/>
            <a:chOff x="1809720" y="3143248"/>
            <a:chExt cx="10382280" cy="4357718"/>
          </a:xfrm>
        </p:grpSpPr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="" xmlns:p14="http://schemas.microsoft.com/office/powerpoint/2010/main" val="1230487855"/>
                </p:ext>
              </p:extLst>
            </p:nvPr>
          </p:nvGraphicFramePr>
          <p:xfrm>
            <a:off x="1809720" y="3643314"/>
            <a:ext cx="10382280" cy="38576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7889" name="Rectangle 1"/>
            <p:cNvSpPr>
              <a:spLocks noChangeArrowheads="1"/>
            </p:cNvSpPr>
            <p:nvPr/>
          </p:nvSpPr>
          <p:spPr bwMode="auto">
            <a:xfrm>
              <a:off x="2381224" y="3143248"/>
              <a:ext cx="8858312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n-lt"/>
                  <a:ea typeface="Microsoft Sans Serif" pitchFamily="34" charset="0"/>
                  <a:cs typeface="Times New Roman" pitchFamily="18" charset="0"/>
                </a:rPr>
                <a:t>Эмоциональные  последствия учебной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n-lt"/>
                  <a:ea typeface="Microsoft Sans Serif" pitchFamily="34" charset="0"/>
                  <a:cs typeface="Times New Roman" pitchFamily="18" charset="0"/>
                </a:rPr>
                <a:t>неуспешности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n-lt"/>
                  <a:ea typeface="Microsoft Sans Serif" pitchFamily="34" charset="0"/>
                  <a:cs typeface="Times New Roman" pitchFamily="18" charset="0"/>
                </a:rPr>
                <a:t>: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381752" y="3714752"/>
              <a:ext cx="857256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285728"/>
            <a:ext cx="12192000" cy="1545121"/>
            <a:chOff x="0" y="307802"/>
            <a:chExt cx="12192000" cy="154512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81000" y="9906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400" dirty="0" smtClean="0">
              <a:latin typeface="+mn-lt"/>
            </a:endParaRPr>
          </a:p>
          <a:p>
            <a:pPr marL="457200" indent="-457200">
              <a:buAutoNum type="arabicPeriod"/>
            </a:pPr>
            <a:endParaRPr lang="ru-RU" sz="2400" dirty="0">
              <a:latin typeface="+mn-lt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38216" y="500042"/>
            <a:ext cx="109537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Основные направления социально-педагогического сопровождения </a:t>
            </a:r>
            <a:r>
              <a:rPr kumimoji="0" lang="ru-RU" sz="35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 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icrosoft Sans Serif" pitchFamily="34" charset="0"/>
                <a:cs typeface="Times New Roman" pitchFamily="18" charset="0"/>
              </a:rPr>
              <a:t>социализации обучающихся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809852" y="2071654"/>
            <a:ext cx="8643998" cy="4786346"/>
            <a:chOff x="952464" y="1857364"/>
            <a:chExt cx="8643998" cy="4786346"/>
          </a:xfrm>
        </p:grpSpPr>
        <p:grpSp>
          <p:nvGrpSpPr>
            <p:cNvPr id="7" name="object 3"/>
            <p:cNvGrpSpPr/>
            <p:nvPr/>
          </p:nvGrpSpPr>
          <p:grpSpPr>
            <a:xfrm>
              <a:off x="952464" y="1857364"/>
              <a:ext cx="8643998" cy="4786346"/>
              <a:chOff x="568451" y="1929383"/>
              <a:chExt cx="7863840" cy="405701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object 4"/>
              <p:cNvPicPr/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1499" y="1932431"/>
                <a:ext cx="1037844" cy="1482852"/>
              </a:xfrm>
              <a:prstGeom prst="rect">
                <a:avLst/>
              </a:prstGeom>
            </p:spPr>
          </p:pic>
          <p:sp>
            <p:nvSpPr>
              <p:cNvPr id="10" name="object 5"/>
              <p:cNvSpPr/>
              <p:nvPr/>
            </p:nvSpPr>
            <p:spPr>
              <a:xfrm>
                <a:off x="571499" y="1932431"/>
                <a:ext cx="1038225" cy="1483360"/>
              </a:xfrm>
              <a:custGeom>
                <a:avLst/>
                <a:gdLst/>
                <a:ahLst/>
                <a:cxnLst/>
                <a:rect l="l" t="t" r="r" b="b"/>
                <a:pathLst>
                  <a:path w="1038225" h="1483360">
                    <a:moveTo>
                      <a:pt x="1037844" y="0"/>
                    </a:moveTo>
                    <a:lnTo>
                      <a:pt x="1037844" y="963929"/>
                    </a:lnTo>
                    <a:lnTo>
                      <a:pt x="518922" y="1482852"/>
                    </a:lnTo>
                    <a:lnTo>
                      <a:pt x="0" y="963929"/>
                    </a:lnTo>
                    <a:lnTo>
                      <a:pt x="0" y="0"/>
                    </a:lnTo>
                    <a:lnTo>
                      <a:pt x="518922" y="518921"/>
                    </a:lnTo>
                    <a:lnTo>
                      <a:pt x="1037844" y="0"/>
                    </a:lnTo>
                    <a:close/>
                  </a:path>
                </a:pathLst>
              </a:custGeom>
              <a:ln w="6096">
                <a:solidFill>
                  <a:srgbClr val="3385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1609343" y="1932431"/>
                <a:ext cx="681990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6819900" h="963294">
                    <a:moveTo>
                      <a:pt x="6659372" y="0"/>
                    </a:moveTo>
                    <a:lnTo>
                      <a:pt x="0" y="0"/>
                    </a:lnTo>
                    <a:lnTo>
                      <a:pt x="0" y="963167"/>
                    </a:lnTo>
                    <a:lnTo>
                      <a:pt x="6659372" y="963167"/>
                    </a:lnTo>
                    <a:lnTo>
                      <a:pt x="6710106" y="954983"/>
                    </a:lnTo>
                    <a:lnTo>
                      <a:pt x="6754172" y="932192"/>
                    </a:lnTo>
                    <a:lnTo>
                      <a:pt x="6788924" y="897440"/>
                    </a:lnTo>
                    <a:lnTo>
                      <a:pt x="6811715" y="853374"/>
                    </a:lnTo>
                    <a:lnTo>
                      <a:pt x="6819900" y="802639"/>
                    </a:lnTo>
                    <a:lnTo>
                      <a:pt x="6819900" y="160527"/>
                    </a:lnTo>
                    <a:lnTo>
                      <a:pt x="6811715" y="109793"/>
                    </a:lnTo>
                    <a:lnTo>
                      <a:pt x="6788924" y="65727"/>
                    </a:lnTo>
                    <a:lnTo>
                      <a:pt x="6754172" y="30975"/>
                    </a:lnTo>
                    <a:lnTo>
                      <a:pt x="6710106" y="8184"/>
                    </a:lnTo>
                    <a:lnTo>
                      <a:pt x="6659372" y="0"/>
                    </a:lnTo>
                    <a:close/>
                  </a:path>
                </a:pathLst>
              </a:custGeom>
              <a:solidFill>
                <a:srgbClr val="FFFFFF">
                  <a:alpha val="90194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1609343" y="1932431"/>
                <a:ext cx="681990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6819900" h="963294">
                    <a:moveTo>
                      <a:pt x="6819900" y="160527"/>
                    </a:moveTo>
                    <a:lnTo>
                      <a:pt x="6819900" y="802639"/>
                    </a:lnTo>
                    <a:lnTo>
                      <a:pt x="6811715" y="853374"/>
                    </a:lnTo>
                    <a:lnTo>
                      <a:pt x="6788924" y="897440"/>
                    </a:lnTo>
                    <a:lnTo>
                      <a:pt x="6754172" y="932192"/>
                    </a:lnTo>
                    <a:lnTo>
                      <a:pt x="6710106" y="954983"/>
                    </a:lnTo>
                    <a:lnTo>
                      <a:pt x="6659372" y="963167"/>
                    </a:lnTo>
                    <a:lnTo>
                      <a:pt x="0" y="963167"/>
                    </a:lnTo>
                    <a:lnTo>
                      <a:pt x="0" y="0"/>
                    </a:lnTo>
                    <a:lnTo>
                      <a:pt x="6659372" y="0"/>
                    </a:lnTo>
                    <a:lnTo>
                      <a:pt x="6710106" y="8184"/>
                    </a:lnTo>
                    <a:lnTo>
                      <a:pt x="6754172" y="30975"/>
                    </a:lnTo>
                    <a:lnTo>
                      <a:pt x="6788924" y="65727"/>
                    </a:lnTo>
                    <a:lnTo>
                      <a:pt x="6811715" y="109793"/>
                    </a:lnTo>
                    <a:lnTo>
                      <a:pt x="6819900" y="160527"/>
                    </a:lnTo>
                    <a:close/>
                  </a:path>
                </a:pathLst>
              </a:custGeom>
              <a:ln w="6096">
                <a:solidFill>
                  <a:srgbClr val="3385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8"/>
              <p:cNvPicPr/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1499" y="3218687"/>
                <a:ext cx="1037844" cy="1482852"/>
              </a:xfrm>
              <a:prstGeom prst="rect">
                <a:avLst/>
              </a:prstGeom>
            </p:spPr>
          </p:pic>
          <p:sp>
            <p:nvSpPr>
              <p:cNvPr id="14" name="object 9"/>
              <p:cNvSpPr/>
              <p:nvPr/>
            </p:nvSpPr>
            <p:spPr>
              <a:xfrm>
                <a:off x="571499" y="3218687"/>
                <a:ext cx="1038225" cy="1483360"/>
              </a:xfrm>
              <a:custGeom>
                <a:avLst/>
                <a:gdLst/>
                <a:ahLst/>
                <a:cxnLst/>
                <a:rect l="l" t="t" r="r" b="b"/>
                <a:pathLst>
                  <a:path w="1038225" h="1483360">
                    <a:moveTo>
                      <a:pt x="1037844" y="0"/>
                    </a:moveTo>
                    <a:lnTo>
                      <a:pt x="1037844" y="963930"/>
                    </a:lnTo>
                    <a:lnTo>
                      <a:pt x="518922" y="1482852"/>
                    </a:lnTo>
                    <a:lnTo>
                      <a:pt x="0" y="963930"/>
                    </a:lnTo>
                    <a:lnTo>
                      <a:pt x="0" y="0"/>
                    </a:lnTo>
                    <a:lnTo>
                      <a:pt x="518922" y="518922"/>
                    </a:lnTo>
                    <a:lnTo>
                      <a:pt x="1037844" y="0"/>
                    </a:lnTo>
                    <a:close/>
                  </a:path>
                </a:pathLst>
              </a:custGeom>
              <a:ln w="6096">
                <a:solidFill>
                  <a:srgbClr val="3385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1609343" y="3218687"/>
                <a:ext cx="6819900" cy="965200"/>
              </a:xfrm>
              <a:custGeom>
                <a:avLst/>
                <a:gdLst/>
                <a:ahLst/>
                <a:cxnLst/>
                <a:rect l="l" t="t" r="r" b="b"/>
                <a:pathLst>
                  <a:path w="6819900" h="965200">
                    <a:moveTo>
                      <a:pt x="6659117" y="0"/>
                    </a:moveTo>
                    <a:lnTo>
                      <a:pt x="0" y="0"/>
                    </a:lnTo>
                    <a:lnTo>
                      <a:pt x="0" y="964692"/>
                    </a:lnTo>
                    <a:lnTo>
                      <a:pt x="6659117" y="964692"/>
                    </a:lnTo>
                    <a:lnTo>
                      <a:pt x="6709928" y="956492"/>
                    </a:lnTo>
                    <a:lnTo>
                      <a:pt x="6754063" y="933663"/>
                    </a:lnTo>
                    <a:lnTo>
                      <a:pt x="6788871" y="898855"/>
                    </a:lnTo>
                    <a:lnTo>
                      <a:pt x="6811700" y="854720"/>
                    </a:lnTo>
                    <a:lnTo>
                      <a:pt x="6819900" y="803910"/>
                    </a:lnTo>
                    <a:lnTo>
                      <a:pt x="6819900" y="160782"/>
                    </a:lnTo>
                    <a:lnTo>
                      <a:pt x="6811700" y="109971"/>
                    </a:lnTo>
                    <a:lnTo>
                      <a:pt x="6788871" y="65836"/>
                    </a:lnTo>
                    <a:lnTo>
                      <a:pt x="6754063" y="31028"/>
                    </a:lnTo>
                    <a:lnTo>
                      <a:pt x="6709928" y="8199"/>
                    </a:lnTo>
                    <a:lnTo>
                      <a:pt x="6659117" y="0"/>
                    </a:lnTo>
                    <a:close/>
                  </a:path>
                </a:pathLst>
              </a:custGeom>
              <a:solidFill>
                <a:srgbClr val="FFFFFF">
                  <a:alpha val="90194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1609343" y="3218687"/>
                <a:ext cx="6819900" cy="965200"/>
              </a:xfrm>
              <a:custGeom>
                <a:avLst/>
                <a:gdLst/>
                <a:ahLst/>
                <a:cxnLst/>
                <a:rect l="l" t="t" r="r" b="b"/>
                <a:pathLst>
                  <a:path w="6819900" h="965200">
                    <a:moveTo>
                      <a:pt x="6819900" y="160782"/>
                    </a:moveTo>
                    <a:lnTo>
                      <a:pt x="6819900" y="803910"/>
                    </a:lnTo>
                    <a:lnTo>
                      <a:pt x="6811700" y="854720"/>
                    </a:lnTo>
                    <a:lnTo>
                      <a:pt x="6788871" y="898855"/>
                    </a:lnTo>
                    <a:lnTo>
                      <a:pt x="6754063" y="933663"/>
                    </a:lnTo>
                    <a:lnTo>
                      <a:pt x="6709928" y="956492"/>
                    </a:lnTo>
                    <a:lnTo>
                      <a:pt x="6659117" y="964692"/>
                    </a:lnTo>
                    <a:lnTo>
                      <a:pt x="0" y="964692"/>
                    </a:lnTo>
                    <a:lnTo>
                      <a:pt x="0" y="0"/>
                    </a:lnTo>
                    <a:lnTo>
                      <a:pt x="6659117" y="0"/>
                    </a:lnTo>
                    <a:lnTo>
                      <a:pt x="6709928" y="8199"/>
                    </a:lnTo>
                    <a:lnTo>
                      <a:pt x="6754063" y="31028"/>
                    </a:lnTo>
                    <a:lnTo>
                      <a:pt x="6788871" y="65836"/>
                    </a:lnTo>
                    <a:lnTo>
                      <a:pt x="6811700" y="109971"/>
                    </a:lnTo>
                    <a:lnTo>
                      <a:pt x="6819900" y="160782"/>
                    </a:lnTo>
                    <a:close/>
                  </a:path>
                </a:pathLst>
              </a:custGeom>
              <a:ln w="6096">
                <a:solidFill>
                  <a:srgbClr val="3385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2"/>
              <p:cNvPicPr/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1499" y="4500372"/>
                <a:ext cx="1037844" cy="1482852"/>
              </a:xfrm>
              <a:prstGeom prst="rect">
                <a:avLst/>
              </a:prstGeom>
            </p:spPr>
          </p:pic>
          <p:sp>
            <p:nvSpPr>
              <p:cNvPr id="18" name="object 13"/>
              <p:cNvSpPr/>
              <p:nvPr/>
            </p:nvSpPr>
            <p:spPr>
              <a:xfrm>
                <a:off x="571499" y="4500372"/>
                <a:ext cx="1038225" cy="1483360"/>
              </a:xfrm>
              <a:custGeom>
                <a:avLst/>
                <a:gdLst/>
                <a:ahLst/>
                <a:cxnLst/>
                <a:rect l="l" t="t" r="r" b="b"/>
                <a:pathLst>
                  <a:path w="1038225" h="1483360">
                    <a:moveTo>
                      <a:pt x="1037844" y="0"/>
                    </a:moveTo>
                    <a:lnTo>
                      <a:pt x="1037844" y="963929"/>
                    </a:lnTo>
                    <a:lnTo>
                      <a:pt x="518922" y="1482852"/>
                    </a:lnTo>
                    <a:lnTo>
                      <a:pt x="0" y="963929"/>
                    </a:lnTo>
                    <a:lnTo>
                      <a:pt x="0" y="0"/>
                    </a:lnTo>
                    <a:lnTo>
                      <a:pt x="518922" y="518921"/>
                    </a:lnTo>
                    <a:lnTo>
                      <a:pt x="1037844" y="0"/>
                    </a:lnTo>
                    <a:close/>
                  </a:path>
                </a:pathLst>
              </a:custGeom>
              <a:ln w="6096">
                <a:solidFill>
                  <a:srgbClr val="3385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1609343" y="4506467"/>
                <a:ext cx="6819900" cy="965200"/>
              </a:xfrm>
              <a:custGeom>
                <a:avLst/>
                <a:gdLst/>
                <a:ahLst/>
                <a:cxnLst/>
                <a:rect l="l" t="t" r="r" b="b"/>
                <a:pathLst>
                  <a:path w="6819900" h="965200">
                    <a:moveTo>
                      <a:pt x="6659117" y="0"/>
                    </a:moveTo>
                    <a:lnTo>
                      <a:pt x="0" y="0"/>
                    </a:lnTo>
                    <a:lnTo>
                      <a:pt x="0" y="964691"/>
                    </a:lnTo>
                    <a:lnTo>
                      <a:pt x="6659117" y="964691"/>
                    </a:lnTo>
                    <a:lnTo>
                      <a:pt x="6709928" y="956492"/>
                    </a:lnTo>
                    <a:lnTo>
                      <a:pt x="6754063" y="933663"/>
                    </a:lnTo>
                    <a:lnTo>
                      <a:pt x="6788871" y="898855"/>
                    </a:lnTo>
                    <a:lnTo>
                      <a:pt x="6811700" y="854720"/>
                    </a:lnTo>
                    <a:lnTo>
                      <a:pt x="6819900" y="803909"/>
                    </a:lnTo>
                    <a:lnTo>
                      <a:pt x="6819900" y="160781"/>
                    </a:lnTo>
                    <a:lnTo>
                      <a:pt x="6811700" y="109971"/>
                    </a:lnTo>
                    <a:lnTo>
                      <a:pt x="6788871" y="65836"/>
                    </a:lnTo>
                    <a:lnTo>
                      <a:pt x="6754063" y="31028"/>
                    </a:lnTo>
                    <a:lnTo>
                      <a:pt x="6709928" y="8199"/>
                    </a:lnTo>
                    <a:lnTo>
                      <a:pt x="6659117" y="0"/>
                    </a:lnTo>
                    <a:close/>
                  </a:path>
                </a:pathLst>
              </a:custGeom>
              <a:solidFill>
                <a:srgbClr val="FFFFFF">
                  <a:alpha val="90194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5"/>
              <p:cNvSpPr/>
              <p:nvPr/>
            </p:nvSpPr>
            <p:spPr>
              <a:xfrm>
                <a:off x="1609343" y="4506467"/>
                <a:ext cx="6819900" cy="965200"/>
              </a:xfrm>
              <a:custGeom>
                <a:avLst/>
                <a:gdLst/>
                <a:ahLst/>
                <a:cxnLst/>
                <a:rect l="l" t="t" r="r" b="b"/>
                <a:pathLst>
                  <a:path w="6819900" h="965200">
                    <a:moveTo>
                      <a:pt x="6819900" y="160781"/>
                    </a:moveTo>
                    <a:lnTo>
                      <a:pt x="6819900" y="803909"/>
                    </a:lnTo>
                    <a:lnTo>
                      <a:pt x="6811700" y="854720"/>
                    </a:lnTo>
                    <a:lnTo>
                      <a:pt x="6788871" y="898855"/>
                    </a:lnTo>
                    <a:lnTo>
                      <a:pt x="6754063" y="933663"/>
                    </a:lnTo>
                    <a:lnTo>
                      <a:pt x="6709928" y="956492"/>
                    </a:lnTo>
                    <a:lnTo>
                      <a:pt x="6659117" y="964691"/>
                    </a:lnTo>
                    <a:lnTo>
                      <a:pt x="0" y="964691"/>
                    </a:lnTo>
                    <a:lnTo>
                      <a:pt x="0" y="0"/>
                    </a:lnTo>
                    <a:lnTo>
                      <a:pt x="6659117" y="0"/>
                    </a:lnTo>
                    <a:lnTo>
                      <a:pt x="6709928" y="8199"/>
                    </a:lnTo>
                    <a:lnTo>
                      <a:pt x="6754063" y="31028"/>
                    </a:lnTo>
                    <a:lnTo>
                      <a:pt x="6788871" y="65836"/>
                    </a:lnTo>
                    <a:lnTo>
                      <a:pt x="6811700" y="109971"/>
                    </a:lnTo>
                    <a:lnTo>
                      <a:pt x="6819900" y="160781"/>
                    </a:lnTo>
                    <a:close/>
                  </a:path>
                </a:pathLst>
              </a:custGeom>
              <a:ln w="6096">
                <a:solidFill>
                  <a:srgbClr val="33855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2238348" y="1928802"/>
              <a:ext cx="728667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включение </a:t>
              </a:r>
              <a:r>
                <a:rPr lang="ru-RU" sz="2200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ребёнка </a:t>
              </a:r>
              <a:r>
                <a:rPr lang="ru-RU" sz="2200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в повседневную жизнь  класса, контроль выполнения ребенком учебных заданий и общественных поручений </a:t>
              </a:r>
              <a:r>
                <a:rPr lang="ru-RU" sz="2200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учителей</a:t>
              </a:r>
              <a:endParaRPr lang="ru-RU" sz="2200" dirty="0">
                <a:latin typeface="+mn-l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81224" y="3500438"/>
              <a:ext cx="6096000" cy="769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создание в классе доброжелательной и поддерживающей </a:t>
              </a:r>
              <a:r>
                <a:rPr lang="ru-RU" sz="2200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атмосферы</a:t>
              </a:r>
              <a:endParaRPr lang="ru-RU" sz="2200" dirty="0">
                <a:latin typeface="+mn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309786" y="4857784"/>
              <a:ext cx="707236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обучение детей способам самоорганизации и самоконтроля, способам получения помощи при возникновении учебных и социальных </a:t>
              </a:r>
              <a:r>
                <a:rPr lang="ru-RU" sz="2200" dirty="0" smtClean="0">
                  <a:solidFill>
                    <a:schemeClr val="tx1"/>
                  </a:solidFill>
                  <a:latin typeface="+mn-lt"/>
                  <a:ea typeface="Microsoft Sans Serif" pitchFamily="34" charset="0"/>
                  <a:cs typeface="Times New Roman" pitchFamily="18" charset="0"/>
                </a:rPr>
                <a:t>затруднений</a:t>
              </a:r>
              <a:endParaRPr lang="ru-RU" sz="2200" dirty="0">
                <a:latin typeface="+mn-lt"/>
              </a:endParaRPr>
            </a:p>
          </p:txBody>
        </p:sp>
      </p:grpSp>
      <p:pic>
        <p:nvPicPr>
          <p:cNvPr id="29" name="Рисунок 28" descr="1005-10058739_3d-man-check-mark-with-transparent-background-thin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83" y="2714620"/>
            <a:ext cx="2472707" cy="23574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0"/>
            <a:ext cx="12192000" cy="1000108"/>
            <a:chOff x="0" y="0"/>
            <a:chExt cx="12192000" cy="100010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0"/>
              <a:ext cx="12192000" cy="1000108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ЛОГОТИП школы.jpg"/>
            <p:cNvPicPr>
              <a:picLocks noChangeAspect="1"/>
            </p:cNvPicPr>
            <p:nvPr/>
          </p:nvPicPr>
          <p:blipFill>
            <a:blip r:embed="rId2" cstate="print"/>
            <a:srcRect l="4545" t="11363" r="4545" b="9091"/>
            <a:stretch>
              <a:fillRect/>
            </a:stretch>
          </p:blipFill>
          <p:spPr>
            <a:xfrm>
              <a:off x="166645" y="0"/>
              <a:ext cx="1142980" cy="10001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6976" y="0"/>
            <a:ext cx="9369170" cy="843179"/>
          </a:xfrm>
          <a:prstGeom prst="rect">
            <a:avLst/>
          </a:prstGeom>
        </p:spPr>
        <p:txBody>
          <a:bodyPr vert="horz" wrap="square" lIns="0" tIns="103504" rIns="0" bIns="0" rtlCol="0">
            <a:spAutoFit/>
          </a:bodyPr>
          <a:lstStyle/>
          <a:p>
            <a:pPr marL="1817370" marR="5080" indent="-180530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chemeClr val="bg1"/>
                </a:solidFill>
                <a:latin typeface="+mj-lt"/>
              </a:rPr>
              <a:t>ПЕДАГОГИЧЕСКИЕ</a:t>
            </a:r>
            <a:r>
              <a:rPr sz="2400" b="1" spc="-45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+mj-lt"/>
              </a:rPr>
              <a:t>ИНСТРУМЕНТЫ</a:t>
            </a:r>
            <a:r>
              <a:rPr sz="2400" b="1" spc="-30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j-lt"/>
              </a:rPr>
              <a:t>ДЛЯ</a:t>
            </a:r>
            <a:r>
              <a:rPr sz="2400" b="1" spc="-25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50" dirty="0">
                <a:solidFill>
                  <a:schemeClr val="bg1"/>
                </a:solidFill>
                <a:latin typeface="+mj-lt"/>
              </a:rPr>
              <a:t>РАБОТЫ</a:t>
            </a:r>
            <a:r>
              <a:rPr sz="2400" b="1" spc="-45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j-lt"/>
              </a:rPr>
              <a:t>С</a:t>
            </a:r>
            <a:r>
              <a:rPr sz="2400" b="1" spc="-30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10">
                <a:solidFill>
                  <a:schemeClr val="bg1"/>
                </a:solidFill>
                <a:latin typeface="+mj-lt"/>
              </a:rPr>
              <a:t>ОТСТАЮЩИМИ</a:t>
            </a:r>
            <a:r>
              <a:rPr sz="2400" b="1" spc="-45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spc="-45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b="1" spc="-45" dirty="0" smtClean="0">
                <a:solidFill>
                  <a:schemeClr val="bg1"/>
                </a:solidFill>
                <a:latin typeface="+mj-lt"/>
              </a:rPr>
            </a:br>
            <a:r>
              <a:rPr sz="2400" b="1" spc="-50" smtClean="0">
                <a:solidFill>
                  <a:schemeClr val="bg1"/>
                </a:solidFill>
                <a:latin typeface="+mj-lt"/>
              </a:rPr>
              <a:t>И </a:t>
            </a:r>
            <a:r>
              <a:rPr sz="2400" b="1" spc="-20" dirty="0">
                <a:solidFill>
                  <a:schemeClr val="bg1"/>
                </a:solidFill>
                <a:latin typeface="+mj-lt"/>
              </a:rPr>
              <a:t>НЕМОТИВИРОВАННЫМИ</a:t>
            </a:r>
            <a:r>
              <a:rPr sz="2400" b="1" spc="-40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+mj-lt"/>
              </a:rPr>
              <a:t>УЧАЩИМИСЯ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53256" y="1142984"/>
            <a:ext cx="5238744" cy="1234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0099"/>
                </a:solidFill>
                <a:latin typeface="+mj-lt"/>
                <a:cs typeface="Times New Roman"/>
              </a:rPr>
              <a:t>ОКАЗАНИЕ</a:t>
            </a:r>
            <a:r>
              <a:rPr b="1" spc="-25" dirty="0">
                <a:solidFill>
                  <a:srgbClr val="000099"/>
                </a:solidFill>
                <a:latin typeface="+mj-lt"/>
                <a:cs typeface="Times New Roman"/>
              </a:rPr>
              <a:t> ИНДИВИДУАЛЬНОЙ </a:t>
            </a:r>
            <a:r>
              <a:rPr b="1">
                <a:solidFill>
                  <a:srgbClr val="000099"/>
                </a:solidFill>
                <a:latin typeface="+mj-lt"/>
                <a:cs typeface="Times New Roman"/>
              </a:rPr>
              <a:t>ПОМОЩИ</a:t>
            </a:r>
            <a:r>
              <a:rPr b="1" spc="-15">
                <a:solidFill>
                  <a:srgbClr val="000099"/>
                </a:solidFill>
                <a:latin typeface="+mj-lt"/>
                <a:cs typeface="Times New Roman"/>
              </a:rPr>
              <a:t> </a:t>
            </a:r>
            <a:endParaRPr lang="ru-RU" b="1" spc="-15" dirty="0" smtClean="0">
              <a:solidFill>
                <a:srgbClr val="000099"/>
              </a:solidFill>
              <a:latin typeface="+mj-lt"/>
              <a:cs typeface="Times New Roman"/>
            </a:endParaRPr>
          </a:p>
          <a:p>
            <a:pPr marL="20955" algn="ctr">
              <a:lnSpc>
                <a:spcPct val="100000"/>
              </a:lnSpc>
              <a:spcBef>
                <a:spcPts val="105"/>
              </a:spcBef>
            </a:pPr>
            <a:r>
              <a:rPr b="1" spc="-50" smtClean="0">
                <a:solidFill>
                  <a:srgbClr val="000099"/>
                </a:solidFill>
                <a:latin typeface="+mj-lt"/>
                <a:cs typeface="Times New Roman"/>
              </a:rPr>
              <a:t>В</a:t>
            </a:r>
            <a:r>
              <a:rPr lang="ru-RU" b="1" spc="-50" dirty="0">
                <a:solidFill>
                  <a:srgbClr val="000099"/>
                </a:solidFill>
                <a:latin typeface="+mj-lt"/>
                <a:cs typeface="Times New Roman"/>
              </a:rPr>
              <a:t> </a:t>
            </a:r>
            <a:r>
              <a:rPr lang="ru-RU" b="1" spc="-50" dirty="0" smtClean="0">
                <a:solidFill>
                  <a:srgbClr val="000099"/>
                </a:solidFill>
                <a:latin typeface="+mj-lt"/>
                <a:cs typeface="Times New Roman"/>
              </a:rPr>
              <a:t>  </a:t>
            </a:r>
            <a:r>
              <a:rPr b="1" spc="-10" smtClean="0">
                <a:solidFill>
                  <a:srgbClr val="000099"/>
                </a:solidFill>
                <a:latin typeface="+mj-lt"/>
                <a:cs typeface="Times New Roman"/>
              </a:rPr>
              <a:t>ЗАТРУДНЕНИЯХ</a:t>
            </a:r>
            <a:endParaRPr b="1" dirty="0">
              <a:solidFill>
                <a:srgbClr val="000099"/>
              </a:solidFill>
              <a:latin typeface="+mj-lt"/>
              <a:cs typeface="Times New Roman"/>
            </a:endParaRPr>
          </a:p>
          <a:p>
            <a:pPr marL="12700" marR="71755" algn="ctr">
              <a:lnSpc>
                <a:spcPts val="1680"/>
              </a:lnSpc>
              <a:spcBef>
                <a:spcPts val="30"/>
              </a:spcBef>
            </a:pPr>
            <a:r>
              <a:rPr i="1" spc="-10" dirty="0">
                <a:solidFill>
                  <a:srgbClr val="1F3863"/>
                </a:solidFill>
                <a:latin typeface="Calibri"/>
                <a:cs typeface="Calibri"/>
              </a:rPr>
              <a:t>предоставлять</a:t>
            </a:r>
            <a:r>
              <a:rPr i="1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Calibri"/>
                <a:cs typeface="Calibri"/>
              </a:rPr>
              <a:t>индивидуальную</a:t>
            </a:r>
            <a:r>
              <a:rPr i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1F3863"/>
                </a:solidFill>
                <a:latin typeface="Calibri"/>
                <a:cs typeface="Calibri"/>
              </a:rPr>
              <a:t>поддержку </a:t>
            </a:r>
            <a:r>
              <a:rPr i="1" dirty="0">
                <a:solidFill>
                  <a:srgbClr val="1F3863"/>
                </a:solidFill>
                <a:latin typeface="Calibri"/>
                <a:cs typeface="Calibri"/>
              </a:rPr>
              <a:t>слабоуспевающим</a:t>
            </a:r>
            <a:r>
              <a:rPr i="1" spc="-6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Calibri"/>
                <a:cs typeface="Calibri"/>
              </a:rPr>
              <a:t>учащимся</a:t>
            </a:r>
            <a:r>
              <a:rPr i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Calibri"/>
                <a:cs typeface="Calibri"/>
              </a:rPr>
              <a:t>так</a:t>
            </a:r>
            <a:r>
              <a:rPr i="1" spc="-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Calibri"/>
                <a:cs typeface="Calibri"/>
              </a:rPr>
              <a:t>же</a:t>
            </a:r>
            <a:r>
              <a:rPr i="1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Calibri"/>
                <a:cs typeface="Calibri"/>
              </a:rPr>
              <a:t>часто</a:t>
            </a:r>
            <a:r>
              <a:rPr i="1">
                <a:solidFill>
                  <a:srgbClr val="1F3863"/>
                </a:solidFill>
                <a:latin typeface="Calibri"/>
                <a:cs typeface="Calibri"/>
              </a:rPr>
              <a:t>,</a:t>
            </a:r>
            <a:r>
              <a:rPr i="1" spc="-5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spc="-25" smtClean="0">
                <a:solidFill>
                  <a:srgbClr val="1F3863"/>
                </a:solidFill>
                <a:latin typeface="Calibri"/>
                <a:cs typeface="Calibri"/>
              </a:rPr>
              <a:t>как</a:t>
            </a:r>
            <a:r>
              <a:rPr lang="ru-RU" i="1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smtClean="0">
                <a:solidFill>
                  <a:srgbClr val="1F3863"/>
                </a:solidFill>
                <a:latin typeface="Calibri"/>
                <a:cs typeface="Calibri"/>
              </a:rPr>
              <a:t>и</a:t>
            </a:r>
            <a:r>
              <a:rPr i="1" spc="-20" smtClean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1F3863"/>
                </a:solidFill>
                <a:latin typeface="Calibri"/>
                <a:cs typeface="Calibri"/>
              </a:rPr>
              <a:t>остальным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12" y="2500306"/>
            <a:ext cx="4381488" cy="148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62255" marR="182245" algn="ctr">
              <a:lnSpc>
                <a:spcPct val="100000"/>
              </a:lnSpc>
              <a:spcBef>
                <a:spcPts val="105"/>
              </a:spcBef>
            </a:pPr>
            <a:r>
              <a:rPr b="1" spc="-20" dirty="0">
                <a:solidFill>
                  <a:srgbClr val="000099"/>
                </a:solidFill>
                <a:latin typeface="+mn-lt"/>
                <a:cs typeface="Times New Roman"/>
              </a:rPr>
              <a:t>ПОДДЕРЖКА</a:t>
            </a:r>
            <a:r>
              <a:rPr b="1" spc="-4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И</a:t>
            </a:r>
            <a:r>
              <a:rPr b="1" spc="-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30" dirty="0">
                <a:solidFill>
                  <a:srgbClr val="000099"/>
                </a:solidFill>
                <a:latin typeface="+mn-lt"/>
                <a:cs typeface="Times New Roman"/>
              </a:rPr>
              <a:t>ПОХВАЛА</a:t>
            </a:r>
            <a:r>
              <a:rPr b="1" spc="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25" dirty="0">
                <a:solidFill>
                  <a:srgbClr val="000099"/>
                </a:solidFill>
                <a:latin typeface="+mn-lt"/>
                <a:cs typeface="Times New Roman"/>
              </a:rPr>
              <a:t>ЗА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УЧЕБНЫЕ</a:t>
            </a:r>
            <a:r>
              <a:rPr b="1" spc="-4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ДОСТИЖЕНИЯ,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ПЕРСОНАЛЬНЫЙ</a:t>
            </a:r>
            <a:r>
              <a:rPr b="1" spc="-7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ПОДХОД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5080" algn="ctr">
              <a:lnSpc>
                <a:spcPts val="1680"/>
              </a:lnSpc>
              <a:spcBef>
                <a:spcPts val="5"/>
              </a:spcBef>
            </a:pP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хвалить</a:t>
            </a:r>
            <a:r>
              <a:rPr i="1" spc="-6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слабоуспевающих</a:t>
            </a:r>
            <a:r>
              <a:rPr i="1" spc="-7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>
                <a:solidFill>
                  <a:srgbClr val="001F5F"/>
                </a:solidFill>
                <a:latin typeface="+mn-lt"/>
                <a:cs typeface="Calibri"/>
              </a:rPr>
              <a:t>учеников </a:t>
            </a:r>
            <a:endParaRPr lang="ru-RU" i="1" spc="-10" dirty="0" smtClean="0">
              <a:solidFill>
                <a:srgbClr val="001F5F"/>
              </a:solidFill>
              <a:latin typeface="+mn-lt"/>
              <a:cs typeface="Calibri"/>
            </a:endParaRPr>
          </a:p>
          <a:p>
            <a:pPr marL="12700" marR="5080" algn="ctr">
              <a:lnSpc>
                <a:spcPts val="1680"/>
              </a:lnSpc>
              <a:spcBef>
                <a:spcPts val="5"/>
              </a:spcBef>
            </a:pPr>
            <a:r>
              <a:rPr i="1" smtClean="0">
                <a:solidFill>
                  <a:srgbClr val="001F5F"/>
                </a:solidFill>
                <a:latin typeface="+mn-lt"/>
                <a:cs typeface="Calibri"/>
              </a:rPr>
              <a:t>за</a:t>
            </a:r>
            <a:r>
              <a:rPr i="1" spc="-35" smtClean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учебные</a:t>
            </a:r>
            <a:r>
              <a:rPr i="1" spc="-3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успехи</a:t>
            </a:r>
            <a:r>
              <a:rPr i="1" spc="-3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так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же</a:t>
            </a:r>
            <a:r>
              <a:rPr i="1" spc="-4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часто,</a:t>
            </a:r>
            <a:r>
              <a:rPr i="1" spc="-3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как</a:t>
            </a:r>
            <a:endParaRPr dirty="0">
              <a:latin typeface="+mn-lt"/>
              <a:cs typeface="Calibri"/>
            </a:endParaRPr>
          </a:p>
          <a:p>
            <a:pPr marL="12700" algn="ctr">
              <a:lnSpc>
                <a:spcPts val="1635"/>
              </a:lnSpc>
            </a:pP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и</a:t>
            </a:r>
            <a:r>
              <a:rPr i="1" spc="-2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остальных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0512" y="4143380"/>
            <a:ext cx="4232325" cy="11092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03200" algn="ctr">
              <a:lnSpc>
                <a:spcPts val="1660"/>
              </a:lnSpc>
              <a:spcBef>
                <a:spcPts val="100"/>
              </a:spcBef>
            </a:pP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УВАЖИТЕЛЬНОЕ</a:t>
            </a:r>
            <a:r>
              <a:rPr b="1" spc="-6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ОТНОШЕНИЕ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5080" algn="ctr">
              <a:lnSpc>
                <a:spcPts val="1680"/>
              </a:lnSpc>
              <a:spcBef>
                <a:spcPts val="35"/>
              </a:spcBef>
            </a:pP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использовать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уважительные</a:t>
            </a:r>
            <a:r>
              <a:rPr i="1" spc="-1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слова</a:t>
            </a:r>
            <a:r>
              <a:rPr i="1" spc="2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по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отношению</a:t>
            </a:r>
            <a:r>
              <a:rPr i="1" spc="-7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к</a:t>
            </a:r>
            <a:r>
              <a:rPr i="1" spc="-4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слабоуспевающим</a:t>
            </a:r>
            <a:r>
              <a:rPr i="1" spc="-5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>
                <a:solidFill>
                  <a:srgbClr val="001F5F"/>
                </a:solidFill>
                <a:latin typeface="+mn-lt"/>
                <a:cs typeface="Calibri"/>
              </a:rPr>
              <a:t>ученикам</a:t>
            </a:r>
            <a:r>
              <a:rPr i="1" spc="-35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25" smtClean="0">
                <a:solidFill>
                  <a:srgbClr val="001F5F"/>
                </a:solidFill>
                <a:latin typeface="+mn-lt"/>
                <a:cs typeface="Calibri"/>
              </a:rPr>
              <a:t>так</a:t>
            </a:r>
            <a:r>
              <a:rPr lang="ru-RU" i="1" spc="-2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mtClean="0">
                <a:solidFill>
                  <a:srgbClr val="001F5F"/>
                </a:solidFill>
                <a:latin typeface="+mn-lt"/>
                <a:cs typeface="Calibri"/>
              </a:rPr>
              <a:t>же</a:t>
            </a:r>
            <a:r>
              <a:rPr i="1" spc="-40" smtClean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часто,</a:t>
            </a:r>
            <a:r>
              <a:rPr i="1" spc="-3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как</a:t>
            </a:r>
            <a:r>
              <a:rPr i="1" spc="-2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и</a:t>
            </a:r>
            <a:r>
              <a:rPr i="1" spc="-3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к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остальным</a:t>
            </a:r>
            <a:r>
              <a:rPr i="1" spc="-5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ученикам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522" y="5072074"/>
            <a:ext cx="4143404" cy="14394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8740" algn="ctr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НАХОЖДЕНИЕ</a:t>
            </a:r>
            <a:r>
              <a:rPr b="1" spc="-3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УЧЕНИКА</a:t>
            </a:r>
            <a:r>
              <a:rPr b="1" spc="-4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В</a:t>
            </a:r>
            <a:r>
              <a:rPr b="1" spc="-4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20" dirty="0">
                <a:solidFill>
                  <a:srgbClr val="000099"/>
                </a:solidFill>
                <a:latin typeface="+mn-lt"/>
                <a:cs typeface="Times New Roman"/>
              </a:rPr>
              <a:t>ЗОНЕ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78740" algn="ctr">
              <a:lnSpc>
                <a:spcPts val="1660"/>
              </a:lnSpc>
            </a:pP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«ВЫТЯНУТОЙ</a:t>
            </a:r>
            <a:r>
              <a:rPr b="1" spc="-2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РУКИ»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66040" indent="43815" algn="ctr">
              <a:lnSpc>
                <a:spcPts val="1670"/>
              </a:lnSpc>
              <a:spcBef>
                <a:spcPts val="50"/>
              </a:spcBef>
            </a:pP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находиться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на</a:t>
            </a:r>
            <a:r>
              <a:rPr i="1" spc="-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расстоянии вытянутой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руки</a:t>
            </a:r>
            <a:r>
              <a:rPr i="1" spc="-3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от</a:t>
            </a:r>
            <a:r>
              <a:rPr i="1" spc="-4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слабоуспевающих</a:t>
            </a:r>
            <a:r>
              <a:rPr i="1" spc="-4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учеников</a:t>
            </a:r>
            <a:r>
              <a:rPr i="1" spc="-5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так</a:t>
            </a:r>
            <a:endParaRPr dirty="0">
              <a:latin typeface="+mn-lt"/>
              <a:cs typeface="Calibri"/>
            </a:endParaRPr>
          </a:p>
          <a:p>
            <a:pPr marL="12700" algn="ctr">
              <a:lnSpc>
                <a:spcPts val="1625"/>
              </a:lnSpc>
            </a:pP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же</a:t>
            </a:r>
            <a:r>
              <a:rPr i="1" spc="-4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часто,</a:t>
            </a:r>
            <a:r>
              <a:rPr i="1" spc="-3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как</a:t>
            </a:r>
            <a:r>
              <a:rPr i="1" spc="-1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и</a:t>
            </a:r>
            <a:r>
              <a:rPr i="1" spc="-3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от</a:t>
            </a:r>
            <a:r>
              <a:rPr i="1" spc="-3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остальных</a:t>
            </a:r>
            <a:r>
              <a:rPr i="1" spc="-4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учащихся,</a:t>
            </a:r>
            <a:endParaRPr dirty="0"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"/>
              </a:spcBef>
            </a:pP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в</a:t>
            </a:r>
            <a:r>
              <a:rPr i="1" spc="2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дружественной</a:t>
            </a:r>
            <a:r>
              <a:rPr i="1" spc="-1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манере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646" y="1285860"/>
            <a:ext cx="4786346" cy="10727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14300" algn="ctr">
              <a:lnSpc>
                <a:spcPct val="100000"/>
              </a:lnSpc>
              <a:spcBef>
                <a:spcPts val="105"/>
              </a:spcBef>
            </a:pPr>
            <a:r>
              <a:rPr b="1">
                <a:solidFill>
                  <a:srgbClr val="000099"/>
                </a:solidFill>
                <a:latin typeface="+mn-lt"/>
                <a:cs typeface="Times New Roman"/>
              </a:rPr>
              <a:t>ОБЕСПЕЧЕНИЕ</a:t>
            </a:r>
            <a:r>
              <a:rPr b="1" spc="-5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30" smtClean="0">
                <a:solidFill>
                  <a:srgbClr val="000099"/>
                </a:solidFill>
                <a:latin typeface="+mn-lt"/>
                <a:cs typeface="Times New Roman"/>
              </a:rPr>
              <a:t>РАВНЫХ</a:t>
            </a:r>
            <a:r>
              <a:rPr lang="ru-RU" b="1" spc="-30" dirty="0" smtClean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50" smtClean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ВОЗМОЖНОСТЕЙ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14935" algn="ctr">
              <a:lnSpc>
                <a:spcPts val="1540"/>
              </a:lnSpc>
              <a:spcBef>
                <a:spcPts val="5"/>
              </a:spcBef>
            </a:pP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ДЛЯ</a:t>
            </a:r>
            <a:r>
              <a:rPr b="1" spc="-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ОПРОСА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algn="ctr">
              <a:lnSpc>
                <a:spcPts val="1450"/>
              </a:lnSpc>
            </a:pPr>
            <a:r>
              <a:rPr i="1" spc="-10" dirty="0">
                <a:solidFill>
                  <a:srgbClr val="333E50"/>
                </a:solidFill>
                <a:latin typeface="+mn-lt"/>
                <a:cs typeface="Calibri"/>
              </a:rPr>
              <a:t>необходимо</a:t>
            </a:r>
            <a:r>
              <a:rPr i="1" spc="10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333E50"/>
                </a:solidFill>
                <a:latin typeface="+mn-lt"/>
                <a:cs typeface="Calibri"/>
              </a:rPr>
              <a:t>предоставить</a:t>
            </a:r>
            <a:r>
              <a:rPr i="1" spc="30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333E50"/>
                </a:solidFill>
                <a:latin typeface="+mn-lt"/>
                <a:cs typeface="Calibri"/>
              </a:rPr>
              <a:t>возможность</a:t>
            </a:r>
            <a:endParaRPr dirty="0">
              <a:latin typeface="+mn-lt"/>
              <a:cs typeface="Calibri"/>
            </a:endParaRPr>
          </a:p>
          <a:p>
            <a:pPr marL="12700" marR="687070" algn="ctr">
              <a:lnSpc>
                <a:spcPts val="1500"/>
              </a:lnSpc>
              <a:spcBef>
                <a:spcPts val="110"/>
              </a:spcBef>
            </a:pPr>
            <a:r>
              <a:rPr i="1" dirty="0">
                <a:solidFill>
                  <a:srgbClr val="333E50"/>
                </a:solidFill>
                <a:latin typeface="+mn-lt"/>
                <a:cs typeface="Calibri"/>
              </a:rPr>
              <a:t>«слабым»</a:t>
            </a:r>
            <a:r>
              <a:rPr i="1" spc="-60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333E50"/>
                </a:solidFill>
                <a:latin typeface="+mn-lt"/>
                <a:cs typeface="Calibri"/>
              </a:rPr>
              <a:t>учащимся</a:t>
            </a:r>
            <a:r>
              <a:rPr i="1" spc="-35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333E50"/>
                </a:solidFill>
                <a:latin typeface="+mn-lt"/>
                <a:cs typeface="Calibri"/>
              </a:rPr>
              <a:t>отвечать</a:t>
            </a:r>
            <a:r>
              <a:rPr i="1" spc="-60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333E50"/>
                </a:solidFill>
                <a:latin typeface="+mn-lt"/>
                <a:cs typeface="Calibri"/>
              </a:rPr>
              <a:t>так</a:t>
            </a:r>
            <a:r>
              <a:rPr i="1" spc="-55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spc="-25" dirty="0">
                <a:solidFill>
                  <a:srgbClr val="333E50"/>
                </a:solidFill>
                <a:latin typeface="+mn-lt"/>
                <a:cs typeface="Calibri"/>
              </a:rPr>
              <a:t>же </a:t>
            </a:r>
            <a:r>
              <a:rPr i="1" dirty="0">
                <a:solidFill>
                  <a:srgbClr val="333E50"/>
                </a:solidFill>
                <a:latin typeface="+mn-lt"/>
                <a:cs typeface="Calibri"/>
              </a:rPr>
              <a:t>часто,</a:t>
            </a:r>
            <a:r>
              <a:rPr i="1" spc="-35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333E50"/>
                </a:solidFill>
                <a:latin typeface="+mn-lt"/>
                <a:cs typeface="Calibri"/>
              </a:rPr>
              <a:t>как</a:t>
            </a:r>
            <a:r>
              <a:rPr i="1" spc="-25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333E50"/>
                </a:solidFill>
                <a:latin typeface="+mn-lt"/>
                <a:cs typeface="Calibri"/>
              </a:rPr>
              <a:t>и</a:t>
            </a:r>
            <a:r>
              <a:rPr i="1" spc="-35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333E50"/>
                </a:solidFill>
                <a:latin typeface="+mn-lt"/>
                <a:cs typeface="Calibri"/>
              </a:rPr>
              <a:t>их</a:t>
            </a:r>
            <a:r>
              <a:rPr i="1" spc="-20" dirty="0">
                <a:solidFill>
                  <a:srgbClr val="333E50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333E50"/>
                </a:solidFill>
                <a:latin typeface="+mn-lt"/>
                <a:cs typeface="Calibri"/>
              </a:rPr>
              <a:t>одноклассникам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90544" y="2786058"/>
            <a:ext cx="4167174" cy="167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3825" algn="ctr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ПРИНИМАЮЩАЯ</a:t>
            </a:r>
            <a:r>
              <a:rPr b="1" spc="1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50" dirty="0">
                <a:solidFill>
                  <a:srgbClr val="000099"/>
                </a:solidFill>
                <a:latin typeface="+mn-lt"/>
                <a:cs typeface="Times New Roman"/>
              </a:rPr>
              <a:t>И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3825" algn="ctr">
              <a:lnSpc>
                <a:spcPct val="100000"/>
              </a:lnSpc>
            </a:pP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КОРРЕКТИРУЮЩАЯ</a:t>
            </a:r>
            <a:r>
              <a:rPr b="1" spc="-3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ОБРАТНАЯ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2555" algn="ctr">
              <a:lnSpc>
                <a:spcPts val="1310"/>
              </a:lnSpc>
            </a:pP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СВЯЗЬ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algn="ctr">
              <a:lnSpc>
                <a:spcPts val="1220"/>
              </a:lnSpc>
            </a:pP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слабоуспевающие</a:t>
            </a:r>
            <a:r>
              <a:rPr i="1" spc="-6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ученики</a:t>
            </a:r>
            <a:r>
              <a:rPr i="1" spc="-4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должны</a:t>
            </a:r>
            <a:endParaRPr dirty="0">
              <a:latin typeface="+mn-lt"/>
              <a:cs typeface="Calibri"/>
            </a:endParaRPr>
          </a:p>
          <a:p>
            <a:pPr marL="12700" algn="ctr">
              <a:lnSpc>
                <a:spcPts val="1500"/>
              </a:lnSpc>
            </a:pP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получать</a:t>
            </a:r>
            <a:r>
              <a:rPr i="1" spc="-5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обратную</a:t>
            </a:r>
            <a:r>
              <a:rPr i="1" spc="-1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связь</a:t>
            </a:r>
            <a:endParaRPr dirty="0">
              <a:latin typeface="+mn-lt"/>
              <a:cs typeface="Calibri"/>
            </a:endParaRPr>
          </a:p>
          <a:p>
            <a:pPr marL="12700" marR="5080" algn="ctr">
              <a:lnSpc>
                <a:spcPts val="1500"/>
              </a:lnSpc>
              <a:spcBef>
                <a:spcPts val="110"/>
              </a:spcBef>
            </a:pP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относительно</a:t>
            </a:r>
            <a:r>
              <a:rPr i="1" spc="-6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своей</a:t>
            </a:r>
            <a:r>
              <a:rPr i="1" spc="-3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успеваемости</a:t>
            </a:r>
            <a:r>
              <a:rPr i="1" spc="-50" dirty="0">
                <a:solidFill>
                  <a:srgbClr val="001F5F"/>
                </a:solidFill>
                <a:latin typeface="+mn-lt"/>
                <a:cs typeface="Calibri"/>
              </a:rPr>
              <a:t> в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классе</a:t>
            </a:r>
            <a:r>
              <a:rPr i="1" spc="-4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так</a:t>
            </a:r>
            <a:r>
              <a:rPr i="1" spc="-4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же</a:t>
            </a:r>
            <a:r>
              <a:rPr i="1" spc="-4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часто,</a:t>
            </a:r>
            <a:r>
              <a:rPr i="1" spc="-3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как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и</a:t>
            </a:r>
            <a:r>
              <a:rPr i="1" spc="-25" dirty="0">
                <a:solidFill>
                  <a:srgbClr val="001F5F"/>
                </a:solidFill>
                <a:latin typeface="+mn-lt"/>
                <a:cs typeface="Calibri"/>
              </a:rPr>
              <a:t> их</a:t>
            </a:r>
            <a:endParaRPr dirty="0">
              <a:latin typeface="+mn-lt"/>
              <a:cs typeface="Calibri"/>
            </a:endParaRPr>
          </a:p>
          <a:p>
            <a:pPr marL="12700" algn="ctr">
              <a:lnSpc>
                <a:spcPts val="1480"/>
              </a:lnSpc>
            </a:pP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одноклассники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0380" y="5409527"/>
            <a:ext cx="5162227" cy="14484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000099"/>
                </a:solidFill>
                <a:latin typeface="+mn-lt"/>
                <a:cs typeface="Times New Roman"/>
              </a:rPr>
              <a:t>УДЕРЖАНИЕ</a:t>
            </a:r>
            <a:r>
              <a:rPr b="1" spc="-4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25" dirty="0">
                <a:solidFill>
                  <a:srgbClr val="000099"/>
                </a:solidFill>
                <a:latin typeface="+mn-lt"/>
                <a:cs typeface="Times New Roman"/>
              </a:rPr>
              <a:t>ПАУЗЫ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000099"/>
                </a:solidFill>
                <a:latin typeface="+mn-lt"/>
                <a:cs typeface="Times New Roman"/>
              </a:rPr>
              <a:t>МЕЖДУ</a:t>
            </a:r>
            <a:r>
              <a:rPr b="1" spc="-35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smtClean="0">
                <a:solidFill>
                  <a:srgbClr val="000099"/>
                </a:solidFill>
                <a:latin typeface="+mn-lt"/>
                <a:cs typeface="Times New Roman"/>
              </a:rPr>
              <a:t>ВОПРОСОМ</a:t>
            </a:r>
            <a:endParaRPr lang="ru-RU" b="1" spc="-10" dirty="0" smtClean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10" smtClean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И</a:t>
            </a:r>
            <a:r>
              <a:rPr b="1" spc="-3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ПРЕРЫВАНИЕМ</a:t>
            </a:r>
            <a:r>
              <a:rPr b="1" spc="-2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ОТВЕТА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71120" indent="39370" algn="ctr">
              <a:lnSpc>
                <a:spcPts val="1680"/>
              </a:lnSpc>
              <a:spcBef>
                <a:spcPts val="10"/>
              </a:spcBef>
            </a:pPr>
            <a:r>
              <a:rPr i="1" spc="-10" dirty="0">
                <a:solidFill>
                  <a:srgbClr val="1F3863"/>
                </a:solidFill>
                <a:latin typeface="+mn-lt"/>
                <a:cs typeface="Calibri"/>
              </a:rPr>
              <a:t>предоставить</a:t>
            </a:r>
            <a:r>
              <a:rPr i="1" spc="-20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слабоуспевающим</a:t>
            </a:r>
            <a:r>
              <a:rPr i="1" spc="-15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1F3863"/>
                </a:solidFill>
                <a:latin typeface="+mn-lt"/>
                <a:cs typeface="Calibri"/>
              </a:rPr>
              <a:t>ученикам столько</a:t>
            </a:r>
            <a:r>
              <a:rPr i="1" spc="-65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же</a:t>
            </a:r>
            <a:r>
              <a:rPr i="1" spc="-30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времени</a:t>
            </a:r>
            <a:r>
              <a:rPr i="1" spc="-25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для</a:t>
            </a:r>
            <a:r>
              <a:rPr i="1" spc="-30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поиска</a:t>
            </a:r>
            <a:r>
              <a:rPr i="1" spc="-20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ответа</a:t>
            </a:r>
            <a:r>
              <a:rPr i="1" spc="-30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spc="-35" dirty="0">
                <a:solidFill>
                  <a:srgbClr val="1F3863"/>
                </a:solidFill>
                <a:latin typeface="+mn-lt"/>
                <a:cs typeface="Calibri"/>
              </a:rPr>
              <a:t>на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вопрос</a:t>
            </a:r>
            <a:r>
              <a:rPr i="1" spc="-30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или</a:t>
            </a:r>
            <a:r>
              <a:rPr i="1" spc="-20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решения</a:t>
            </a:r>
            <a:r>
              <a:rPr i="1" spc="-35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1F3863"/>
                </a:solidFill>
                <a:latin typeface="+mn-lt"/>
                <a:cs typeface="Calibri"/>
              </a:rPr>
              <a:t>задачи,</a:t>
            </a:r>
            <a:r>
              <a:rPr i="1" spc="-10" dirty="0">
                <a:solidFill>
                  <a:srgbClr val="1F3863"/>
                </a:solidFill>
                <a:latin typeface="+mn-lt"/>
                <a:cs typeface="Calibri"/>
              </a:rPr>
              <a:t> сколько</a:t>
            </a:r>
            <a:r>
              <a:rPr i="1" spc="-55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spc="-25" dirty="0">
                <a:solidFill>
                  <a:srgbClr val="1F3863"/>
                </a:solidFill>
                <a:latin typeface="+mn-lt"/>
                <a:cs typeface="Calibri"/>
              </a:rPr>
              <a:t>он</a:t>
            </a:r>
            <a:endParaRPr dirty="0">
              <a:latin typeface="+mn-lt"/>
              <a:cs typeface="Calibri"/>
            </a:endParaRPr>
          </a:p>
          <a:p>
            <a:pPr marL="12700" algn="ctr">
              <a:lnSpc>
                <a:spcPts val="1639"/>
              </a:lnSpc>
            </a:pPr>
            <a:r>
              <a:rPr i="1" spc="-10" dirty="0">
                <a:solidFill>
                  <a:srgbClr val="1F3863"/>
                </a:solidFill>
                <a:latin typeface="+mn-lt"/>
                <a:cs typeface="Calibri"/>
              </a:rPr>
              <a:t>предоставляет</a:t>
            </a:r>
            <a:r>
              <a:rPr i="1" spc="35" dirty="0">
                <a:solidFill>
                  <a:srgbClr val="1F3863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1F3863"/>
                </a:solidFill>
                <a:latin typeface="+mn-lt"/>
                <a:cs typeface="Calibri"/>
              </a:rPr>
              <a:t>остальным</a:t>
            </a:r>
            <a:endParaRPr dirty="0">
              <a:latin typeface="+mn-lt"/>
              <a:cs typeface="Calibri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024298" y="2071678"/>
            <a:ext cx="3750389" cy="3618757"/>
            <a:chOff x="4238612" y="2000240"/>
            <a:chExt cx="3750389" cy="3618757"/>
          </a:xfrm>
        </p:grpSpPr>
        <p:sp>
          <p:nvSpPr>
            <p:cNvPr id="16" name="object 8"/>
            <p:cNvSpPr/>
            <p:nvPr/>
          </p:nvSpPr>
          <p:spPr>
            <a:xfrm>
              <a:off x="4238612" y="2000240"/>
              <a:ext cx="3750389" cy="3618757"/>
            </a:xfrm>
            <a:custGeom>
              <a:avLst/>
              <a:gdLst/>
              <a:ahLst/>
              <a:cxnLst/>
              <a:rect l="l" t="t" r="r" b="b"/>
              <a:pathLst>
                <a:path w="2784475" h="2696210">
                  <a:moveTo>
                    <a:pt x="1392174" y="0"/>
                  </a:moveTo>
                  <a:lnTo>
                    <a:pt x="1343300" y="815"/>
                  </a:lnTo>
                  <a:lnTo>
                    <a:pt x="1294849" y="3242"/>
                  </a:lnTo>
                  <a:lnTo>
                    <a:pt x="1246849" y="7256"/>
                  </a:lnTo>
                  <a:lnTo>
                    <a:pt x="1199326" y="12828"/>
                  </a:lnTo>
                  <a:lnTo>
                    <a:pt x="1152310" y="19933"/>
                  </a:lnTo>
                  <a:lnTo>
                    <a:pt x="1105827" y="28543"/>
                  </a:lnTo>
                  <a:lnTo>
                    <a:pt x="1059905" y="38632"/>
                  </a:lnTo>
                  <a:lnTo>
                    <a:pt x="1014571" y="50173"/>
                  </a:lnTo>
                  <a:lnTo>
                    <a:pt x="969854" y="63140"/>
                  </a:lnTo>
                  <a:lnTo>
                    <a:pt x="925781" y="77505"/>
                  </a:lnTo>
                  <a:lnTo>
                    <a:pt x="882379" y="93242"/>
                  </a:lnTo>
                  <a:lnTo>
                    <a:pt x="839676" y="110325"/>
                  </a:lnTo>
                  <a:lnTo>
                    <a:pt x="797699" y="128725"/>
                  </a:lnTo>
                  <a:lnTo>
                    <a:pt x="756477" y="148418"/>
                  </a:lnTo>
                  <a:lnTo>
                    <a:pt x="716037" y="169375"/>
                  </a:lnTo>
                  <a:lnTo>
                    <a:pt x="676406" y="191571"/>
                  </a:lnTo>
                  <a:lnTo>
                    <a:pt x="637613" y="214978"/>
                  </a:lnTo>
                  <a:lnTo>
                    <a:pt x="599684" y="239570"/>
                  </a:lnTo>
                  <a:lnTo>
                    <a:pt x="562647" y="265321"/>
                  </a:lnTo>
                  <a:lnTo>
                    <a:pt x="526530" y="292202"/>
                  </a:lnTo>
                  <a:lnTo>
                    <a:pt x="491361" y="320188"/>
                  </a:lnTo>
                  <a:lnTo>
                    <a:pt x="457167" y="349252"/>
                  </a:lnTo>
                  <a:lnTo>
                    <a:pt x="423976" y="379367"/>
                  </a:lnTo>
                  <a:lnTo>
                    <a:pt x="391815" y="410507"/>
                  </a:lnTo>
                  <a:lnTo>
                    <a:pt x="360712" y="442644"/>
                  </a:lnTo>
                  <a:lnTo>
                    <a:pt x="330695" y="475752"/>
                  </a:lnTo>
                  <a:lnTo>
                    <a:pt x="301790" y="509805"/>
                  </a:lnTo>
                  <a:lnTo>
                    <a:pt x="274027" y="544775"/>
                  </a:lnTo>
                  <a:lnTo>
                    <a:pt x="247432" y="580635"/>
                  </a:lnTo>
                  <a:lnTo>
                    <a:pt x="222033" y="617360"/>
                  </a:lnTo>
                  <a:lnTo>
                    <a:pt x="197858" y="654922"/>
                  </a:lnTo>
                  <a:lnTo>
                    <a:pt x="174934" y="693295"/>
                  </a:lnTo>
                  <a:lnTo>
                    <a:pt x="153289" y="732451"/>
                  </a:lnTo>
                  <a:lnTo>
                    <a:pt x="132950" y="772365"/>
                  </a:lnTo>
                  <a:lnTo>
                    <a:pt x="113945" y="813009"/>
                  </a:lnTo>
                  <a:lnTo>
                    <a:pt x="96303" y="854357"/>
                  </a:lnTo>
                  <a:lnTo>
                    <a:pt x="80049" y="896381"/>
                  </a:lnTo>
                  <a:lnTo>
                    <a:pt x="65212" y="939056"/>
                  </a:lnTo>
                  <a:lnTo>
                    <a:pt x="51820" y="982354"/>
                  </a:lnTo>
                  <a:lnTo>
                    <a:pt x="39900" y="1026249"/>
                  </a:lnTo>
                  <a:lnTo>
                    <a:pt x="29480" y="1070714"/>
                  </a:lnTo>
                  <a:lnTo>
                    <a:pt x="20587" y="1115723"/>
                  </a:lnTo>
                  <a:lnTo>
                    <a:pt x="13249" y="1161247"/>
                  </a:lnTo>
                  <a:lnTo>
                    <a:pt x="7494" y="1207262"/>
                  </a:lnTo>
                  <a:lnTo>
                    <a:pt x="3349" y="1253740"/>
                  </a:lnTo>
                  <a:lnTo>
                    <a:pt x="841" y="1300654"/>
                  </a:lnTo>
                  <a:lnTo>
                    <a:pt x="0" y="1347977"/>
                  </a:lnTo>
                  <a:lnTo>
                    <a:pt x="841" y="1395301"/>
                  </a:lnTo>
                  <a:lnTo>
                    <a:pt x="3349" y="1442215"/>
                  </a:lnTo>
                  <a:lnTo>
                    <a:pt x="7494" y="1488693"/>
                  </a:lnTo>
                  <a:lnTo>
                    <a:pt x="13249" y="1534708"/>
                  </a:lnTo>
                  <a:lnTo>
                    <a:pt x="20587" y="1580232"/>
                  </a:lnTo>
                  <a:lnTo>
                    <a:pt x="29480" y="1625241"/>
                  </a:lnTo>
                  <a:lnTo>
                    <a:pt x="39900" y="1669706"/>
                  </a:lnTo>
                  <a:lnTo>
                    <a:pt x="51820" y="1713601"/>
                  </a:lnTo>
                  <a:lnTo>
                    <a:pt x="65212" y="1756899"/>
                  </a:lnTo>
                  <a:lnTo>
                    <a:pt x="80049" y="1799574"/>
                  </a:lnTo>
                  <a:lnTo>
                    <a:pt x="96303" y="1841598"/>
                  </a:lnTo>
                  <a:lnTo>
                    <a:pt x="113945" y="1882946"/>
                  </a:lnTo>
                  <a:lnTo>
                    <a:pt x="132950" y="1923590"/>
                  </a:lnTo>
                  <a:lnTo>
                    <a:pt x="153289" y="1963504"/>
                  </a:lnTo>
                  <a:lnTo>
                    <a:pt x="174934" y="2002660"/>
                  </a:lnTo>
                  <a:lnTo>
                    <a:pt x="197858" y="2041033"/>
                  </a:lnTo>
                  <a:lnTo>
                    <a:pt x="222033" y="2078595"/>
                  </a:lnTo>
                  <a:lnTo>
                    <a:pt x="247432" y="2115320"/>
                  </a:lnTo>
                  <a:lnTo>
                    <a:pt x="274027" y="2151180"/>
                  </a:lnTo>
                  <a:lnTo>
                    <a:pt x="301790" y="2186150"/>
                  </a:lnTo>
                  <a:lnTo>
                    <a:pt x="330695" y="2220203"/>
                  </a:lnTo>
                  <a:lnTo>
                    <a:pt x="360712" y="2253311"/>
                  </a:lnTo>
                  <a:lnTo>
                    <a:pt x="391815" y="2285448"/>
                  </a:lnTo>
                  <a:lnTo>
                    <a:pt x="423976" y="2316588"/>
                  </a:lnTo>
                  <a:lnTo>
                    <a:pt x="457167" y="2346703"/>
                  </a:lnTo>
                  <a:lnTo>
                    <a:pt x="491361" y="2375767"/>
                  </a:lnTo>
                  <a:lnTo>
                    <a:pt x="526530" y="2403753"/>
                  </a:lnTo>
                  <a:lnTo>
                    <a:pt x="562647" y="2430634"/>
                  </a:lnTo>
                  <a:lnTo>
                    <a:pt x="599684" y="2456385"/>
                  </a:lnTo>
                  <a:lnTo>
                    <a:pt x="637613" y="2480977"/>
                  </a:lnTo>
                  <a:lnTo>
                    <a:pt x="676406" y="2504384"/>
                  </a:lnTo>
                  <a:lnTo>
                    <a:pt x="716037" y="2526580"/>
                  </a:lnTo>
                  <a:lnTo>
                    <a:pt x="756477" y="2547537"/>
                  </a:lnTo>
                  <a:lnTo>
                    <a:pt x="797699" y="2567230"/>
                  </a:lnTo>
                  <a:lnTo>
                    <a:pt x="839676" y="2585630"/>
                  </a:lnTo>
                  <a:lnTo>
                    <a:pt x="882379" y="2602713"/>
                  </a:lnTo>
                  <a:lnTo>
                    <a:pt x="925781" y="2618450"/>
                  </a:lnTo>
                  <a:lnTo>
                    <a:pt x="969854" y="2632815"/>
                  </a:lnTo>
                  <a:lnTo>
                    <a:pt x="1014571" y="2645782"/>
                  </a:lnTo>
                  <a:lnTo>
                    <a:pt x="1059905" y="2657323"/>
                  </a:lnTo>
                  <a:lnTo>
                    <a:pt x="1105827" y="2667412"/>
                  </a:lnTo>
                  <a:lnTo>
                    <a:pt x="1152310" y="2676022"/>
                  </a:lnTo>
                  <a:lnTo>
                    <a:pt x="1199326" y="2683127"/>
                  </a:lnTo>
                  <a:lnTo>
                    <a:pt x="1246849" y="2688699"/>
                  </a:lnTo>
                  <a:lnTo>
                    <a:pt x="1294849" y="2692713"/>
                  </a:lnTo>
                  <a:lnTo>
                    <a:pt x="1343300" y="2695140"/>
                  </a:lnTo>
                  <a:lnTo>
                    <a:pt x="1392174" y="2695956"/>
                  </a:lnTo>
                  <a:lnTo>
                    <a:pt x="1441047" y="2695140"/>
                  </a:lnTo>
                  <a:lnTo>
                    <a:pt x="1489498" y="2692713"/>
                  </a:lnTo>
                  <a:lnTo>
                    <a:pt x="1537498" y="2688699"/>
                  </a:lnTo>
                  <a:lnTo>
                    <a:pt x="1585021" y="2683127"/>
                  </a:lnTo>
                  <a:lnTo>
                    <a:pt x="1632037" y="2676022"/>
                  </a:lnTo>
                  <a:lnTo>
                    <a:pt x="1678520" y="2667412"/>
                  </a:lnTo>
                  <a:lnTo>
                    <a:pt x="1724442" y="2657323"/>
                  </a:lnTo>
                  <a:lnTo>
                    <a:pt x="1769776" y="2645782"/>
                  </a:lnTo>
                  <a:lnTo>
                    <a:pt x="1814493" y="2632815"/>
                  </a:lnTo>
                  <a:lnTo>
                    <a:pt x="1858566" y="2618450"/>
                  </a:lnTo>
                  <a:lnTo>
                    <a:pt x="1901968" y="2602713"/>
                  </a:lnTo>
                  <a:lnTo>
                    <a:pt x="1944671" y="2585630"/>
                  </a:lnTo>
                  <a:lnTo>
                    <a:pt x="1986648" y="2567230"/>
                  </a:lnTo>
                  <a:lnTo>
                    <a:pt x="2027870" y="2547537"/>
                  </a:lnTo>
                  <a:lnTo>
                    <a:pt x="2068310" y="2526580"/>
                  </a:lnTo>
                  <a:lnTo>
                    <a:pt x="2107941" y="2504384"/>
                  </a:lnTo>
                  <a:lnTo>
                    <a:pt x="2146734" y="2480977"/>
                  </a:lnTo>
                  <a:lnTo>
                    <a:pt x="2184663" y="2456385"/>
                  </a:lnTo>
                  <a:lnTo>
                    <a:pt x="2221700" y="2430634"/>
                  </a:lnTo>
                  <a:lnTo>
                    <a:pt x="2257817" y="2403753"/>
                  </a:lnTo>
                  <a:lnTo>
                    <a:pt x="2292986" y="2375767"/>
                  </a:lnTo>
                  <a:lnTo>
                    <a:pt x="2327180" y="2346703"/>
                  </a:lnTo>
                  <a:lnTo>
                    <a:pt x="2360371" y="2316588"/>
                  </a:lnTo>
                  <a:lnTo>
                    <a:pt x="2392532" y="2285448"/>
                  </a:lnTo>
                  <a:lnTo>
                    <a:pt x="2423635" y="2253311"/>
                  </a:lnTo>
                  <a:lnTo>
                    <a:pt x="2453652" y="2220203"/>
                  </a:lnTo>
                  <a:lnTo>
                    <a:pt x="2482557" y="2186150"/>
                  </a:lnTo>
                  <a:lnTo>
                    <a:pt x="2510320" y="2151180"/>
                  </a:lnTo>
                  <a:lnTo>
                    <a:pt x="2536915" y="2115320"/>
                  </a:lnTo>
                  <a:lnTo>
                    <a:pt x="2562314" y="2078595"/>
                  </a:lnTo>
                  <a:lnTo>
                    <a:pt x="2586489" y="2041033"/>
                  </a:lnTo>
                  <a:lnTo>
                    <a:pt x="2609413" y="2002660"/>
                  </a:lnTo>
                  <a:lnTo>
                    <a:pt x="2631058" y="1963504"/>
                  </a:lnTo>
                  <a:lnTo>
                    <a:pt x="2651397" y="1923590"/>
                  </a:lnTo>
                  <a:lnTo>
                    <a:pt x="2670402" y="1882946"/>
                  </a:lnTo>
                  <a:lnTo>
                    <a:pt x="2688044" y="1841598"/>
                  </a:lnTo>
                  <a:lnTo>
                    <a:pt x="2704298" y="1799574"/>
                  </a:lnTo>
                  <a:lnTo>
                    <a:pt x="2719135" y="1756899"/>
                  </a:lnTo>
                  <a:lnTo>
                    <a:pt x="2732527" y="1713601"/>
                  </a:lnTo>
                  <a:lnTo>
                    <a:pt x="2744447" y="1669706"/>
                  </a:lnTo>
                  <a:lnTo>
                    <a:pt x="2754867" y="1625241"/>
                  </a:lnTo>
                  <a:lnTo>
                    <a:pt x="2763760" y="1580232"/>
                  </a:lnTo>
                  <a:lnTo>
                    <a:pt x="2771098" y="1534708"/>
                  </a:lnTo>
                  <a:lnTo>
                    <a:pt x="2776853" y="1488693"/>
                  </a:lnTo>
                  <a:lnTo>
                    <a:pt x="2780998" y="1442215"/>
                  </a:lnTo>
                  <a:lnTo>
                    <a:pt x="2783506" y="1395301"/>
                  </a:lnTo>
                  <a:lnTo>
                    <a:pt x="2784347" y="1347977"/>
                  </a:lnTo>
                  <a:lnTo>
                    <a:pt x="2783506" y="1300654"/>
                  </a:lnTo>
                  <a:lnTo>
                    <a:pt x="2780998" y="1253740"/>
                  </a:lnTo>
                  <a:lnTo>
                    <a:pt x="2776853" y="1207262"/>
                  </a:lnTo>
                  <a:lnTo>
                    <a:pt x="2771098" y="1161247"/>
                  </a:lnTo>
                  <a:lnTo>
                    <a:pt x="2763760" y="1115723"/>
                  </a:lnTo>
                  <a:lnTo>
                    <a:pt x="2754867" y="1070714"/>
                  </a:lnTo>
                  <a:lnTo>
                    <a:pt x="2744447" y="1026249"/>
                  </a:lnTo>
                  <a:lnTo>
                    <a:pt x="2732527" y="982354"/>
                  </a:lnTo>
                  <a:lnTo>
                    <a:pt x="2719135" y="939056"/>
                  </a:lnTo>
                  <a:lnTo>
                    <a:pt x="2704298" y="896381"/>
                  </a:lnTo>
                  <a:lnTo>
                    <a:pt x="2688044" y="854357"/>
                  </a:lnTo>
                  <a:lnTo>
                    <a:pt x="2670402" y="813009"/>
                  </a:lnTo>
                  <a:lnTo>
                    <a:pt x="2651397" y="772365"/>
                  </a:lnTo>
                  <a:lnTo>
                    <a:pt x="2631058" y="732451"/>
                  </a:lnTo>
                  <a:lnTo>
                    <a:pt x="2609413" y="693295"/>
                  </a:lnTo>
                  <a:lnTo>
                    <a:pt x="2586489" y="654922"/>
                  </a:lnTo>
                  <a:lnTo>
                    <a:pt x="2562314" y="617360"/>
                  </a:lnTo>
                  <a:lnTo>
                    <a:pt x="2536915" y="580635"/>
                  </a:lnTo>
                  <a:lnTo>
                    <a:pt x="2510320" y="544775"/>
                  </a:lnTo>
                  <a:lnTo>
                    <a:pt x="2482557" y="509805"/>
                  </a:lnTo>
                  <a:lnTo>
                    <a:pt x="2453652" y="475752"/>
                  </a:lnTo>
                  <a:lnTo>
                    <a:pt x="2423635" y="442644"/>
                  </a:lnTo>
                  <a:lnTo>
                    <a:pt x="2392532" y="410507"/>
                  </a:lnTo>
                  <a:lnTo>
                    <a:pt x="2360371" y="379367"/>
                  </a:lnTo>
                  <a:lnTo>
                    <a:pt x="2327180" y="349252"/>
                  </a:lnTo>
                  <a:lnTo>
                    <a:pt x="2292986" y="320188"/>
                  </a:lnTo>
                  <a:lnTo>
                    <a:pt x="2257817" y="292202"/>
                  </a:lnTo>
                  <a:lnTo>
                    <a:pt x="2221700" y="265321"/>
                  </a:lnTo>
                  <a:lnTo>
                    <a:pt x="2184663" y="239570"/>
                  </a:lnTo>
                  <a:lnTo>
                    <a:pt x="2146734" y="214978"/>
                  </a:lnTo>
                  <a:lnTo>
                    <a:pt x="2107941" y="191571"/>
                  </a:lnTo>
                  <a:lnTo>
                    <a:pt x="2068310" y="169375"/>
                  </a:lnTo>
                  <a:lnTo>
                    <a:pt x="2027870" y="148418"/>
                  </a:lnTo>
                  <a:lnTo>
                    <a:pt x="1986648" y="128725"/>
                  </a:lnTo>
                  <a:lnTo>
                    <a:pt x="1944671" y="110325"/>
                  </a:lnTo>
                  <a:lnTo>
                    <a:pt x="1901968" y="93242"/>
                  </a:lnTo>
                  <a:lnTo>
                    <a:pt x="1858566" y="77505"/>
                  </a:lnTo>
                  <a:lnTo>
                    <a:pt x="1814493" y="63140"/>
                  </a:lnTo>
                  <a:lnTo>
                    <a:pt x="1769776" y="50173"/>
                  </a:lnTo>
                  <a:lnTo>
                    <a:pt x="1724442" y="38632"/>
                  </a:lnTo>
                  <a:lnTo>
                    <a:pt x="1678520" y="28543"/>
                  </a:lnTo>
                  <a:lnTo>
                    <a:pt x="1632037" y="19933"/>
                  </a:lnTo>
                  <a:lnTo>
                    <a:pt x="1585021" y="12828"/>
                  </a:lnTo>
                  <a:lnTo>
                    <a:pt x="1537498" y="7256"/>
                  </a:lnTo>
                  <a:lnTo>
                    <a:pt x="1489498" y="3242"/>
                  </a:lnTo>
                  <a:lnTo>
                    <a:pt x="1441047" y="815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80A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 txBox="1"/>
            <p:nvPr/>
          </p:nvSpPr>
          <p:spPr>
            <a:xfrm>
              <a:off x="4238612" y="2500306"/>
              <a:ext cx="3714776" cy="25981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3340" marR="44450" algn="ctr">
                <a:lnSpc>
                  <a:spcPct val="100000"/>
                </a:lnSpc>
                <a:spcBef>
                  <a:spcPts val="100"/>
                </a:spcBef>
              </a:pPr>
              <a:r>
                <a:rPr sz="28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МОДЕЛЬ </a:t>
              </a:r>
              <a:r>
                <a:rPr sz="2800" b="1" spc="-2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ВЗАИМОДЕЙС ТВИЯ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endParaRPr>
            </a:p>
            <a:p>
              <a:pPr marL="1270" algn="ctr">
                <a:lnSpc>
                  <a:spcPct val="100000"/>
                </a:lnSpc>
              </a:pPr>
              <a:r>
                <a:rPr sz="28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«ОЖИДАНИЯ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28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УЧИТЕЛЯ-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sz="28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ДОСТИЖЕНИЯ УЧЕНИКА»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12192000" cy="1000108"/>
            <a:chOff x="0" y="0"/>
            <a:chExt cx="12192000" cy="100010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1000108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ЛОГОТИП школы.jpg"/>
            <p:cNvPicPr>
              <a:picLocks noChangeAspect="1"/>
            </p:cNvPicPr>
            <p:nvPr/>
          </p:nvPicPr>
          <p:blipFill>
            <a:blip r:embed="rId2" cstate="print"/>
            <a:srcRect l="4545" t="11363" r="4545" b="9091"/>
            <a:stretch>
              <a:fillRect/>
            </a:stretch>
          </p:blipFill>
          <p:spPr>
            <a:xfrm>
              <a:off x="166645" y="0"/>
              <a:ext cx="1142980" cy="10001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2530" y="0"/>
            <a:ext cx="10267952" cy="843179"/>
          </a:xfrm>
          <a:prstGeom prst="rect">
            <a:avLst/>
          </a:prstGeom>
        </p:spPr>
        <p:txBody>
          <a:bodyPr vert="horz" wrap="square" lIns="0" tIns="103504" rIns="0" bIns="0" rtlCol="0">
            <a:spAutoFit/>
          </a:bodyPr>
          <a:lstStyle/>
          <a:p>
            <a:pPr marL="1817370" marR="5080" indent="-180530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chemeClr val="bg1"/>
                </a:solidFill>
                <a:latin typeface="+mj-lt"/>
              </a:rPr>
              <a:t>ПЕДАГОГИЧЕСКИЕ</a:t>
            </a:r>
            <a:r>
              <a:rPr sz="2400" b="1" spc="-45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+mj-lt"/>
              </a:rPr>
              <a:t>ИНСТРУМЕНТЫ</a:t>
            </a:r>
            <a:r>
              <a:rPr sz="2400" b="1" spc="-30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j-lt"/>
              </a:rPr>
              <a:t>ДЛЯ</a:t>
            </a:r>
            <a:r>
              <a:rPr sz="2400" b="1" spc="-25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50" dirty="0">
                <a:solidFill>
                  <a:schemeClr val="bg1"/>
                </a:solidFill>
                <a:latin typeface="+mj-lt"/>
              </a:rPr>
              <a:t>РАБОТЫ</a:t>
            </a:r>
            <a:r>
              <a:rPr sz="2400" b="1" spc="-45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j-lt"/>
              </a:rPr>
              <a:t>С</a:t>
            </a:r>
            <a:r>
              <a:rPr sz="2400" b="1" spc="-30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10">
                <a:solidFill>
                  <a:schemeClr val="bg1"/>
                </a:solidFill>
                <a:latin typeface="+mj-lt"/>
              </a:rPr>
              <a:t>ОТСТАЮЩИМИ</a:t>
            </a:r>
            <a:r>
              <a:rPr sz="2400" b="1" spc="-45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spc="-45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b="1" spc="-45" dirty="0" smtClean="0">
                <a:solidFill>
                  <a:schemeClr val="bg1"/>
                </a:solidFill>
                <a:latin typeface="+mj-lt"/>
              </a:rPr>
            </a:br>
            <a:r>
              <a:rPr sz="2400" b="1" spc="-50" smtClean="0">
                <a:solidFill>
                  <a:schemeClr val="bg1"/>
                </a:solidFill>
                <a:latin typeface="+mj-lt"/>
              </a:rPr>
              <a:t>И</a:t>
            </a:r>
            <a:r>
              <a:rPr lang="ru-RU" sz="2400" b="1" spc="-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50" smtClean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20" dirty="0">
                <a:solidFill>
                  <a:schemeClr val="bg1"/>
                </a:solidFill>
                <a:latin typeface="+mj-lt"/>
              </a:rPr>
              <a:t>НЕМОТИВИРОВАННЫМИ</a:t>
            </a:r>
            <a:r>
              <a:rPr sz="2400" b="1" spc="-40" dirty="0">
                <a:solidFill>
                  <a:schemeClr val="bg1"/>
                </a:solidFill>
                <a:latin typeface="+mj-lt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+mj-lt"/>
              </a:rPr>
              <a:t>УЧАЩИМИСЯ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0446" y="1357298"/>
            <a:ext cx="4429156" cy="8444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666115"/>
            <a:r>
              <a:rPr b="1" spc="-20" dirty="0">
                <a:solidFill>
                  <a:srgbClr val="000099"/>
                </a:solidFill>
                <a:latin typeface="+mn-lt"/>
                <a:cs typeface="Times New Roman"/>
              </a:rPr>
              <a:t>ВНИМАТЕЛЬНОЕ</a:t>
            </a:r>
            <a:r>
              <a:rPr b="1" spc="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СЛУШАНЬЕ</a:t>
            </a:r>
            <a:endParaRPr b="1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algn="ctr"/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внимательно</a:t>
            </a:r>
            <a:r>
              <a:rPr i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>
                <a:solidFill>
                  <a:schemeClr val="tx1"/>
                </a:solidFill>
                <a:latin typeface="+mn-lt"/>
                <a:cs typeface="Calibri"/>
              </a:rPr>
              <a:t>слушать</a:t>
            </a:r>
            <a:r>
              <a:rPr i="1" spc="5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i="1"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i="1" spc="-10" dirty="0" smtClean="0">
                <a:solidFill>
                  <a:schemeClr val="tx1"/>
                </a:solidFill>
                <a:latin typeface="+mn-lt"/>
                <a:cs typeface="Calibri"/>
              </a:rPr>
              <a:t>с</a:t>
            </a:r>
            <a:r>
              <a:rPr i="1" spc="-10" smtClean="0">
                <a:solidFill>
                  <a:schemeClr val="tx1"/>
                </a:solidFill>
                <a:latin typeface="+mn-lt"/>
                <a:cs typeface="Calibri"/>
              </a:rPr>
              <a:t>лабоуспевающих</a:t>
            </a:r>
            <a:r>
              <a:rPr lang="ru-RU" i="1" spc="-10" dirty="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mtClean="0">
                <a:solidFill>
                  <a:schemeClr val="tx1"/>
                </a:solidFill>
                <a:latin typeface="+mn-lt"/>
                <a:cs typeface="Calibri"/>
              </a:rPr>
              <a:t>учеников</a:t>
            </a:r>
            <a:r>
              <a:rPr i="1" spc="-3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наравне</a:t>
            </a:r>
            <a:r>
              <a:rPr i="1"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с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 другими</a:t>
            </a:r>
            <a:endParaRPr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702" y="2643182"/>
            <a:ext cx="3786214" cy="19524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59690" marR="5080" algn="ctr"/>
            <a:r>
              <a:rPr b="1" spc="-25" dirty="0">
                <a:solidFill>
                  <a:srgbClr val="000099"/>
                </a:solidFill>
                <a:latin typeface="+mn-lt"/>
                <a:cs typeface="Times New Roman"/>
              </a:rPr>
              <a:t>СТИМУЛИРОВАНИЕ</a:t>
            </a:r>
            <a:r>
              <a:rPr b="1" spc="1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МЫШЛЕНИЯ ВОПРОСАМИ</a:t>
            </a:r>
            <a:r>
              <a:rPr b="1" spc="-3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БОЛЕЕ</a:t>
            </a:r>
            <a:r>
              <a:rPr b="1" spc="-5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ВЫСОКОГО УРОВНЯ</a:t>
            </a:r>
            <a:endParaRPr b="1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21590" algn="ctr"/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побуждать</a:t>
            </a:r>
            <a:r>
              <a:rPr i="1" spc="-5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слабых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учеников</a:t>
            </a:r>
            <a:r>
              <a:rPr i="1" spc="-4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думать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так</a:t>
            </a:r>
            <a:r>
              <a:rPr i="1" spc="-4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же</a:t>
            </a:r>
            <a:r>
              <a:rPr i="1" spc="-4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часто,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как</a:t>
            </a:r>
            <a:r>
              <a:rPr i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>
                <a:solidFill>
                  <a:schemeClr val="tx1"/>
                </a:solidFill>
                <a:latin typeface="+mn-lt"/>
                <a:cs typeface="Calibri"/>
              </a:rPr>
              <a:t>и</a:t>
            </a:r>
            <a:r>
              <a:rPr i="1" spc="-25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smtClean="0">
                <a:solidFill>
                  <a:schemeClr val="tx1"/>
                </a:solidFill>
                <a:latin typeface="+mn-lt"/>
                <a:cs typeface="Calibri"/>
              </a:rPr>
              <a:t>других,</a:t>
            </a:r>
            <a:r>
              <a:rPr lang="ru-RU" i="1"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mtClean="0">
                <a:solidFill>
                  <a:schemeClr val="tx1"/>
                </a:solidFill>
                <a:latin typeface="+mn-lt"/>
                <a:cs typeface="Calibri"/>
              </a:rPr>
              <a:t>требуя</a:t>
            </a:r>
            <a:r>
              <a:rPr i="1" spc="-15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от</a:t>
            </a:r>
            <a:r>
              <a:rPr i="1"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них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большего</a:t>
            </a:r>
            <a:r>
              <a:rPr i="1" spc="-10">
                <a:solidFill>
                  <a:schemeClr val="tx1"/>
                </a:solidFill>
                <a:latin typeface="+mn-lt"/>
                <a:cs typeface="Calibri"/>
              </a:rPr>
              <a:t>,</a:t>
            </a:r>
            <a:r>
              <a:rPr i="1" spc="-5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25" smtClean="0">
                <a:solidFill>
                  <a:schemeClr val="tx1"/>
                </a:solidFill>
                <a:latin typeface="+mn-lt"/>
                <a:cs typeface="Calibri"/>
              </a:rPr>
              <a:t>чем</a:t>
            </a:r>
            <a:r>
              <a:rPr lang="ru-RU" i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mtClean="0">
                <a:solidFill>
                  <a:schemeClr val="tx1"/>
                </a:solidFill>
                <a:latin typeface="+mn-lt"/>
                <a:cs typeface="Calibri"/>
              </a:rPr>
              <a:t>вспоминания</a:t>
            </a:r>
            <a:r>
              <a:rPr i="1" spc="-55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фактов</a:t>
            </a:r>
            <a:endParaRPr>
              <a:solidFill>
                <a:schemeClr val="tx1"/>
              </a:solidFill>
              <a:latin typeface="+mn-lt"/>
              <a:cs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38612" y="2214554"/>
            <a:ext cx="3786214" cy="3618757"/>
            <a:chOff x="4310050" y="2143116"/>
            <a:chExt cx="3786214" cy="3618757"/>
          </a:xfrm>
        </p:grpSpPr>
        <p:sp>
          <p:nvSpPr>
            <p:cNvPr id="8" name="object 8"/>
            <p:cNvSpPr/>
            <p:nvPr/>
          </p:nvSpPr>
          <p:spPr>
            <a:xfrm>
              <a:off x="4310050" y="2143116"/>
              <a:ext cx="3750389" cy="3618757"/>
            </a:xfrm>
            <a:custGeom>
              <a:avLst/>
              <a:gdLst/>
              <a:ahLst/>
              <a:cxnLst/>
              <a:rect l="l" t="t" r="r" b="b"/>
              <a:pathLst>
                <a:path w="2784475" h="2696210">
                  <a:moveTo>
                    <a:pt x="1392174" y="0"/>
                  </a:moveTo>
                  <a:lnTo>
                    <a:pt x="1343300" y="815"/>
                  </a:lnTo>
                  <a:lnTo>
                    <a:pt x="1294849" y="3242"/>
                  </a:lnTo>
                  <a:lnTo>
                    <a:pt x="1246849" y="7256"/>
                  </a:lnTo>
                  <a:lnTo>
                    <a:pt x="1199326" y="12828"/>
                  </a:lnTo>
                  <a:lnTo>
                    <a:pt x="1152310" y="19933"/>
                  </a:lnTo>
                  <a:lnTo>
                    <a:pt x="1105827" y="28543"/>
                  </a:lnTo>
                  <a:lnTo>
                    <a:pt x="1059905" y="38632"/>
                  </a:lnTo>
                  <a:lnTo>
                    <a:pt x="1014571" y="50173"/>
                  </a:lnTo>
                  <a:lnTo>
                    <a:pt x="969854" y="63140"/>
                  </a:lnTo>
                  <a:lnTo>
                    <a:pt x="925781" y="77505"/>
                  </a:lnTo>
                  <a:lnTo>
                    <a:pt x="882379" y="93242"/>
                  </a:lnTo>
                  <a:lnTo>
                    <a:pt x="839676" y="110325"/>
                  </a:lnTo>
                  <a:lnTo>
                    <a:pt x="797699" y="128725"/>
                  </a:lnTo>
                  <a:lnTo>
                    <a:pt x="756477" y="148418"/>
                  </a:lnTo>
                  <a:lnTo>
                    <a:pt x="716037" y="169375"/>
                  </a:lnTo>
                  <a:lnTo>
                    <a:pt x="676406" y="191571"/>
                  </a:lnTo>
                  <a:lnTo>
                    <a:pt x="637613" y="214978"/>
                  </a:lnTo>
                  <a:lnTo>
                    <a:pt x="599684" y="239570"/>
                  </a:lnTo>
                  <a:lnTo>
                    <a:pt x="562647" y="265321"/>
                  </a:lnTo>
                  <a:lnTo>
                    <a:pt x="526530" y="292202"/>
                  </a:lnTo>
                  <a:lnTo>
                    <a:pt x="491361" y="320188"/>
                  </a:lnTo>
                  <a:lnTo>
                    <a:pt x="457167" y="349252"/>
                  </a:lnTo>
                  <a:lnTo>
                    <a:pt x="423976" y="379367"/>
                  </a:lnTo>
                  <a:lnTo>
                    <a:pt x="391815" y="410507"/>
                  </a:lnTo>
                  <a:lnTo>
                    <a:pt x="360712" y="442644"/>
                  </a:lnTo>
                  <a:lnTo>
                    <a:pt x="330695" y="475752"/>
                  </a:lnTo>
                  <a:lnTo>
                    <a:pt x="301790" y="509805"/>
                  </a:lnTo>
                  <a:lnTo>
                    <a:pt x="274027" y="544775"/>
                  </a:lnTo>
                  <a:lnTo>
                    <a:pt x="247432" y="580635"/>
                  </a:lnTo>
                  <a:lnTo>
                    <a:pt x="222033" y="617360"/>
                  </a:lnTo>
                  <a:lnTo>
                    <a:pt x="197858" y="654922"/>
                  </a:lnTo>
                  <a:lnTo>
                    <a:pt x="174934" y="693295"/>
                  </a:lnTo>
                  <a:lnTo>
                    <a:pt x="153289" y="732451"/>
                  </a:lnTo>
                  <a:lnTo>
                    <a:pt x="132950" y="772365"/>
                  </a:lnTo>
                  <a:lnTo>
                    <a:pt x="113945" y="813009"/>
                  </a:lnTo>
                  <a:lnTo>
                    <a:pt x="96303" y="854357"/>
                  </a:lnTo>
                  <a:lnTo>
                    <a:pt x="80049" y="896381"/>
                  </a:lnTo>
                  <a:lnTo>
                    <a:pt x="65212" y="939056"/>
                  </a:lnTo>
                  <a:lnTo>
                    <a:pt x="51820" y="982354"/>
                  </a:lnTo>
                  <a:lnTo>
                    <a:pt x="39900" y="1026249"/>
                  </a:lnTo>
                  <a:lnTo>
                    <a:pt x="29480" y="1070714"/>
                  </a:lnTo>
                  <a:lnTo>
                    <a:pt x="20587" y="1115723"/>
                  </a:lnTo>
                  <a:lnTo>
                    <a:pt x="13249" y="1161247"/>
                  </a:lnTo>
                  <a:lnTo>
                    <a:pt x="7494" y="1207262"/>
                  </a:lnTo>
                  <a:lnTo>
                    <a:pt x="3349" y="1253740"/>
                  </a:lnTo>
                  <a:lnTo>
                    <a:pt x="841" y="1300654"/>
                  </a:lnTo>
                  <a:lnTo>
                    <a:pt x="0" y="1347977"/>
                  </a:lnTo>
                  <a:lnTo>
                    <a:pt x="841" y="1395301"/>
                  </a:lnTo>
                  <a:lnTo>
                    <a:pt x="3349" y="1442215"/>
                  </a:lnTo>
                  <a:lnTo>
                    <a:pt x="7494" y="1488693"/>
                  </a:lnTo>
                  <a:lnTo>
                    <a:pt x="13249" y="1534708"/>
                  </a:lnTo>
                  <a:lnTo>
                    <a:pt x="20587" y="1580232"/>
                  </a:lnTo>
                  <a:lnTo>
                    <a:pt x="29480" y="1625241"/>
                  </a:lnTo>
                  <a:lnTo>
                    <a:pt x="39900" y="1669706"/>
                  </a:lnTo>
                  <a:lnTo>
                    <a:pt x="51820" y="1713601"/>
                  </a:lnTo>
                  <a:lnTo>
                    <a:pt x="65212" y="1756899"/>
                  </a:lnTo>
                  <a:lnTo>
                    <a:pt x="80049" y="1799574"/>
                  </a:lnTo>
                  <a:lnTo>
                    <a:pt x="96303" y="1841598"/>
                  </a:lnTo>
                  <a:lnTo>
                    <a:pt x="113945" y="1882946"/>
                  </a:lnTo>
                  <a:lnTo>
                    <a:pt x="132950" y="1923590"/>
                  </a:lnTo>
                  <a:lnTo>
                    <a:pt x="153289" y="1963504"/>
                  </a:lnTo>
                  <a:lnTo>
                    <a:pt x="174934" y="2002660"/>
                  </a:lnTo>
                  <a:lnTo>
                    <a:pt x="197858" y="2041033"/>
                  </a:lnTo>
                  <a:lnTo>
                    <a:pt x="222033" y="2078595"/>
                  </a:lnTo>
                  <a:lnTo>
                    <a:pt x="247432" y="2115320"/>
                  </a:lnTo>
                  <a:lnTo>
                    <a:pt x="274027" y="2151180"/>
                  </a:lnTo>
                  <a:lnTo>
                    <a:pt x="301790" y="2186150"/>
                  </a:lnTo>
                  <a:lnTo>
                    <a:pt x="330695" y="2220203"/>
                  </a:lnTo>
                  <a:lnTo>
                    <a:pt x="360712" y="2253311"/>
                  </a:lnTo>
                  <a:lnTo>
                    <a:pt x="391815" y="2285448"/>
                  </a:lnTo>
                  <a:lnTo>
                    <a:pt x="423976" y="2316588"/>
                  </a:lnTo>
                  <a:lnTo>
                    <a:pt x="457167" y="2346703"/>
                  </a:lnTo>
                  <a:lnTo>
                    <a:pt x="491361" y="2375767"/>
                  </a:lnTo>
                  <a:lnTo>
                    <a:pt x="526530" y="2403753"/>
                  </a:lnTo>
                  <a:lnTo>
                    <a:pt x="562647" y="2430634"/>
                  </a:lnTo>
                  <a:lnTo>
                    <a:pt x="599684" y="2456385"/>
                  </a:lnTo>
                  <a:lnTo>
                    <a:pt x="637613" y="2480977"/>
                  </a:lnTo>
                  <a:lnTo>
                    <a:pt x="676406" y="2504384"/>
                  </a:lnTo>
                  <a:lnTo>
                    <a:pt x="716037" y="2526580"/>
                  </a:lnTo>
                  <a:lnTo>
                    <a:pt x="756477" y="2547537"/>
                  </a:lnTo>
                  <a:lnTo>
                    <a:pt x="797699" y="2567230"/>
                  </a:lnTo>
                  <a:lnTo>
                    <a:pt x="839676" y="2585630"/>
                  </a:lnTo>
                  <a:lnTo>
                    <a:pt x="882379" y="2602713"/>
                  </a:lnTo>
                  <a:lnTo>
                    <a:pt x="925781" y="2618450"/>
                  </a:lnTo>
                  <a:lnTo>
                    <a:pt x="969854" y="2632815"/>
                  </a:lnTo>
                  <a:lnTo>
                    <a:pt x="1014571" y="2645782"/>
                  </a:lnTo>
                  <a:lnTo>
                    <a:pt x="1059905" y="2657323"/>
                  </a:lnTo>
                  <a:lnTo>
                    <a:pt x="1105827" y="2667412"/>
                  </a:lnTo>
                  <a:lnTo>
                    <a:pt x="1152310" y="2676022"/>
                  </a:lnTo>
                  <a:lnTo>
                    <a:pt x="1199326" y="2683127"/>
                  </a:lnTo>
                  <a:lnTo>
                    <a:pt x="1246849" y="2688699"/>
                  </a:lnTo>
                  <a:lnTo>
                    <a:pt x="1294849" y="2692713"/>
                  </a:lnTo>
                  <a:lnTo>
                    <a:pt x="1343300" y="2695140"/>
                  </a:lnTo>
                  <a:lnTo>
                    <a:pt x="1392174" y="2695956"/>
                  </a:lnTo>
                  <a:lnTo>
                    <a:pt x="1441047" y="2695140"/>
                  </a:lnTo>
                  <a:lnTo>
                    <a:pt x="1489498" y="2692713"/>
                  </a:lnTo>
                  <a:lnTo>
                    <a:pt x="1537498" y="2688699"/>
                  </a:lnTo>
                  <a:lnTo>
                    <a:pt x="1585021" y="2683127"/>
                  </a:lnTo>
                  <a:lnTo>
                    <a:pt x="1632037" y="2676022"/>
                  </a:lnTo>
                  <a:lnTo>
                    <a:pt x="1678520" y="2667412"/>
                  </a:lnTo>
                  <a:lnTo>
                    <a:pt x="1724442" y="2657323"/>
                  </a:lnTo>
                  <a:lnTo>
                    <a:pt x="1769776" y="2645782"/>
                  </a:lnTo>
                  <a:lnTo>
                    <a:pt x="1814493" y="2632815"/>
                  </a:lnTo>
                  <a:lnTo>
                    <a:pt x="1858566" y="2618450"/>
                  </a:lnTo>
                  <a:lnTo>
                    <a:pt x="1901968" y="2602713"/>
                  </a:lnTo>
                  <a:lnTo>
                    <a:pt x="1944671" y="2585630"/>
                  </a:lnTo>
                  <a:lnTo>
                    <a:pt x="1986648" y="2567230"/>
                  </a:lnTo>
                  <a:lnTo>
                    <a:pt x="2027870" y="2547537"/>
                  </a:lnTo>
                  <a:lnTo>
                    <a:pt x="2068310" y="2526580"/>
                  </a:lnTo>
                  <a:lnTo>
                    <a:pt x="2107941" y="2504384"/>
                  </a:lnTo>
                  <a:lnTo>
                    <a:pt x="2146734" y="2480977"/>
                  </a:lnTo>
                  <a:lnTo>
                    <a:pt x="2184663" y="2456385"/>
                  </a:lnTo>
                  <a:lnTo>
                    <a:pt x="2221700" y="2430634"/>
                  </a:lnTo>
                  <a:lnTo>
                    <a:pt x="2257817" y="2403753"/>
                  </a:lnTo>
                  <a:lnTo>
                    <a:pt x="2292986" y="2375767"/>
                  </a:lnTo>
                  <a:lnTo>
                    <a:pt x="2327180" y="2346703"/>
                  </a:lnTo>
                  <a:lnTo>
                    <a:pt x="2360371" y="2316588"/>
                  </a:lnTo>
                  <a:lnTo>
                    <a:pt x="2392532" y="2285448"/>
                  </a:lnTo>
                  <a:lnTo>
                    <a:pt x="2423635" y="2253311"/>
                  </a:lnTo>
                  <a:lnTo>
                    <a:pt x="2453652" y="2220203"/>
                  </a:lnTo>
                  <a:lnTo>
                    <a:pt x="2482557" y="2186150"/>
                  </a:lnTo>
                  <a:lnTo>
                    <a:pt x="2510320" y="2151180"/>
                  </a:lnTo>
                  <a:lnTo>
                    <a:pt x="2536915" y="2115320"/>
                  </a:lnTo>
                  <a:lnTo>
                    <a:pt x="2562314" y="2078595"/>
                  </a:lnTo>
                  <a:lnTo>
                    <a:pt x="2586489" y="2041033"/>
                  </a:lnTo>
                  <a:lnTo>
                    <a:pt x="2609413" y="2002660"/>
                  </a:lnTo>
                  <a:lnTo>
                    <a:pt x="2631058" y="1963504"/>
                  </a:lnTo>
                  <a:lnTo>
                    <a:pt x="2651397" y="1923590"/>
                  </a:lnTo>
                  <a:lnTo>
                    <a:pt x="2670402" y="1882946"/>
                  </a:lnTo>
                  <a:lnTo>
                    <a:pt x="2688044" y="1841598"/>
                  </a:lnTo>
                  <a:lnTo>
                    <a:pt x="2704298" y="1799574"/>
                  </a:lnTo>
                  <a:lnTo>
                    <a:pt x="2719135" y="1756899"/>
                  </a:lnTo>
                  <a:lnTo>
                    <a:pt x="2732527" y="1713601"/>
                  </a:lnTo>
                  <a:lnTo>
                    <a:pt x="2744447" y="1669706"/>
                  </a:lnTo>
                  <a:lnTo>
                    <a:pt x="2754867" y="1625241"/>
                  </a:lnTo>
                  <a:lnTo>
                    <a:pt x="2763760" y="1580232"/>
                  </a:lnTo>
                  <a:lnTo>
                    <a:pt x="2771098" y="1534708"/>
                  </a:lnTo>
                  <a:lnTo>
                    <a:pt x="2776853" y="1488693"/>
                  </a:lnTo>
                  <a:lnTo>
                    <a:pt x="2780998" y="1442215"/>
                  </a:lnTo>
                  <a:lnTo>
                    <a:pt x="2783506" y="1395301"/>
                  </a:lnTo>
                  <a:lnTo>
                    <a:pt x="2784347" y="1347977"/>
                  </a:lnTo>
                  <a:lnTo>
                    <a:pt x="2783506" y="1300654"/>
                  </a:lnTo>
                  <a:lnTo>
                    <a:pt x="2780998" y="1253740"/>
                  </a:lnTo>
                  <a:lnTo>
                    <a:pt x="2776853" y="1207262"/>
                  </a:lnTo>
                  <a:lnTo>
                    <a:pt x="2771098" y="1161247"/>
                  </a:lnTo>
                  <a:lnTo>
                    <a:pt x="2763760" y="1115723"/>
                  </a:lnTo>
                  <a:lnTo>
                    <a:pt x="2754867" y="1070714"/>
                  </a:lnTo>
                  <a:lnTo>
                    <a:pt x="2744447" y="1026249"/>
                  </a:lnTo>
                  <a:lnTo>
                    <a:pt x="2732527" y="982354"/>
                  </a:lnTo>
                  <a:lnTo>
                    <a:pt x="2719135" y="939056"/>
                  </a:lnTo>
                  <a:lnTo>
                    <a:pt x="2704298" y="896381"/>
                  </a:lnTo>
                  <a:lnTo>
                    <a:pt x="2688044" y="854357"/>
                  </a:lnTo>
                  <a:lnTo>
                    <a:pt x="2670402" y="813009"/>
                  </a:lnTo>
                  <a:lnTo>
                    <a:pt x="2651397" y="772365"/>
                  </a:lnTo>
                  <a:lnTo>
                    <a:pt x="2631058" y="732451"/>
                  </a:lnTo>
                  <a:lnTo>
                    <a:pt x="2609413" y="693295"/>
                  </a:lnTo>
                  <a:lnTo>
                    <a:pt x="2586489" y="654922"/>
                  </a:lnTo>
                  <a:lnTo>
                    <a:pt x="2562314" y="617360"/>
                  </a:lnTo>
                  <a:lnTo>
                    <a:pt x="2536915" y="580635"/>
                  </a:lnTo>
                  <a:lnTo>
                    <a:pt x="2510320" y="544775"/>
                  </a:lnTo>
                  <a:lnTo>
                    <a:pt x="2482557" y="509805"/>
                  </a:lnTo>
                  <a:lnTo>
                    <a:pt x="2453652" y="475752"/>
                  </a:lnTo>
                  <a:lnTo>
                    <a:pt x="2423635" y="442644"/>
                  </a:lnTo>
                  <a:lnTo>
                    <a:pt x="2392532" y="410507"/>
                  </a:lnTo>
                  <a:lnTo>
                    <a:pt x="2360371" y="379367"/>
                  </a:lnTo>
                  <a:lnTo>
                    <a:pt x="2327180" y="349252"/>
                  </a:lnTo>
                  <a:lnTo>
                    <a:pt x="2292986" y="320188"/>
                  </a:lnTo>
                  <a:lnTo>
                    <a:pt x="2257817" y="292202"/>
                  </a:lnTo>
                  <a:lnTo>
                    <a:pt x="2221700" y="265321"/>
                  </a:lnTo>
                  <a:lnTo>
                    <a:pt x="2184663" y="239570"/>
                  </a:lnTo>
                  <a:lnTo>
                    <a:pt x="2146734" y="214978"/>
                  </a:lnTo>
                  <a:lnTo>
                    <a:pt x="2107941" y="191571"/>
                  </a:lnTo>
                  <a:lnTo>
                    <a:pt x="2068310" y="169375"/>
                  </a:lnTo>
                  <a:lnTo>
                    <a:pt x="2027870" y="148418"/>
                  </a:lnTo>
                  <a:lnTo>
                    <a:pt x="1986648" y="128725"/>
                  </a:lnTo>
                  <a:lnTo>
                    <a:pt x="1944671" y="110325"/>
                  </a:lnTo>
                  <a:lnTo>
                    <a:pt x="1901968" y="93242"/>
                  </a:lnTo>
                  <a:lnTo>
                    <a:pt x="1858566" y="77505"/>
                  </a:lnTo>
                  <a:lnTo>
                    <a:pt x="1814493" y="63140"/>
                  </a:lnTo>
                  <a:lnTo>
                    <a:pt x="1769776" y="50173"/>
                  </a:lnTo>
                  <a:lnTo>
                    <a:pt x="1724442" y="38632"/>
                  </a:lnTo>
                  <a:lnTo>
                    <a:pt x="1678520" y="28543"/>
                  </a:lnTo>
                  <a:lnTo>
                    <a:pt x="1632037" y="19933"/>
                  </a:lnTo>
                  <a:lnTo>
                    <a:pt x="1585021" y="12828"/>
                  </a:lnTo>
                  <a:lnTo>
                    <a:pt x="1537498" y="7256"/>
                  </a:lnTo>
                  <a:lnTo>
                    <a:pt x="1489498" y="3242"/>
                  </a:lnTo>
                  <a:lnTo>
                    <a:pt x="1441047" y="815"/>
                  </a:lnTo>
                  <a:lnTo>
                    <a:pt x="1392174" y="0"/>
                  </a:lnTo>
                  <a:close/>
                </a:path>
              </a:pathLst>
            </a:custGeom>
            <a:solidFill>
              <a:srgbClr val="80A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381488" y="2500306"/>
              <a:ext cx="3714776" cy="25981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3340" marR="44450" algn="ctr">
                <a:lnSpc>
                  <a:spcPct val="100000"/>
                </a:lnSpc>
                <a:spcBef>
                  <a:spcPts val="100"/>
                </a:spcBef>
              </a:pPr>
              <a:r>
                <a:rPr sz="28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МОДЕЛЬ </a:t>
              </a:r>
              <a:r>
                <a:rPr sz="2800" b="1" spc="-2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ВЗАИМОДЕЙС ТВИЯ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endParaRPr>
            </a:p>
            <a:p>
              <a:pPr marL="1270" algn="ctr">
                <a:lnSpc>
                  <a:spcPct val="100000"/>
                </a:lnSpc>
              </a:pPr>
              <a:r>
                <a:rPr sz="28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«ОЖИДАНИЯ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endParaRPr>
            </a:p>
            <a:p>
              <a:pPr marL="635" algn="ctr">
                <a:lnSpc>
                  <a:spcPct val="100000"/>
                </a:lnSpc>
              </a:pPr>
              <a:r>
                <a:rPr sz="28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УЧИТЕЛЯ-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endParaRPr>
            </a:p>
            <a:p>
              <a:pPr marL="12700" marR="5080" algn="ctr">
                <a:lnSpc>
                  <a:spcPct val="100000"/>
                </a:lnSpc>
              </a:pPr>
              <a:r>
                <a:rPr sz="2800" b="1" spc="-1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/>
                </a:rPr>
                <a:t>ДОСТИЖЕНИЯ УЧЕНИКА»</a:t>
              </a:r>
              <a:endParaRPr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8084" y="5429264"/>
            <a:ext cx="4643470" cy="12080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82550" marR="5080" indent="14288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0099"/>
                </a:solidFill>
                <a:latin typeface="+mn-lt"/>
                <a:cs typeface="Times New Roman"/>
              </a:rPr>
              <a:t>ПО</a:t>
            </a:r>
            <a:r>
              <a:rPr b="1" smtClean="0">
                <a:solidFill>
                  <a:srgbClr val="000099"/>
                </a:solidFill>
                <a:latin typeface="+mn-lt"/>
                <a:cs typeface="Times New Roman"/>
              </a:rPr>
              <a:t>МОЩЬ</a:t>
            </a:r>
            <a:r>
              <a:rPr b="1" spc="-40" smtClean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ПРИ</a:t>
            </a:r>
            <a:r>
              <a:rPr b="1" spc="-4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ОТВЕТЕ</a:t>
            </a:r>
            <a:r>
              <a:rPr b="1">
                <a:solidFill>
                  <a:srgbClr val="000099"/>
                </a:solidFill>
                <a:latin typeface="+mn-lt"/>
                <a:cs typeface="Times New Roman"/>
              </a:rPr>
              <a:t>,</a:t>
            </a:r>
            <a:r>
              <a:rPr b="1" spc="-4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smtClean="0">
                <a:solidFill>
                  <a:srgbClr val="000099"/>
                </a:solidFill>
                <a:latin typeface="+mn-lt"/>
                <a:cs typeface="Times New Roman"/>
              </a:rPr>
              <a:t>НАВОДЯЩИЕ</a:t>
            </a:r>
            <a:r>
              <a:rPr lang="ru-RU" b="1" spc="-10" dirty="0" smtClean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smtClean="0">
                <a:solidFill>
                  <a:srgbClr val="000099"/>
                </a:solidFill>
                <a:latin typeface="+mn-lt"/>
                <a:cs typeface="Times New Roman"/>
              </a:rPr>
              <a:t>ВОПРОСЫ</a:t>
            </a:r>
            <a:endParaRPr b="1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68580" indent="43815" algn="ctr">
              <a:lnSpc>
                <a:spcPts val="1670"/>
              </a:lnSpc>
              <a:spcBef>
                <a:spcPts val="30"/>
              </a:spcBef>
            </a:pP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помочь</a:t>
            </a:r>
            <a:r>
              <a:rPr i="1" spc="-6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ученикам</a:t>
            </a:r>
            <a:r>
              <a:rPr i="1" spc="-4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отвечать</a:t>
            </a:r>
            <a:r>
              <a:rPr i="1" spc="-5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на</a:t>
            </a:r>
            <a:r>
              <a:rPr i="1" spc="-45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вопросы,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предоставляя</a:t>
            </a:r>
            <a:r>
              <a:rPr i="1" spc="-7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rgbClr val="001F5F"/>
                </a:solidFill>
                <a:latin typeface="+mn-lt"/>
                <a:cs typeface="Calibri"/>
              </a:rPr>
              <a:t>им</a:t>
            </a:r>
            <a:r>
              <a:rPr i="1" spc="-40" dirty="0">
                <a:solidFill>
                  <a:srgbClr val="001F5F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дополнительную</a:t>
            </a:r>
            <a:endParaRPr>
              <a:latin typeface="+mn-lt"/>
              <a:cs typeface="Calibri"/>
            </a:endParaRPr>
          </a:p>
          <a:p>
            <a:pPr marL="12700" algn="ctr">
              <a:lnSpc>
                <a:spcPts val="1635"/>
              </a:lnSpc>
            </a:pPr>
            <a:r>
              <a:rPr i="1" spc="-10" dirty="0">
                <a:solidFill>
                  <a:srgbClr val="001F5F"/>
                </a:solidFill>
                <a:latin typeface="+mn-lt"/>
                <a:cs typeface="Calibri"/>
              </a:rPr>
              <a:t>информацию</a:t>
            </a:r>
            <a:endParaRPr>
              <a:latin typeface="+mn-lt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646" y="1214422"/>
            <a:ext cx="4429156" cy="16754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40335" algn="ctr"/>
            <a:r>
              <a:rPr b="1" spc="-25" dirty="0">
                <a:solidFill>
                  <a:srgbClr val="000099"/>
                </a:solidFill>
                <a:latin typeface="+mn-lt"/>
                <a:cs typeface="Times New Roman"/>
              </a:rPr>
              <a:t>КАЧЕСТВЕННАЯ</a:t>
            </a:r>
            <a:r>
              <a:rPr b="1" spc="2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ЧЕТЫРЕХСТУПЕНЧАТАЯ</a:t>
            </a:r>
            <a:endParaRPr b="1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39065" algn="ctr"/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ОБОСНОВАННАЯ</a:t>
            </a:r>
            <a:r>
              <a:rPr b="1" spc="-4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ПОХВАЛА</a:t>
            </a:r>
            <a:endParaRPr b="1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111125" algn="ctr"/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более</a:t>
            </a:r>
            <a:r>
              <a:rPr i="1" spc="-7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конкретно</a:t>
            </a:r>
            <a:r>
              <a:rPr i="1" spc="-6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говорить</a:t>
            </a:r>
            <a:r>
              <a:rPr i="1" spc="-4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слабоуспевающим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ученикам</a:t>
            </a:r>
            <a:r>
              <a:rPr i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о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том,</a:t>
            </a:r>
            <a:r>
              <a:rPr i="1" spc="-4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почему</a:t>
            </a:r>
            <a:r>
              <a:rPr i="1" spc="-4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их</a:t>
            </a:r>
            <a:r>
              <a:rPr i="1"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работа</a:t>
            </a:r>
            <a:r>
              <a:rPr i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в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классе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приемлема</a:t>
            </a:r>
            <a:r>
              <a:rPr i="1" spc="-4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и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достойна</a:t>
            </a:r>
            <a:r>
              <a:rPr i="1" spc="-4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похвалы</a:t>
            </a:r>
            <a:r>
              <a:rPr i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так</a:t>
            </a:r>
            <a:r>
              <a:rPr i="1"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25" dirty="0">
                <a:solidFill>
                  <a:schemeClr val="tx1"/>
                </a:solidFill>
                <a:latin typeface="+mn-lt"/>
                <a:cs typeface="Calibri"/>
              </a:rPr>
              <a:t>же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часто,</a:t>
            </a:r>
            <a:r>
              <a:rPr i="1" spc="-4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как</a:t>
            </a:r>
            <a:r>
              <a:rPr i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и</a:t>
            </a:r>
            <a:r>
              <a:rPr i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остальные</a:t>
            </a:r>
            <a:endParaRPr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646" y="3143248"/>
            <a:ext cx="4000528" cy="20165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ВНИМАНИЕ</a:t>
            </a:r>
            <a:r>
              <a:rPr b="1" spc="-3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К</a:t>
            </a:r>
            <a:r>
              <a:rPr b="1" spc="-4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ЛИЧНОМУ</a:t>
            </a:r>
            <a:r>
              <a:rPr b="1" spc="-3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20" dirty="0">
                <a:solidFill>
                  <a:srgbClr val="000099"/>
                </a:solidFill>
                <a:latin typeface="+mn-lt"/>
                <a:cs typeface="Times New Roman"/>
              </a:rPr>
              <a:t>ОПЫТУ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0160" algn="ctr">
              <a:lnSpc>
                <a:spcPct val="100000"/>
              </a:lnSpc>
            </a:pP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УЧЕНИКА</a:t>
            </a:r>
            <a:endParaRPr b="1" dirty="0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12700" marR="651510" algn="ctr">
              <a:lnSpc>
                <a:spcPct val="100000"/>
              </a:lnSpc>
            </a:pPr>
            <a:r>
              <a:rPr i="1" spc="-10">
                <a:solidFill>
                  <a:schemeClr val="tx1"/>
                </a:solidFill>
                <a:latin typeface="+mn-lt"/>
                <a:cs typeface="Calibri"/>
              </a:rPr>
              <a:t>делать</a:t>
            </a:r>
            <a:r>
              <a:rPr i="1" spc="-45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mtClean="0">
                <a:solidFill>
                  <a:schemeClr val="tx1"/>
                </a:solidFill>
                <a:latin typeface="+mn-lt"/>
                <a:cs typeface="Calibri"/>
              </a:rPr>
              <a:t>личные</a:t>
            </a:r>
            <a:r>
              <a:rPr lang="ru-RU" i="1"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smtClean="0">
                <a:solidFill>
                  <a:schemeClr val="tx1"/>
                </a:solidFill>
                <a:latin typeface="+mn-lt"/>
                <a:cs typeface="Calibri"/>
              </a:rPr>
              <a:t>комплименты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слабоуспевающим</a:t>
            </a:r>
            <a:r>
              <a:rPr i="1" spc="-8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учащимся</a:t>
            </a:r>
            <a:r>
              <a:rPr i="1" spc="-6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50" dirty="0">
                <a:solidFill>
                  <a:schemeClr val="tx1"/>
                </a:solidFill>
                <a:latin typeface="+mn-lt"/>
                <a:cs typeface="Calibri"/>
              </a:rPr>
              <a:t>и</a:t>
            </a:r>
            <a:endParaRPr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выражать</a:t>
            </a:r>
            <a:r>
              <a:rPr i="1"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личный</a:t>
            </a:r>
            <a:r>
              <a:rPr i="1"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интерес</a:t>
            </a:r>
            <a:r>
              <a:rPr i="1"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к</a:t>
            </a:r>
            <a:r>
              <a:rPr i="1"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их</a:t>
            </a:r>
            <a:r>
              <a:rPr i="1" spc="-1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20" dirty="0">
                <a:solidFill>
                  <a:schemeClr val="tx1"/>
                </a:solidFill>
                <a:latin typeface="+mn-lt"/>
                <a:cs typeface="Calibri"/>
              </a:rPr>
              <a:t>жизни</a:t>
            </a:r>
            <a:endParaRPr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 marR="726440" algn="ctr">
              <a:lnSpc>
                <a:spcPct val="100000"/>
              </a:lnSpc>
            </a:pP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вне</a:t>
            </a:r>
            <a:r>
              <a:rPr i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школы</a:t>
            </a:r>
            <a:r>
              <a:rPr i="1" spc="-4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так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же</a:t>
            </a:r>
            <a:r>
              <a:rPr i="1" spc="-4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часто,</a:t>
            </a:r>
            <a:r>
              <a:rPr i="1" spc="-25" dirty="0">
                <a:solidFill>
                  <a:schemeClr val="tx1"/>
                </a:solidFill>
                <a:latin typeface="+mn-lt"/>
                <a:cs typeface="Calibri"/>
              </a:rPr>
              <a:t> как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и</a:t>
            </a:r>
            <a:r>
              <a:rPr i="1" spc="-4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другим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ученикам</a:t>
            </a:r>
            <a:endParaRPr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7636" y="4906184"/>
            <a:ext cx="4357718" cy="19518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/>
            <a:r>
              <a:rPr b="1" spc="-30" dirty="0">
                <a:solidFill>
                  <a:srgbClr val="000099"/>
                </a:solidFill>
                <a:latin typeface="+mn-lt"/>
                <a:cs typeface="Times New Roman"/>
              </a:rPr>
              <a:t>УДЕРЖАНИЕ</a:t>
            </a:r>
            <a:r>
              <a:rPr b="1" spc="-4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25" dirty="0">
                <a:solidFill>
                  <a:srgbClr val="000099"/>
                </a:solidFill>
                <a:latin typeface="+mn-lt"/>
                <a:cs typeface="Times New Roman"/>
              </a:rPr>
              <a:t>ПАУЗЫ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МЕЖДУ</a:t>
            </a:r>
            <a:r>
              <a:rPr b="1" spc="-3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ВОПРОСОМ </a:t>
            </a:r>
            <a:r>
              <a:rPr b="1" dirty="0">
                <a:solidFill>
                  <a:srgbClr val="000099"/>
                </a:solidFill>
                <a:latin typeface="+mn-lt"/>
                <a:cs typeface="Times New Roman"/>
              </a:rPr>
              <a:t>И</a:t>
            </a:r>
            <a:r>
              <a:rPr b="1" spc="-30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ПРЕРЫВАНИЕМ</a:t>
            </a:r>
            <a:r>
              <a:rPr b="1" spc="-25" dirty="0">
                <a:solidFill>
                  <a:srgbClr val="000099"/>
                </a:solidFill>
                <a:latin typeface="+mn-lt"/>
                <a:cs typeface="Times New Roman"/>
              </a:rPr>
              <a:t> </a:t>
            </a:r>
            <a:r>
              <a:rPr b="1" spc="-10" dirty="0">
                <a:solidFill>
                  <a:srgbClr val="000099"/>
                </a:solidFill>
                <a:latin typeface="+mn-lt"/>
                <a:cs typeface="Times New Roman"/>
              </a:rPr>
              <a:t>ОТВЕТА</a:t>
            </a:r>
            <a:endParaRPr b="1">
              <a:solidFill>
                <a:srgbClr val="000099"/>
              </a:solidFill>
              <a:latin typeface="+mn-lt"/>
              <a:cs typeface="Times New Roman"/>
            </a:endParaRPr>
          </a:p>
          <a:p>
            <a:pPr marL="52069" algn="ctr"/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предоставить</a:t>
            </a:r>
            <a:r>
              <a:rPr i="1"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>
                <a:solidFill>
                  <a:schemeClr val="tx1"/>
                </a:solidFill>
                <a:latin typeface="+mn-lt"/>
                <a:cs typeface="Calibri"/>
              </a:rPr>
              <a:t>слабоуспевающим</a:t>
            </a:r>
            <a:r>
              <a:rPr i="1" spc="-15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smtClean="0">
                <a:solidFill>
                  <a:schemeClr val="tx1"/>
                </a:solidFill>
                <a:latin typeface="+mn-lt"/>
                <a:cs typeface="Calibri"/>
              </a:rPr>
              <a:t>ученикам</a:t>
            </a:r>
            <a:r>
              <a:rPr lang="ru-RU" i="1"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smtClean="0">
                <a:solidFill>
                  <a:schemeClr val="tx1"/>
                </a:solidFill>
                <a:latin typeface="+mn-lt"/>
                <a:cs typeface="Calibri"/>
              </a:rPr>
              <a:t>столько</a:t>
            </a:r>
            <a:r>
              <a:rPr i="1" spc="-7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же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времени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для</a:t>
            </a:r>
            <a:r>
              <a:rPr i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поиска</a:t>
            </a:r>
            <a:r>
              <a:rPr i="1"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>
                <a:solidFill>
                  <a:schemeClr val="tx1"/>
                </a:solidFill>
                <a:latin typeface="+mn-lt"/>
                <a:cs typeface="Calibri"/>
              </a:rPr>
              <a:t>ответа</a:t>
            </a:r>
            <a:r>
              <a:rPr i="1" spc="-25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25" smtClean="0">
                <a:solidFill>
                  <a:schemeClr val="tx1"/>
                </a:solidFill>
                <a:latin typeface="+mn-lt"/>
                <a:cs typeface="Calibri"/>
              </a:rPr>
              <a:t>на</a:t>
            </a:r>
            <a:r>
              <a:rPr lang="ru-RU" i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mtClean="0">
                <a:solidFill>
                  <a:schemeClr val="tx1"/>
                </a:solidFill>
                <a:latin typeface="+mn-lt"/>
                <a:cs typeface="Calibri"/>
              </a:rPr>
              <a:t>вопрос</a:t>
            </a:r>
            <a:r>
              <a:rPr i="1" spc="-3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или</a:t>
            </a:r>
            <a:r>
              <a:rPr i="1" spc="-2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решения</a:t>
            </a:r>
            <a:r>
              <a:rPr i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dirty="0">
                <a:solidFill>
                  <a:schemeClr val="tx1"/>
                </a:solidFill>
                <a:latin typeface="+mn-lt"/>
                <a:cs typeface="Calibri"/>
              </a:rPr>
              <a:t>задачи,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>
                <a:solidFill>
                  <a:schemeClr val="tx1"/>
                </a:solidFill>
                <a:latin typeface="+mn-lt"/>
                <a:cs typeface="Calibri"/>
              </a:rPr>
              <a:t>сколько</a:t>
            </a:r>
            <a:r>
              <a:rPr i="1" spc="-55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i="1" spc="-55" dirty="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25" smtClean="0">
                <a:solidFill>
                  <a:schemeClr val="tx1"/>
                </a:solidFill>
                <a:latin typeface="+mn-lt"/>
                <a:cs typeface="Calibri"/>
              </a:rPr>
              <a:t>он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предоставляет</a:t>
            </a:r>
            <a:r>
              <a:rPr i="1" spc="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i="1" spc="-10" dirty="0">
                <a:solidFill>
                  <a:schemeClr val="tx1"/>
                </a:solidFill>
                <a:latin typeface="+mn-lt"/>
                <a:cs typeface="Calibri"/>
              </a:rPr>
              <a:t>остальным</a:t>
            </a:r>
            <a:endParaRPr>
              <a:solidFill>
                <a:schemeClr val="tx1"/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274" y="1857364"/>
            <a:ext cx="1082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Т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ехнологии исследования урока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Lesson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study</a:t>
            </a:r>
            <a:r>
              <a:rPr lang="ru-RU" sz="3200" b="1" dirty="0" smtClean="0"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 smtClean="0">
                <a:latin typeface="+mj-lt"/>
                <a:ea typeface="Tahoma" pitchFamily="34" charset="0"/>
                <a:cs typeface="Tahoma" pitchFamily="34" charset="0"/>
              </a:rPr>
            </a:br>
            <a: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24588" r="2017" b="21588"/>
          <a:stretch/>
        </p:blipFill>
        <p:spPr>
          <a:xfrm>
            <a:off x="0" y="1633826"/>
            <a:ext cx="11811040" cy="29191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0960" y="4500570"/>
            <a:ext cx="11811040" cy="2575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algn="l">
              <a:lnSpc>
                <a:spcPct val="100000"/>
              </a:lnSpc>
              <a:spcBef>
                <a:spcPts val="100"/>
              </a:spcBef>
              <a:tabLst>
                <a:tab pos="5118735" algn="l"/>
              </a:tabLst>
            </a:pPr>
            <a:r>
              <a:rPr sz="2400" b="1" spc="-10" dirty="0" smtClean="0">
                <a:solidFill>
                  <a:srgbClr val="001F5F"/>
                </a:solidFill>
                <a:latin typeface="+mn-lt"/>
                <a:cs typeface="Times New Roman"/>
              </a:rPr>
              <a:t>ФОРМИРУЮЩЕ</a:t>
            </a:r>
            <a:r>
              <a:rPr lang="ru-RU" sz="2400" b="1" spc="-10" dirty="0" smtClean="0">
                <a:solidFill>
                  <a:srgbClr val="001F5F"/>
                </a:solidFill>
                <a:latin typeface="+mn-lt"/>
                <a:cs typeface="Times New Roman"/>
              </a:rPr>
              <a:t>Е </a:t>
            </a:r>
            <a:r>
              <a:rPr sz="2400" b="1" spc="-10" dirty="0" smtClean="0">
                <a:solidFill>
                  <a:srgbClr val="001F5F"/>
                </a:solidFill>
                <a:latin typeface="+mn-lt"/>
                <a:cs typeface="Times New Roman"/>
              </a:rPr>
              <a:t>ОЦЕНИВАНИЕ</a:t>
            </a:r>
            <a:r>
              <a:rPr lang="ru-RU" sz="2400" b="1" spc="-10" dirty="0" smtClean="0">
                <a:solidFill>
                  <a:srgbClr val="001F5F"/>
                </a:solidFill>
                <a:latin typeface="+mn-lt"/>
                <a:cs typeface="Times New Roman"/>
              </a:rPr>
              <a:t> – </a:t>
            </a:r>
            <a:r>
              <a:rPr lang="ru-RU" sz="2400" spc="-10" dirty="0" smtClean="0">
                <a:solidFill>
                  <a:srgbClr val="001F5F"/>
                </a:solidFill>
                <a:latin typeface="+mn-lt"/>
                <a:cs typeface="Times New Roman"/>
              </a:rPr>
              <a:t>это оценивание, при котором педагог сравнивает результаты ученика с его предыдущими результатами и даёт обратную связь по итогам обучения.</a:t>
            </a:r>
          </a:p>
          <a:p>
            <a:pPr marL="95250" algn="l">
              <a:lnSpc>
                <a:spcPct val="100000"/>
              </a:lnSpc>
              <a:spcBef>
                <a:spcPts val="100"/>
              </a:spcBef>
              <a:tabLst>
                <a:tab pos="5118735" algn="l"/>
              </a:tabLst>
            </a:pPr>
            <a:r>
              <a:rPr lang="ru-RU" sz="2400" u="sng" spc="-10" dirty="0" smtClean="0">
                <a:solidFill>
                  <a:srgbClr val="001F5F"/>
                </a:solidFill>
                <a:latin typeface="+mn-lt"/>
                <a:cs typeface="Times New Roman"/>
              </a:rPr>
              <a:t>Обеспечивает:</a:t>
            </a:r>
          </a:p>
          <a:p>
            <a:pPr marL="95250" algn="l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5118735" algn="l"/>
              </a:tabLst>
            </a:pPr>
            <a:r>
              <a:rPr lang="ru-RU" sz="2400" spc="-10" dirty="0" smtClean="0">
                <a:solidFill>
                  <a:srgbClr val="001F5F"/>
                </a:solidFill>
                <a:latin typeface="+mn-lt"/>
                <a:cs typeface="Times New Roman"/>
              </a:rPr>
              <a:t> индивидуальный,  а не усреднённый подход к ученикам</a:t>
            </a:r>
          </a:p>
          <a:p>
            <a:pPr marL="95250" algn="l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5118735" algn="l"/>
              </a:tabLst>
            </a:pPr>
            <a:r>
              <a:rPr lang="ru-RU" sz="2400" spc="-10" dirty="0" smtClean="0">
                <a:solidFill>
                  <a:srgbClr val="001F5F"/>
                </a:solidFill>
                <a:latin typeface="+mn-lt"/>
                <a:cs typeface="Times New Roman"/>
              </a:rPr>
              <a:t> личный прогресс ребёнка в обучении и его мотивацию к дальнейшему развитию.</a:t>
            </a:r>
            <a:endParaRPr sz="2400" dirty="0">
              <a:latin typeface="+mn-lt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7500" algn="l"/>
              </a:tabLst>
            </a:pPr>
            <a:endParaRPr sz="2000" dirty="0">
              <a:latin typeface="+mn-lt"/>
              <a:cs typeface="Times New Roman"/>
            </a:endParaRPr>
          </a:p>
        </p:txBody>
      </p:sp>
      <p:pic>
        <p:nvPicPr>
          <p:cNvPr id="7" name="Содержимое 9">
            <a:extLst>
              <a:ext uri="{FF2B5EF4-FFF2-40B4-BE49-F238E27FC236}">
                <a16:creationId xmlns:a16="http://schemas.microsoft.com/office/drawing/2014/main" xmlns="" id="{FA22E1CF-471A-C844-18EB-AEEB668C4B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46" y="1928802"/>
            <a:ext cx="2571768" cy="140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Рисунок 61" descr="k-3d-jj-1189.jpg"/>
          <p:cNvPicPr>
            <a:picLocks noChangeAspect="1"/>
          </p:cNvPicPr>
          <p:nvPr/>
        </p:nvPicPr>
        <p:blipFill>
          <a:blip r:embed="rId4" cstate="print"/>
          <a:srcRect t="9825" r="1858"/>
          <a:stretch>
            <a:fillRect/>
          </a:stretch>
        </p:blipFill>
        <p:spPr>
          <a:xfrm>
            <a:off x="9953652" y="3071810"/>
            <a:ext cx="1924761" cy="142144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285728"/>
            <a:ext cx="12192000" cy="1545121"/>
            <a:chOff x="0" y="307802"/>
            <a:chExt cx="12192000" cy="154512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738282" y="642918"/>
            <a:ext cx="10453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Технологии исследования урока </a:t>
            </a:r>
            <a:r>
              <a:rPr lang="ru-RU" sz="4000" b="1" dirty="0" err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Lesson</a:t>
            </a:r>
            <a:r>
              <a:rPr lang="ru-RU" sz="4000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study</a:t>
            </a:r>
            <a:r>
              <a:rPr lang="ru-RU" sz="4000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-228600" y="0"/>
            <a:ext cx="12268200" cy="773993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Методический семинар  в рамках регионального проекта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 «Директория успеха»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4000" b="1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ru-RU" sz="2200" b="1" i="1" dirty="0" smtClean="0">
              <a:solidFill>
                <a:srgbClr val="000099"/>
              </a:solidFill>
              <a:latin typeface="+mn-lt"/>
            </a:endParaRPr>
          </a:p>
          <a:p>
            <a:pPr algn="r"/>
            <a:endParaRPr lang="ru-RU" sz="2200" b="1" i="1" dirty="0">
              <a:solidFill>
                <a:srgbClr val="000099"/>
              </a:solidFill>
              <a:latin typeface="+mn-lt"/>
            </a:endParaRPr>
          </a:p>
          <a:p>
            <a:pPr algn="r"/>
            <a:r>
              <a:rPr lang="ru-RU" sz="2200" b="1" i="1" dirty="0" err="1" smtClean="0">
                <a:solidFill>
                  <a:srgbClr val="000099"/>
                </a:solidFill>
                <a:latin typeface="+mn-lt"/>
              </a:rPr>
              <a:t>Голубева</a:t>
            </a:r>
            <a:r>
              <a:rPr lang="ru-RU" sz="2200" b="1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2200" b="1" i="1" dirty="0">
                <a:solidFill>
                  <a:srgbClr val="000099"/>
                </a:solidFill>
                <a:latin typeface="+mn-lt"/>
              </a:rPr>
              <a:t>Наталия Владимировна, </a:t>
            </a:r>
            <a:r>
              <a:rPr lang="ru-RU" sz="2200" i="1" dirty="0">
                <a:solidFill>
                  <a:srgbClr val="000099"/>
                </a:solidFill>
                <a:latin typeface="+mn-lt"/>
              </a:rPr>
              <a:t>учитель русского </a:t>
            </a:r>
            <a:r>
              <a:rPr lang="ru-RU" sz="2200" i="1" dirty="0" smtClean="0">
                <a:solidFill>
                  <a:srgbClr val="000099"/>
                </a:solidFill>
                <a:latin typeface="+mn-lt"/>
              </a:rPr>
              <a:t>языка</a:t>
            </a:r>
          </a:p>
          <a:p>
            <a:pPr algn="r"/>
            <a:r>
              <a:rPr lang="ru-RU" sz="2200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2200" i="1" dirty="0">
                <a:solidFill>
                  <a:srgbClr val="000099"/>
                </a:solidFill>
                <a:latin typeface="+mn-lt"/>
              </a:rPr>
              <a:t>и литературы </a:t>
            </a:r>
            <a:endParaRPr lang="ru-RU" sz="2200" i="1" dirty="0" smtClean="0">
              <a:solidFill>
                <a:srgbClr val="000099"/>
              </a:solidFill>
              <a:latin typeface="+mn-lt"/>
            </a:endParaRPr>
          </a:p>
          <a:p>
            <a:pPr algn="r"/>
            <a:r>
              <a:rPr lang="ru-RU" sz="2200" i="1" dirty="0" smtClean="0">
                <a:solidFill>
                  <a:srgbClr val="000099"/>
                </a:solidFill>
                <a:latin typeface="+mn-lt"/>
              </a:rPr>
              <a:t>первой </a:t>
            </a:r>
            <a:r>
              <a:rPr lang="ru-RU" sz="2200" i="1" dirty="0">
                <a:solidFill>
                  <a:srgbClr val="000099"/>
                </a:solidFill>
                <a:latin typeface="+mn-lt"/>
              </a:rPr>
              <a:t>квалификационной категории</a:t>
            </a:r>
            <a:endParaRPr lang="ru-RU" sz="2200" dirty="0">
              <a:solidFill>
                <a:srgbClr val="000099"/>
              </a:solidFill>
              <a:latin typeface="+mn-lt"/>
            </a:endParaRPr>
          </a:p>
          <a:p>
            <a:pPr algn="r"/>
            <a:endParaRPr lang="ru-RU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15 октября 2024</a:t>
            </a:r>
          </a:p>
          <a:p>
            <a:r>
              <a:rPr lang="ru-RU" sz="2000" b="1" dirty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12185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4" name="Рисунок 33" descr="Эмблема школы.png"/>
          <p:cNvPicPr>
            <a:picLocks noChangeAspect="1"/>
          </p:cNvPicPr>
          <p:nvPr/>
        </p:nvPicPr>
        <p:blipFill>
          <a:blip r:embed="rId3" cstate="print"/>
          <a:srcRect l="6061" t="9091" r="3030" b="12121"/>
          <a:stretch>
            <a:fillRect/>
          </a:stretch>
        </p:blipFill>
        <p:spPr>
          <a:xfrm>
            <a:off x="4810116" y="4214818"/>
            <a:ext cx="2143140" cy="18573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228600" y="0"/>
            <a:ext cx="1242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-261982" y="1857364"/>
            <a:ext cx="12453982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latin typeface="+mn-lt"/>
              </a:rPr>
              <a:t>Формирующее оценивание как инструмент управления познавательной деятельностью обучающихся с рисками учебной </a:t>
            </a:r>
            <a:r>
              <a:rPr lang="ru-RU" sz="3500" b="1" dirty="0" err="1" smtClean="0">
                <a:solidFill>
                  <a:schemeClr val="bg1"/>
                </a:solidFill>
                <a:latin typeface="+mn-lt"/>
              </a:rPr>
              <a:t>неуспешности</a:t>
            </a:r>
            <a:endParaRPr lang="ru-RU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07802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942" y="543465"/>
            <a:ext cx="9652959" cy="1268082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Использование метода формирующего оценивания «Карта понятий». Из опыта реализации технологии </a:t>
            </a:r>
            <a:r>
              <a:rPr lang="ru-RU" sz="2800" b="1" dirty="0" err="1" smtClean="0">
                <a:solidFill>
                  <a:schemeClr val="bg1"/>
                </a:solidFill>
              </a:rPr>
              <a:t>Lesson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study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командой учителей МОУ СОШ № 2 г. Буя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10" y="448912"/>
            <a:ext cx="1484523" cy="12629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26</a:t>
            </a:fld>
            <a:endParaRPr lang="ru-RU" dirty="0"/>
          </a:p>
        </p:txBody>
      </p:sp>
      <p:pic>
        <p:nvPicPr>
          <p:cNvPr id="15" name="Рисунок 14" descr="1641380712_3-abrakadabra-fun-p-umnii-chelovechek-dlya-prezentatsii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3298" y="4858512"/>
            <a:ext cx="1635870" cy="1578634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69674" y="2087961"/>
            <a:ext cx="1056149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http://www.eduportal44.ru/koiro/enpj/2019/68(2)2023.aspx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 электронного научно-методического журнала Костромского областного института развития образования №68(2) 2023​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Методическое пособие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использованию технологии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целях развития функциональной грамотности обучающихся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eti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9113" y="1969960"/>
            <a:ext cx="14287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51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заголовка и объектов со списком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0" y="1845887"/>
            <a:ext cx="12192000" cy="3986213"/>
          </a:xfrm>
        </p:spPr>
        <p:txBody>
          <a:bodyPr rtlCol="0">
            <a:normAutofit/>
          </a:bodyPr>
          <a:lstStyle/>
          <a:p>
            <a:pPr indent="0" algn="ctr">
              <a:spcBef>
                <a:spcPts val="0"/>
              </a:spcBef>
              <a:buNone/>
              <a:tabLst>
                <a:tab pos="1616075" algn="l"/>
              </a:tabLs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 коллективе определилась группа педагогов: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- три человека, которые будут давать уроки: Н.В.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Голубева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 Н.Е. Селенина,  И.В. Овчарова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- два человека «внештатные наблюдатели»:  И.А. Чистякова и Л.С. Смирнова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801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233751" y="491707"/>
            <a:ext cx="10324144" cy="1519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деятельности. Организация группы учителей, принимающих  участие 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осуществлении проекта</a:t>
            </a:r>
            <a:endParaRPr lang="ru-RU" sz="2800" dirty="0"/>
          </a:p>
        </p:txBody>
      </p:sp>
      <p:pic>
        <p:nvPicPr>
          <p:cNvPr id="9" name="Рисунок 8" descr="38912a3d-d3ca-4a61-b78c-faa7d3774540.jpg"/>
          <p:cNvPicPr>
            <a:picLocks noChangeAspect="1"/>
          </p:cNvPicPr>
          <p:nvPr/>
        </p:nvPicPr>
        <p:blipFill>
          <a:blip r:embed="rId4" cstate="print"/>
          <a:srcRect t="35333" r="-833"/>
          <a:stretch>
            <a:fillRect/>
          </a:stretch>
        </p:blipFill>
        <p:spPr>
          <a:xfrm>
            <a:off x="6126480" y="4175886"/>
            <a:ext cx="5059680" cy="243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Личность - фон для презентации (55).jpg"/>
          <p:cNvPicPr>
            <a:picLocks noChangeAspect="1"/>
          </p:cNvPicPr>
          <p:nvPr/>
        </p:nvPicPr>
        <p:blipFill>
          <a:blip r:embed="rId5" cstate="print"/>
          <a:srcRect t="5917" r="3093" b="15909"/>
          <a:stretch>
            <a:fillRect/>
          </a:stretch>
        </p:blipFill>
        <p:spPr>
          <a:xfrm>
            <a:off x="1229360" y="4038600"/>
            <a:ext cx="4257040" cy="257555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355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заголовка и объектов со списком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0" y="1908735"/>
            <a:ext cx="12192000" cy="3986213"/>
          </a:xfrm>
        </p:spPr>
        <p:txBody>
          <a:bodyPr rtlCol="0"/>
          <a:lstStyle/>
          <a:p>
            <a:pPr indent="0"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67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Успеваемость </a:t>
            </a:r>
            <a:r>
              <a:rPr lang="ru-RU" sz="2000" b="1" i="1" dirty="0">
                <a:solidFill>
                  <a:srgbClr val="0067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качество знаний 6 «А»  по итогам 2021-2022 </a:t>
            </a:r>
            <a:r>
              <a:rPr lang="ru-RU" sz="2000" b="1" i="1" dirty="0" err="1">
                <a:solidFill>
                  <a:srgbClr val="0067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ru-RU" sz="2000" b="1" i="1" dirty="0">
                <a:solidFill>
                  <a:srgbClr val="0067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года 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67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7 «А» за 1 четверть 2022-2023 уч.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185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404439" y="436848"/>
            <a:ext cx="1032414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Выбор класса, в котором будет осуществляться  </a:t>
            </a:r>
          </a:p>
          <a:p>
            <a:pPr algn="ctr"/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подход  </a:t>
            </a:r>
            <a:r>
              <a:rPr lang="ru-RU" sz="3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Lesson</a:t>
            </a:r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28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53920" y="2812211"/>
          <a:ext cx="7157720" cy="384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476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2" descr="the-devils-mantra-cant-we-all-just-get-al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448" y="2996952"/>
            <a:ext cx="3271413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заголовка и объектов со списком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801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355671" y="474454"/>
            <a:ext cx="10324144" cy="133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Выделение проблемы, которую будет решать  инициативная группа</a:t>
            </a:r>
            <a:endParaRPr lang="ru-RU" sz="3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29</a:t>
            </a:fld>
            <a:endParaRPr lang="ru-RU" dirty="0"/>
          </a:p>
        </p:txBody>
      </p:sp>
      <p:grpSp>
        <p:nvGrpSpPr>
          <p:cNvPr id="2" name="Содержимое 9"/>
          <p:cNvGrpSpPr>
            <a:grpSpLocks noGrp="1"/>
          </p:cNvGrpSpPr>
          <p:nvPr/>
        </p:nvGrpSpPr>
        <p:grpSpPr>
          <a:xfrm>
            <a:off x="263352" y="2560320"/>
            <a:ext cx="11928648" cy="4297680"/>
            <a:chOff x="1411281" y="1915652"/>
            <a:chExt cx="9723270" cy="3899361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1524001" y="1981200"/>
              <a:ext cx="5111751" cy="3833813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66667"/>
                    <a:invGamma/>
                    <a:alpha val="12000"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66667"/>
                    <a:invGamma/>
                    <a:alpha val="12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gray">
            <a:xfrm>
              <a:off x="1763452" y="1915652"/>
              <a:ext cx="9184762" cy="5000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85725" indent="-38100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многочисленные конфликты (ученик – </a:t>
              </a:r>
              <a:r>
                <a:rPr lang="ru-RU" sz="2000" b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ученик</a:t>
              </a:r>
              <a:r>
                <a:rPr lang="ru-RU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ученик</a:t>
              </a:r>
              <a:r>
                <a:rPr lang="ru-RU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– учитель, ученик – родитель) 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gray">
            <a:xfrm>
              <a:off x="5465616" y="2636269"/>
              <a:ext cx="5041900" cy="4984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BFEAE"/>
                </a:gs>
                <a:gs pos="100000">
                  <a:srgbClr val="CBFEAE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571500" indent="-3429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отсутствие мотивации к обучению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>
              <a:off x="5833639" y="3472556"/>
              <a:ext cx="5039783" cy="5000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безынициативность и пассивность на уроках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gray">
            <a:xfrm>
              <a:off x="4404731" y="4264872"/>
              <a:ext cx="6555904" cy="5000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BFEAE"/>
                </a:gs>
                <a:gs pos="100000">
                  <a:srgbClr val="CBFEAE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низкая готовность взаимодействовать с окружающим миром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1411281" y="5102749"/>
              <a:ext cx="9723270" cy="5000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неумение строить социальные отношения, контролировать и управлять своим обучением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37360" y="3352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515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-228600" y="0"/>
            <a:ext cx="12268200" cy="777071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Методический семинар  </a:t>
            </a:r>
            <a:r>
              <a:rPr lang="ru-RU" sz="2800" b="1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в рамках регионального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проекта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«Директория успеха»</a:t>
            </a:r>
            <a:endParaRPr lang="ru-RU" sz="2800" b="1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 </a:t>
            </a:r>
            <a:endParaRPr lang="ru-RU" sz="2800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/>
            <a:endParaRPr lang="ru-RU" sz="2000" b="1" i="1" dirty="0" smtClean="0">
              <a:latin typeface="+mn-lt"/>
            </a:endParaRPr>
          </a:p>
          <a:p>
            <a:pPr lvl="0" algn="r"/>
            <a:endParaRPr lang="ru-RU" sz="2000" b="1" i="1" dirty="0">
              <a:latin typeface="+mn-lt"/>
            </a:endParaRPr>
          </a:p>
          <a:p>
            <a:pPr lvl="0" algn="r"/>
            <a:endParaRPr lang="ru-RU" sz="2000" b="1" i="1" dirty="0" smtClean="0">
              <a:latin typeface="+mn-lt"/>
            </a:endParaRPr>
          </a:p>
          <a:p>
            <a:pPr lvl="0" algn="r"/>
            <a:r>
              <a:rPr lang="ru-RU" sz="2000" b="1" i="1" dirty="0" smtClean="0">
                <a:solidFill>
                  <a:srgbClr val="000099"/>
                </a:solidFill>
                <a:latin typeface="+mn-lt"/>
              </a:rPr>
              <a:t>Чистякова </a:t>
            </a:r>
            <a:r>
              <a:rPr lang="ru-RU" sz="2000" b="1" i="1" dirty="0">
                <a:solidFill>
                  <a:srgbClr val="000099"/>
                </a:solidFill>
                <a:latin typeface="+mn-lt"/>
              </a:rPr>
              <a:t>Ирина Александровна</a:t>
            </a:r>
            <a:r>
              <a:rPr lang="ru-RU" sz="2000" i="1" dirty="0">
                <a:solidFill>
                  <a:srgbClr val="000099"/>
                </a:solidFill>
                <a:latin typeface="+mn-lt"/>
              </a:rPr>
              <a:t>, директор </a:t>
            </a:r>
            <a:r>
              <a:rPr lang="ru-RU" sz="2000" i="1" dirty="0" smtClean="0">
                <a:solidFill>
                  <a:srgbClr val="000099"/>
                </a:solidFill>
                <a:latin typeface="+mn-lt"/>
              </a:rPr>
              <a:t>МОУСОШ №2 </a:t>
            </a:r>
            <a:r>
              <a:rPr lang="ru-RU" sz="2000" i="1" dirty="0">
                <a:solidFill>
                  <a:srgbClr val="000099"/>
                </a:solidFill>
                <a:latin typeface="+mn-lt"/>
              </a:rPr>
              <a:t>г. Буя, </a:t>
            </a:r>
            <a:endParaRPr lang="ru-RU" sz="2000" i="1" dirty="0" smtClean="0">
              <a:solidFill>
                <a:srgbClr val="000099"/>
              </a:solidFill>
              <a:latin typeface="+mn-lt"/>
            </a:endParaRPr>
          </a:p>
          <a:p>
            <a:pPr lvl="0" algn="r"/>
            <a:r>
              <a:rPr lang="ru-RU" sz="2000" i="1" dirty="0" smtClean="0">
                <a:solidFill>
                  <a:srgbClr val="000099"/>
                </a:solidFill>
                <a:latin typeface="+mn-lt"/>
              </a:rPr>
              <a:t>учитель </a:t>
            </a:r>
            <a:r>
              <a:rPr lang="ru-RU" sz="2000" i="1" dirty="0">
                <a:solidFill>
                  <a:srgbClr val="000099"/>
                </a:solidFill>
                <a:latin typeface="+mn-lt"/>
              </a:rPr>
              <a:t>высшей квалификационной категории</a:t>
            </a:r>
            <a:endParaRPr lang="ru-RU" sz="2000" dirty="0">
              <a:solidFill>
                <a:srgbClr val="000099"/>
              </a:solidFill>
              <a:latin typeface="+mn-lt"/>
            </a:endParaRPr>
          </a:p>
          <a:p>
            <a:pPr lvl="0" algn="r"/>
            <a:r>
              <a:rPr lang="ru-RU" sz="2000" b="1" i="1" dirty="0">
                <a:solidFill>
                  <a:srgbClr val="000099"/>
                </a:solidFill>
                <a:latin typeface="+mn-lt"/>
              </a:rPr>
              <a:t>Смирнова Любовь Сергеевна</a:t>
            </a:r>
            <a:r>
              <a:rPr lang="ru-RU" sz="2000" i="1" dirty="0">
                <a:solidFill>
                  <a:srgbClr val="000099"/>
                </a:solidFill>
                <a:latin typeface="+mn-lt"/>
              </a:rPr>
              <a:t>, заместитель директора по УВР, </a:t>
            </a:r>
            <a:endParaRPr lang="ru-RU" sz="2000" i="1" dirty="0" smtClean="0">
              <a:solidFill>
                <a:srgbClr val="000099"/>
              </a:solidFill>
              <a:latin typeface="+mn-lt"/>
            </a:endParaRPr>
          </a:p>
          <a:p>
            <a:pPr lvl="0" algn="r"/>
            <a:r>
              <a:rPr lang="ru-RU" sz="2000" i="1" dirty="0" smtClean="0">
                <a:solidFill>
                  <a:srgbClr val="000099"/>
                </a:solidFill>
                <a:latin typeface="+mn-lt"/>
              </a:rPr>
              <a:t>учитель </a:t>
            </a:r>
            <a:r>
              <a:rPr lang="ru-RU" sz="2000" i="1" dirty="0">
                <a:solidFill>
                  <a:srgbClr val="000099"/>
                </a:solidFill>
                <a:latin typeface="+mn-lt"/>
              </a:rPr>
              <a:t>высшей квалификационной категории</a:t>
            </a:r>
            <a:endParaRPr lang="ru-RU" sz="2000" dirty="0">
              <a:solidFill>
                <a:srgbClr val="000099"/>
              </a:solidFill>
              <a:latin typeface="+mn-lt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15 октября 2024</a:t>
            </a:r>
          </a:p>
          <a:p>
            <a:r>
              <a:rPr lang="ru-RU" sz="2000" b="1" dirty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12185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4" name="Рисунок 33" descr="Эмблема школы.png"/>
          <p:cNvPicPr>
            <a:picLocks noChangeAspect="1"/>
          </p:cNvPicPr>
          <p:nvPr/>
        </p:nvPicPr>
        <p:blipFill>
          <a:blip r:embed="rId3" cstate="print"/>
          <a:srcRect l="6061" t="9091" r="3030" b="12121"/>
          <a:stretch>
            <a:fillRect/>
          </a:stretch>
        </p:blipFill>
        <p:spPr>
          <a:xfrm>
            <a:off x="4770201" y="4357694"/>
            <a:ext cx="2087799" cy="180942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228600" y="0"/>
            <a:ext cx="1242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-261982" y="1714488"/>
            <a:ext cx="12453982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Внутришкольная</a:t>
            </a:r>
            <a:r>
              <a:rPr lang="ru-RU" sz="4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система профилактики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учебной </a:t>
            </a:r>
            <a:r>
              <a:rPr lang="ru-RU" sz="4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неуспешности</a:t>
            </a:r>
            <a:endParaRPr lang="ru-RU" sz="4800" b="1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30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9629775" cy="136207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Макет заголовка и объектов со списком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801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355671" y="631921"/>
            <a:ext cx="10324144" cy="989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проблемы</a:t>
            </a:r>
            <a:endParaRPr lang="ru-RU" sz="40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611880" y="2453640"/>
          <a:ext cx="858012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 descr="k-3d-jj-1189.jpg"/>
          <p:cNvPicPr>
            <a:picLocks noChangeAspect="1"/>
          </p:cNvPicPr>
          <p:nvPr/>
        </p:nvPicPr>
        <p:blipFill>
          <a:blip r:embed="rId9" cstate="print"/>
          <a:srcRect t="9825" r="1858"/>
          <a:stretch>
            <a:fillRect/>
          </a:stretch>
        </p:blipFill>
        <p:spPr>
          <a:xfrm>
            <a:off x="426720" y="2682241"/>
            <a:ext cx="4922520" cy="36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2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52" y="2044445"/>
            <a:ext cx="9022080" cy="355168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200" b="1" i="1" dirty="0" smtClean="0">
                <a:solidFill>
                  <a:srgbClr val="006600"/>
                </a:solidFill>
                <a:cs typeface="Times New Roman" pitchFamily="18" charset="0"/>
              </a:rPr>
              <a:t>Карта понятий </a:t>
            </a:r>
            <a:r>
              <a:rPr lang="ru-RU" sz="3200" dirty="0" smtClean="0">
                <a:cs typeface="Times New Roman" pitchFamily="18" charset="0"/>
              </a:rPr>
              <a:t>– одна из техник формирующего оценивания, </a:t>
            </a:r>
            <a:r>
              <a:rPr lang="ru-RU" sz="3200" dirty="0" smtClean="0"/>
              <a:t>метод графического выражения процессов восприятия, обработки и запоминания информации, творческих задач, инструмент развития памяти и мышления.</a:t>
            </a:r>
          </a:p>
          <a:p>
            <a:pPr lvl="0" algn="just">
              <a:buNone/>
            </a:pPr>
            <a:r>
              <a:rPr lang="ru-RU" sz="3200" b="1" dirty="0" smtClean="0">
                <a:cs typeface="Times New Roman" pitchFamily="18" charset="0"/>
              </a:rPr>
              <a:t>Основная цель данной методики</a:t>
            </a:r>
            <a:r>
              <a:rPr lang="ru-RU" sz="3200" dirty="0" smtClean="0">
                <a:cs typeface="Times New Roman" pitchFamily="18" charset="0"/>
              </a:rPr>
              <a:t> – определить, насколько хорошо учащиеся видят общую картину всего предмета или отдельной темы, то есть, удалось ли им построить связи между отдельными элементами темы и систематизировать пройденный материал.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31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7416"/>
            <a:ext cx="12192000" cy="1607263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3645408" y="404310"/>
            <a:ext cx="561392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понятий</a:t>
            </a:r>
            <a:endParaRPr lang="ru-RU" sz="4000" dirty="0"/>
          </a:p>
        </p:txBody>
      </p:sp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3" cstate="print"/>
          <a:srcRect l="11900" t="4800" r="17400" b="3822"/>
          <a:stretch>
            <a:fillRect/>
          </a:stretch>
        </p:blipFill>
        <p:spPr>
          <a:xfrm>
            <a:off x="9497568" y="2023872"/>
            <a:ext cx="2532259" cy="1840992"/>
          </a:xfrm>
          <a:prstGeom prst="rect">
            <a:avLst/>
          </a:prstGeom>
        </p:spPr>
      </p:pic>
      <p:pic>
        <p:nvPicPr>
          <p:cNvPr id="9" name="Рисунок 8" descr="122661597-a140f880-d1a9-11eb-924d-b2a205b74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0176" y="5301208"/>
            <a:ext cx="2491554" cy="14015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32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7416"/>
            <a:ext cx="12192000" cy="1607263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2044460" y="404310"/>
            <a:ext cx="8945593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понятий на уроке русского языка</a:t>
            </a:r>
            <a:endParaRPr lang="ru-RU" sz="4000" dirty="0"/>
          </a:p>
        </p:txBody>
      </p:sp>
      <p:pic>
        <p:nvPicPr>
          <p:cNvPr id="8" name="Схема 1"/>
          <p:cNvPicPr>
            <a:picLocks/>
          </p:cNvPicPr>
          <p:nvPr/>
        </p:nvPicPr>
        <p:blipFill>
          <a:blip r:embed="rId3" cstate="print"/>
          <a:srcRect l="-679" r="-446"/>
          <a:stretch>
            <a:fillRect/>
          </a:stretch>
        </p:blipFill>
        <p:spPr bwMode="auto">
          <a:xfrm>
            <a:off x="1311214" y="1897810"/>
            <a:ext cx="8842077" cy="449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black">
          <a:xfrm>
            <a:off x="4810253" y="737109"/>
            <a:ext cx="1333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C0000"/>
                </a:solidFill>
              </a:rPr>
              <a:t>ПРЕДЛОГИ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black">
          <a:xfrm>
            <a:off x="5705856" y="3578670"/>
            <a:ext cx="16581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8F8F8"/>
                </a:solidFill>
              </a:rPr>
              <a:t>Sub Department</a:t>
            </a:r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black">
          <a:xfrm>
            <a:off x="5741163" y="3376676"/>
            <a:ext cx="1744133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</a:rPr>
              <a:t>Sub 01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</a:rPr>
              <a:t>Department</a:t>
            </a:r>
          </a:p>
        </p:txBody>
      </p:sp>
      <p:sp>
        <p:nvSpPr>
          <p:cNvPr id="85030" name="Text Box 38"/>
          <p:cNvSpPr txBox="1">
            <a:spLocks noChangeArrowheads="1"/>
          </p:cNvSpPr>
          <p:nvPr/>
        </p:nvSpPr>
        <p:spPr bwMode="black">
          <a:xfrm>
            <a:off x="7371673" y="3364484"/>
            <a:ext cx="1744133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</a:rPr>
              <a:t>Sub 01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</a:rPr>
              <a:t>Department</a:t>
            </a:r>
          </a:p>
        </p:txBody>
      </p:sp>
      <p:sp>
        <p:nvSpPr>
          <p:cNvPr id="85031" name="Text Box 39"/>
          <p:cNvSpPr txBox="1">
            <a:spLocks noChangeArrowheads="1"/>
          </p:cNvSpPr>
          <p:nvPr/>
        </p:nvSpPr>
        <p:spPr bwMode="black">
          <a:xfrm>
            <a:off x="8864939" y="3376676"/>
            <a:ext cx="1744133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</a:rPr>
              <a:t>Sub 01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</a:rPr>
              <a:t>Department</a:t>
            </a:r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black">
          <a:xfrm>
            <a:off x="10447867" y="3498596"/>
            <a:ext cx="1744133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</a:rPr>
              <a:t>Sub 01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FFFF"/>
                </a:solidFill>
              </a:rPr>
              <a:t>Department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259033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grpSp>
        <p:nvGrpSpPr>
          <p:cNvPr id="2" name="Группа 148"/>
          <p:cNvGrpSpPr/>
          <p:nvPr/>
        </p:nvGrpSpPr>
        <p:grpSpPr>
          <a:xfrm>
            <a:off x="8985504" y="3706368"/>
            <a:ext cx="2968752" cy="341453"/>
            <a:chOff x="8985504" y="3706368"/>
            <a:chExt cx="2968752" cy="341453"/>
          </a:xfrm>
        </p:grpSpPr>
        <p:sp>
          <p:nvSpPr>
            <p:cNvPr id="147" name="TextBox 146"/>
            <p:cNvSpPr txBox="1"/>
            <p:nvPr/>
          </p:nvSpPr>
          <p:spPr>
            <a:xfrm>
              <a:off x="8985504" y="3706368"/>
              <a:ext cx="147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Однозначные</a:t>
              </a:r>
              <a:endParaRPr lang="ru-RU" sz="16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0479024" y="3724656"/>
              <a:ext cx="14752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 smtClean="0"/>
                <a:t>Многозначные</a:t>
              </a:r>
              <a:endParaRPr lang="ru-RU" sz="1500" b="1" dirty="0"/>
            </a:p>
          </p:txBody>
        </p:sp>
      </p:grpSp>
      <p:grpSp>
        <p:nvGrpSpPr>
          <p:cNvPr id="3" name="Группа 252"/>
          <p:cNvGrpSpPr/>
          <p:nvPr/>
        </p:nvGrpSpPr>
        <p:grpSpPr>
          <a:xfrm>
            <a:off x="5754624" y="2578990"/>
            <a:ext cx="3194304" cy="3811206"/>
            <a:chOff x="5718048" y="2603374"/>
            <a:chExt cx="3194304" cy="3811206"/>
          </a:xfrm>
        </p:grpSpPr>
        <p:grpSp>
          <p:nvGrpSpPr>
            <p:cNvPr id="4" name="Группа 145"/>
            <p:cNvGrpSpPr/>
            <p:nvPr/>
          </p:nvGrpSpPr>
          <p:grpSpPr>
            <a:xfrm>
              <a:off x="5718048" y="2603374"/>
              <a:ext cx="3172799" cy="3811206"/>
              <a:chOff x="5718048" y="2603374"/>
              <a:chExt cx="3172799" cy="3811206"/>
            </a:xfrm>
            <a:effectLst/>
          </p:grpSpPr>
          <p:grpSp>
            <p:nvGrpSpPr>
              <p:cNvPr id="5" name="Группа 137"/>
              <p:cNvGrpSpPr/>
              <p:nvPr/>
            </p:nvGrpSpPr>
            <p:grpSpPr>
              <a:xfrm>
                <a:off x="5748359" y="2603374"/>
                <a:ext cx="3142488" cy="3811206"/>
                <a:chOff x="5748359" y="2603374"/>
                <a:chExt cx="3142488" cy="3811206"/>
              </a:xfrm>
            </p:grpSpPr>
            <p:grpSp>
              <p:nvGrpSpPr>
                <p:cNvPr id="6" name="Группа 131"/>
                <p:cNvGrpSpPr/>
                <p:nvPr/>
              </p:nvGrpSpPr>
              <p:grpSpPr>
                <a:xfrm>
                  <a:off x="5748359" y="3486912"/>
                  <a:ext cx="3142488" cy="2927668"/>
                  <a:chOff x="5748359" y="3486912"/>
                  <a:chExt cx="3142488" cy="2927668"/>
                </a:xfrm>
              </p:grpSpPr>
              <p:sp>
                <p:nvSpPr>
                  <p:cNvPr id="85028" name="Rectangle 36"/>
                  <p:cNvSpPr>
                    <a:spLocks noChangeArrowheads="1"/>
                  </p:cNvSpPr>
                  <p:nvPr/>
                </p:nvSpPr>
                <p:spPr bwMode="ltGray">
                  <a:xfrm>
                    <a:off x="7352877" y="3486912"/>
                    <a:ext cx="1447800" cy="83064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9525" algn="ctr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" name="Группа 109"/>
                  <p:cNvGrpSpPr/>
                  <p:nvPr/>
                </p:nvGrpSpPr>
                <p:grpSpPr>
                  <a:xfrm>
                    <a:off x="5748359" y="4248912"/>
                    <a:ext cx="1447800" cy="2165668"/>
                    <a:chOff x="2608919" y="4206240"/>
                    <a:chExt cx="1447800" cy="2165668"/>
                  </a:xfrm>
                </p:grpSpPr>
                <p:sp>
                  <p:nvSpPr>
                    <p:cNvPr id="111" name="Rectangle 23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2608919" y="5108258"/>
                      <a:ext cx="1447800" cy="126365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12" name="Прямая со стрелкой 111"/>
                    <p:cNvCxnSpPr>
                      <a:endCxn id="111" idx="0"/>
                    </p:cNvCxnSpPr>
                    <p:nvPr/>
                  </p:nvCxnSpPr>
                  <p:spPr>
                    <a:xfrm rot="16200000" flipH="1">
                      <a:off x="2878762" y="4654201"/>
                      <a:ext cx="902018" cy="609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" name="Группа 112"/>
                  <p:cNvGrpSpPr/>
                  <p:nvPr/>
                </p:nvGrpSpPr>
                <p:grpSpPr>
                  <a:xfrm>
                    <a:off x="7443047" y="4236720"/>
                    <a:ext cx="1447800" cy="2165668"/>
                    <a:chOff x="2608919" y="4206240"/>
                    <a:chExt cx="1447800" cy="2165668"/>
                  </a:xfrm>
                </p:grpSpPr>
                <p:sp>
                  <p:nvSpPr>
                    <p:cNvPr id="114" name="Rectangle 23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2608919" y="5108258"/>
                      <a:ext cx="1447800" cy="1263650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15" name="Прямая со стрелкой 114"/>
                    <p:cNvCxnSpPr>
                      <a:endCxn id="114" idx="0"/>
                    </p:cNvCxnSpPr>
                    <p:nvPr/>
                  </p:nvCxnSpPr>
                  <p:spPr>
                    <a:xfrm rot="16200000" flipH="1">
                      <a:off x="2878762" y="4654201"/>
                      <a:ext cx="902018" cy="609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5027" name="Rectangle 35"/>
                  <p:cNvSpPr>
                    <a:spLocks noChangeArrowheads="1"/>
                  </p:cNvSpPr>
                  <p:nvPr/>
                </p:nvSpPr>
                <p:spPr bwMode="ltGray">
                  <a:xfrm>
                    <a:off x="5776976" y="3486912"/>
                    <a:ext cx="1447800" cy="80626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9525" algn="ctr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>
                    <a:outerShdw sy="50000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35" name="Прямая со стрелкой 134"/>
                <p:cNvCxnSpPr>
                  <a:stCxn id="48" idx="2"/>
                </p:cNvCxnSpPr>
                <p:nvPr/>
              </p:nvCxnSpPr>
              <p:spPr>
                <a:xfrm rot="5400000">
                  <a:off x="6486802" y="2590525"/>
                  <a:ext cx="834770" cy="86046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 стрелкой 136"/>
                <p:cNvCxnSpPr>
                  <a:stCxn id="48" idx="2"/>
                  <a:endCxn id="85028" idx="0"/>
                </p:cNvCxnSpPr>
                <p:nvPr/>
              </p:nvCxnSpPr>
              <p:spPr>
                <a:xfrm rot="16200000" flipH="1">
                  <a:off x="7263830" y="2673965"/>
                  <a:ext cx="883538" cy="74235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TextBox 143"/>
              <p:cNvSpPr txBox="1"/>
              <p:nvPr/>
            </p:nvSpPr>
            <p:spPr>
              <a:xfrm>
                <a:off x="5718048" y="3706368"/>
                <a:ext cx="1597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Непроизводные</a:t>
                </a:r>
                <a:endParaRPr lang="ru-RU" sz="16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7406640" y="3712464"/>
                <a:ext cx="1389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latin typeface="Arial Narrow" pitchFamily="34" charset="0"/>
                  </a:rPr>
                  <a:t>Производные</a:t>
                </a:r>
                <a:endParaRPr lang="ru-RU" sz="1600" b="1" dirty="0">
                  <a:latin typeface="Arial Narrow" pitchFamily="34" charset="0"/>
                </a:endParaRPr>
              </a:p>
            </p:txBody>
          </p:sp>
        </p:grpSp>
        <p:sp>
          <p:nvSpPr>
            <p:cNvPr id="251" name="TextBox 250"/>
            <p:cNvSpPr txBox="1"/>
            <p:nvPr/>
          </p:nvSpPr>
          <p:spPr>
            <a:xfrm>
              <a:off x="7388352" y="541324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latin typeface="Arial Narrow" pitchFamily="34" charset="0"/>
                </a:rPr>
                <a:t>вокруг,</a:t>
              </a:r>
            </a:p>
            <a:p>
              <a:pPr algn="ctr"/>
              <a:r>
                <a:rPr lang="ru-RU" b="1" i="1" dirty="0" smtClean="0">
                  <a:latin typeface="Arial Narrow" pitchFamily="34" charset="0"/>
                </a:rPr>
                <a:t> благодаря…</a:t>
              </a:r>
              <a:endParaRPr lang="ru-RU" b="1" i="1" dirty="0">
                <a:latin typeface="Arial Narrow" pitchFamily="34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5730240" y="5449824"/>
              <a:ext cx="14386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b="1" i="1" dirty="0" smtClean="0">
                  <a:latin typeface="Arial Narrow" pitchFamily="34" charset="0"/>
                </a:rPr>
                <a:t>без, до, с, для, из…</a:t>
              </a:r>
              <a:endParaRPr lang="ru-RU" sz="1900" b="1" i="1" dirty="0">
                <a:latin typeface="Arial Narrow" pitchFamily="34" charset="0"/>
              </a:endParaRPr>
            </a:p>
          </p:txBody>
        </p:sp>
      </p:grpSp>
      <p:grpSp>
        <p:nvGrpSpPr>
          <p:cNvPr id="9" name="Группа 255"/>
          <p:cNvGrpSpPr/>
          <p:nvPr/>
        </p:nvGrpSpPr>
        <p:grpSpPr>
          <a:xfrm>
            <a:off x="280417" y="446670"/>
            <a:ext cx="11743774" cy="5955718"/>
            <a:chOff x="280417" y="446670"/>
            <a:chExt cx="11743774" cy="5955718"/>
          </a:xfrm>
        </p:grpSpPr>
        <p:grpSp>
          <p:nvGrpSpPr>
            <p:cNvPr id="10" name="Группа 162"/>
            <p:cNvGrpSpPr/>
            <p:nvPr/>
          </p:nvGrpSpPr>
          <p:grpSpPr>
            <a:xfrm>
              <a:off x="280417" y="446670"/>
              <a:ext cx="11743774" cy="5955718"/>
              <a:chOff x="280417" y="446670"/>
              <a:chExt cx="11743774" cy="5955718"/>
            </a:xfrm>
          </p:grpSpPr>
          <p:grpSp>
            <p:nvGrpSpPr>
              <p:cNvPr id="11" name="Группа 159"/>
              <p:cNvGrpSpPr/>
              <p:nvPr/>
            </p:nvGrpSpPr>
            <p:grpSpPr>
              <a:xfrm>
                <a:off x="280417" y="446670"/>
                <a:ext cx="11743774" cy="5955718"/>
                <a:chOff x="280417" y="446670"/>
                <a:chExt cx="11743774" cy="5955718"/>
              </a:xfrm>
              <a:effectLst/>
            </p:grpSpPr>
            <p:grpSp>
              <p:nvGrpSpPr>
                <p:cNvPr id="12" name="Группа 156"/>
                <p:cNvGrpSpPr/>
                <p:nvPr/>
              </p:nvGrpSpPr>
              <p:grpSpPr>
                <a:xfrm>
                  <a:off x="280417" y="446670"/>
                  <a:ext cx="11743774" cy="5955718"/>
                  <a:chOff x="280417" y="446670"/>
                  <a:chExt cx="11743774" cy="5955718"/>
                </a:xfrm>
              </p:grpSpPr>
              <p:grpSp>
                <p:nvGrpSpPr>
                  <p:cNvPr id="13" name="Группа 152"/>
                  <p:cNvGrpSpPr/>
                  <p:nvPr/>
                </p:nvGrpSpPr>
                <p:grpSpPr>
                  <a:xfrm>
                    <a:off x="280417" y="446670"/>
                    <a:ext cx="11743774" cy="5955718"/>
                    <a:chOff x="280417" y="446670"/>
                    <a:chExt cx="11743774" cy="5955718"/>
                  </a:xfrm>
                </p:grpSpPr>
                <p:grpSp>
                  <p:nvGrpSpPr>
                    <p:cNvPr id="14" name="Группа 142"/>
                    <p:cNvGrpSpPr/>
                    <p:nvPr/>
                  </p:nvGrpSpPr>
                  <p:grpSpPr>
                    <a:xfrm>
                      <a:off x="280417" y="446670"/>
                      <a:ext cx="11743774" cy="5955718"/>
                      <a:chOff x="280417" y="446670"/>
                      <a:chExt cx="11743774" cy="5955718"/>
                    </a:xfrm>
                  </p:grpSpPr>
                  <p:grpSp>
                    <p:nvGrpSpPr>
                      <p:cNvPr id="15" name="Группа 121"/>
                      <p:cNvGrpSpPr/>
                      <p:nvPr/>
                    </p:nvGrpSpPr>
                    <p:grpSpPr>
                      <a:xfrm>
                        <a:off x="280417" y="446670"/>
                        <a:ext cx="11011239" cy="5931334"/>
                        <a:chOff x="280417" y="446670"/>
                        <a:chExt cx="11011239" cy="5931334"/>
                      </a:xfrm>
                    </p:grpSpPr>
                    <p:grpSp>
                      <p:nvGrpSpPr>
                        <p:cNvPr id="16" name="Группа 81"/>
                        <p:cNvGrpSpPr/>
                        <p:nvPr/>
                      </p:nvGrpSpPr>
                      <p:grpSpPr>
                        <a:xfrm>
                          <a:off x="280417" y="446670"/>
                          <a:ext cx="11011239" cy="3783954"/>
                          <a:chOff x="280417" y="446670"/>
                          <a:chExt cx="11011239" cy="3783954"/>
                        </a:xfrm>
                      </p:grpSpPr>
                      <p:grpSp>
                        <p:nvGrpSpPr>
                          <p:cNvPr id="17" name="Группа 71"/>
                          <p:cNvGrpSpPr/>
                          <p:nvPr/>
                        </p:nvGrpSpPr>
                        <p:grpSpPr>
                          <a:xfrm>
                            <a:off x="280417" y="446670"/>
                            <a:ext cx="11011239" cy="2196356"/>
                            <a:chOff x="243841" y="483246"/>
                            <a:chExt cx="11011239" cy="2196356"/>
                          </a:xfrm>
                        </p:grpSpPr>
                        <p:grpSp>
                          <p:nvGrpSpPr>
                            <p:cNvPr id="18" name="Группа 66"/>
                            <p:cNvGrpSpPr/>
                            <p:nvPr/>
                          </p:nvGrpSpPr>
                          <p:grpSpPr>
                            <a:xfrm>
                              <a:off x="243841" y="483246"/>
                              <a:ext cx="11011239" cy="2196356"/>
                              <a:chOff x="243841" y="483246"/>
                              <a:chExt cx="11011239" cy="2196356"/>
                            </a:xfrm>
                          </p:grpSpPr>
                          <p:sp>
                            <p:nvSpPr>
                              <p:cNvPr id="84996" name="AutoShape 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gray">
                              <a:xfrm>
                                <a:off x="3163825" y="2085087"/>
                                <a:ext cx="2281767" cy="536575"/>
                              </a:xfrm>
                              <a:prstGeom prst="roundRect">
                                <a:avLst>
                                  <a:gd name="adj" fmla="val 16667"/>
                                </a:avLst>
                              </a:prstGeom>
                              <a:noFill/>
                              <a:ln w="12700" algn="ctr">
                                <a:solidFill>
                                  <a:srgbClr val="80808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9" name="Group 1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43841" y="2060703"/>
                                <a:ext cx="2389380" cy="597153"/>
                                <a:chOff x="3964" y="2071"/>
                                <a:chExt cx="1484" cy="330"/>
                              </a:xfrm>
                            </p:grpSpPr>
                            <p:sp>
                              <p:nvSpPr>
                                <p:cNvPr id="85010" name="AutoShape 1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gray">
                                <a:xfrm>
                                  <a:off x="3964" y="2071"/>
                                  <a:ext cx="1484" cy="33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DDDDDD"/>
                                </a:solidFill>
                                <a:ln w="12700" algn="ctr">
                                  <a:solidFill>
                                    <a:srgbClr val="80808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85011" name="AutoShape 1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gray">
                                <a:xfrm>
                                  <a:off x="3987" y="2091"/>
                                  <a:ext cx="1432" cy="134"/>
                                </a:xfrm>
                                <a:prstGeom prst="roundRect">
                                  <a:avLst>
                                    <a:gd name="adj" fmla="val 28356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FFFFF">
                                        <a:alpha val="70000"/>
                                      </a:srgbClr>
                                    </a:gs>
                                    <a:gs pos="100000">
                                      <a:srgbClr val="DDDDDD">
                                        <a:alpha val="70000"/>
                                      </a:srgbClr>
                                    </a:gs>
                                  </a:gsLst>
                                  <a:lin ang="5400000" scaled="1"/>
                                </a:gradFill>
                                <a:ln w="9525" algn="ctr">
                                  <a:noFill/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85033" name="Text Box 41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black">
                              <a:xfrm>
                                <a:off x="3329179" y="2170176"/>
                                <a:ext cx="1947333" cy="40011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n w="9525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>
                                  <a:spcBef>
                                    <a:spcPct val="50000"/>
                                  </a:spcBef>
                                </a:pPr>
                                <a:r>
                                  <a:rPr lang="ru-RU" sz="2000" b="1" dirty="0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Arial Narrow" pitchFamily="34" charset="0"/>
                                  </a:rPr>
                                  <a:t>По составу</a:t>
                                </a:r>
                                <a:endParaRPr lang="en-US" sz="2000" b="1" dirty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Arial Narrow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5014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gray">
                              <a:xfrm>
                                <a:off x="4349028" y="483246"/>
                                <a:ext cx="2868636" cy="1004177"/>
                              </a:xfrm>
                              <a:prstGeom prst="roundRect">
                                <a:avLst>
                                  <a:gd name="adj" fmla="val 28356"/>
                                </a:avLst>
                              </a:prstGeom>
                              <a:solidFill>
                                <a:schemeClr val="bg1"/>
                              </a:solidFill>
                              <a:ln w="9525" algn="ctr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algn="ctr"/>
                                <a:r>
                                  <a:rPr lang="ru-RU" sz="4000" b="1" dirty="0" smtClean="0">
                                    <a:solidFill>
                                      <a:srgbClr val="002060"/>
                                    </a:solidFill>
                                  </a:rPr>
                                  <a:t>Предлоги</a:t>
                                </a:r>
                                <a:endParaRPr lang="ru-RU" sz="4000" b="1" dirty="0">
                                  <a:solidFill>
                                    <a:srgbClr val="00206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" name="Group 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156961" y="2103375"/>
                                <a:ext cx="2281767" cy="536575"/>
                                <a:chOff x="3964" y="2071"/>
                                <a:chExt cx="1484" cy="330"/>
                              </a:xfrm>
                            </p:grpSpPr>
                            <p:sp>
                              <p:nvSpPr>
                                <p:cNvPr id="48" name="AutoShape 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gray">
                                <a:xfrm>
                                  <a:off x="3964" y="2071"/>
                                  <a:ext cx="1484" cy="33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DDDDDD"/>
                                </a:solidFill>
                                <a:ln w="12700" algn="ctr">
                                  <a:solidFill>
                                    <a:srgbClr val="80808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49" name="AutoShape 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gray">
                                <a:xfrm>
                                  <a:off x="3987" y="2091"/>
                                  <a:ext cx="1432" cy="134"/>
                                </a:xfrm>
                                <a:prstGeom prst="roundRect">
                                  <a:avLst>
                                    <a:gd name="adj" fmla="val 28356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FFFFF">
                                        <a:alpha val="70000"/>
                                      </a:srgbClr>
                                    </a:gs>
                                    <a:gs pos="100000">
                                      <a:srgbClr val="DDDDDD">
                                        <a:alpha val="70000"/>
                                      </a:srgbClr>
                                    </a:gs>
                                  </a:gsLst>
                                  <a:lin ang="5400000" scaled="1"/>
                                </a:gradFill>
                                <a:ln w="9525" algn="ctr">
                                  <a:noFill/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1" name="Group 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8973313" y="2091183"/>
                                <a:ext cx="2281767" cy="536575"/>
                                <a:chOff x="3964" y="2071"/>
                                <a:chExt cx="1484" cy="330"/>
                              </a:xfrm>
                            </p:grpSpPr>
                            <p:sp>
                              <p:nvSpPr>
                                <p:cNvPr id="51" name="AutoShape 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gray">
                                <a:xfrm>
                                  <a:off x="3964" y="2071"/>
                                  <a:ext cx="1484" cy="330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solidFill>
                                  <a:srgbClr val="DDDDDD"/>
                                </a:solidFill>
                                <a:ln w="12700" algn="ctr">
                                  <a:solidFill>
                                    <a:srgbClr val="80808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52" name="AutoShape 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gray">
                                <a:xfrm>
                                  <a:off x="3987" y="2091"/>
                                  <a:ext cx="1432" cy="134"/>
                                </a:xfrm>
                                <a:prstGeom prst="roundRect">
                                  <a:avLst>
                                    <a:gd name="adj" fmla="val 28356"/>
                                  </a:avLst>
                                </a:prstGeom>
                                <a:gradFill rotWithShape="1">
                                  <a:gsLst>
                                    <a:gs pos="0">
                                      <a:srgbClr val="FFFFFF">
                                        <a:alpha val="70000"/>
                                      </a:srgbClr>
                                    </a:gs>
                                    <a:gs pos="100000">
                                      <a:srgbClr val="DDDDDD">
                                        <a:alpha val="70000"/>
                                      </a:srgbClr>
                                    </a:gs>
                                  </a:gsLst>
                                  <a:lin ang="5400000" scaled="1"/>
                                </a:gradFill>
                                <a:ln w="9525" algn="ctr">
                                  <a:noFill/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56" name="Text Box 41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black">
                              <a:xfrm>
                                <a:off x="6144769" y="2194560"/>
                                <a:ext cx="2255520" cy="40011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n w="9525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>
                                  <a:spcBef>
                                    <a:spcPct val="50000"/>
                                  </a:spcBef>
                                </a:pPr>
                                <a:r>
                                  <a:rPr lang="ru-RU" sz="2000" b="1" dirty="0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Arial Narrow" pitchFamily="34" charset="0"/>
                                  </a:rPr>
                                  <a:t>По происхождению</a:t>
                                </a:r>
                                <a:endParaRPr lang="en-US" sz="2000" b="1" dirty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Arial Narrow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" name="Text Box 41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black">
                              <a:xfrm>
                                <a:off x="9138667" y="2155191"/>
                                <a:ext cx="1947333" cy="40011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n w="9525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>
                                  <a:spcBef>
                                    <a:spcPct val="50000"/>
                                  </a:spcBef>
                                </a:pPr>
                                <a:r>
                                  <a:rPr lang="ru-RU" sz="2000" b="1" dirty="0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Arial Narrow" pitchFamily="34" charset="0"/>
                                  </a:rPr>
                                  <a:t>По значению</a:t>
                                </a:r>
                                <a:endParaRPr lang="en-US" sz="2000" b="1" dirty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Arial Narrow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8" name="Text Box 41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black">
                              <a:xfrm>
                                <a:off x="348235" y="2033271"/>
                                <a:ext cx="2236469" cy="646331"/>
                              </a:xfrm>
                              <a:prstGeom prst="rect">
                                <a:avLst/>
                              </a:prstGeom>
                              <a:noFill/>
                              <a:ln w="9525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>
                                  <a:spcBef>
                                    <a:spcPct val="50000"/>
                                  </a:spcBef>
                                </a:pPr>
                                <a:r>
                                  <a:rPr lang="ru-RU" b="1" dirty="0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Arial Narrow" pitchFamily="34" charset="0"/>
                                  </a:rPr>
                                  <a:t>Зависимость одного слова от другого</a:t>
                                </a:r>
                                <a:endParaRPr lang="en-US" b="1" dirty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Arial Narrow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60" name="Прямая со стрелкой 59"/>
                              <p:cNvCxnSpPr>
                                <a:endCxn id="84996" idx="0"/>
                              </p:cNvCxnSpPr>
                              <p:nvPr/>
                            </p:nvCxnSpPr>
                            <p:spPr>
                              <a:xfrm rot="10800000" flipV="1">
                                <a:off x="4304710" y="1487423"/>
                                <a:ext cx="694011" cy="597663"/>
                              </a:xfrm>
                              <a:prstGeom prst="straightConnector1">
                                <a:avLst/>
                              </a:prstGeom>
                              <a:ln>
                                <a:tailEnd type="arrow"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62" name="Прямая со стрелкой 61"/>
                              <p:cNvCxnSpPr>
                                <a:endCxn id="58" idx="0"/>
                              </p:cNvCxnSpPr>
                              <p:nvPr/>
                            </p:nvCxnSpPr>
                            <p:spPr>
                              <a:xfrm flipH="1">
                                <a:off x="1466470" y="1341119"/>
                                <a:ext cx="2861690" cy="692152"/>
                              </a:xfrm>
                              <a:prstGeom prst="straightConnector1">
                                <a:avLst/>
                              </a:prstGeom>
                              <a:ln>
                                <a:tailEnd type="arrow"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64" name="Прямая со стрелкой 63"/>
                              <p:cNvCxnSpPr>
                                <a:endCxn id="48" idx="0"/>
                              </p:cNvCxnSpPr>
                              <p:nvPr/>
                            </p:nvCxnSpPr>
                            <p:spPr>
                              <a:xfrm>
                                <a:off x="6327648" y="1487424"/>
                                <a:ext cx="970197" cy="615951"/>
                              </a:xfrm>
                              <a:prstGeom prst="straightConnector1">
                                <a:avLst/>
                              </a:prstGeom>
                              <a:ln>
                                <a:tailEnd type="arrow"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66" name="Прямая со стрелкой 65"/>
                              <p:cNvCxnSpPr>
                                <a:endCxn id="51" idx="0"/>
                              </p:cNvCxnSpPr>
                              <p:nvPr/>
                            </p:nvCxnSpPr>
                            <p:spPr>
                              <a:xfrm>
                                <a:off x="7168896" y="1365504"/>
                                <a:ext cx="2945301" cy="725679"/>
                              </a:xfrm>
                              <a:prstGeom prst="straightConnector1">
                                <a:avLst/>
                              </a:prstGeom>
                              <a:ln>
                                <a:tailEnd type="arrow"/>
                              </a:ln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68" name="TextBox 67"/>
                            <p:cNvSpPr txBox="1"/>
                            <p:nvPr/>
                          </p:nvSpPr>
                          <p:spPr>
                            <a:xfrm>
                              <a:off x="2109216" y="1316736"/>
                              <a:ext cx="1670304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ru-RU" b="1" dirty="0" smtClean="0">
                                  <a:solidFill>
                                    <a:schemeClr val="bg1"/>
                                  </a:solidFill>
                                </a:rPr>
                                <a:t>выражают</a:t>
                              </a:r>
                              <a:endParaRPr lang="ru-RU" b="1" dirty="0">
                                <a:solidFill>
                                  <a:schemeClr val="bg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9" name="TextBox 68"/>
                            <p:cNvSpPr txBox="1"/>
                            <p:nvPr/>
                          </p:nvSpPr>
                          <p:spPr>
                            <a:xfrm>
                              <a:off x="8339328" y="1328928"/>
                              <a:ext cx="1621536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ru-RU" b="1" dirty="0" smtClean="0">
                                  <a:solidFill>
                                    <a:schemeClr val="bg1"/>
                                  </a:solidFill>
                                </a:rPr>
                                <a:t>делятся</a:t>
                              </a:r>
                              <a:endParaRPr lang="ru-RU" b="1" dirty="0">
                                <a:solidFill>
                                  <a:schemeClr val="bg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0" name="TextBox 69"/>
                            <p:cNvSpPr txBox="1"/>
                            <p:nvPr/>
                          </p:nvSpPr>
                          <p:spPr>
                            <a:xfrm>
                              <a:off x="6699504" y="1456944"/>
                              <a:ext cx="1621536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ru-RU" b="1" dirty="0" smtClean="0">
                                  <a:solidFill>
                                    <a:schemeClr val="bg1"/>
                                  </a:solidFill>
                                </a:rPr>
                                <a:t>делятся</a:t>
                              </a:r>
                              <a:endParaRPr lang="ru-RU" b="1" dirty="0">
                                <a:solidFill>
                                  <a:schemeClr val="bg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1" name="TextBox 70"/>
                            <p:cNvSpPr txBox="1"/>
                            <p:nvPr/>
                          </p:nvSpPr>
                          <p:spPr>
                            <a:xfrm>
                              <a:off x="4809744" y="1481328"/>
                              <a:ext cx="1621536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ru-RU" b="1" dirty="0" smtClean="0">
                                  <a:solidFill>
                                    <a:schemeClr val="bg1"/>
                                  </a:solidFill>
                                </a:rPr>
                                <a:t>делятся</a:t>
                              </a:r>
                              <a:endParaRPr lang="ru-RU" b="1" dirty="0">
                                <a:solidFill>
                                  <a:schemeClr val="bg1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2" name="Группа 80"/>
                          <p:cNvGrpSpPr/>
                          <p:nvPr/>
                        </p:nvGrpSpPr>
                        <p:grpSpPr>
                          <a:xfrm>
                            <a:off x="2627207" y="2585086"/>
                            <a:ext cx="2950549" cy="1645538"/>
                            <a:chOff x="2627207" y="2585086"/>
                            <a:chExt cx="2950549" cy="1645538"/>
                          </a:xfrm>
                        </p:grpSpPr>
                        <p:sp>
                          <p:nvSpPr>
                            <p:cNvPr id="85015" name="Rectangle 23"/>
                            <p:cNvSpPr>
                              <a:spLocks noChangeArrowheads="1"/>
                            </p:cNvSpPr>
                            <p:nvPr/>
                          </p:nvSpPr>
                          <p:spPr bwMode="ltGray">
                            <a:xfrm>
                              <a:off x="2627207" y="3492818"/>
                              <a:ext cx="1447800" cy="725614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  <a:ln w="9525" algn="ctr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:ln>
                            <a:effectLst>
                              <a:outerShdw sy="50000" kx="-2453608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5016" name="Rectangle 24"/>
                            <p:cNvSpPr>
                              <a:spLocks noChangeArrowheads="1"/>
                            </p:cNvSpPr>
                            <p:nvPr/>
                          </p:nvSpPr>
                          <p:spPr bwMode="ltGray">
                            <a:xfrm>
                              <a:off x="4129956" y="3486912"/>
                              <a:ext cx="1447800" cy="743712"/>
                            </a:xfrm>
                            <a:prstGeom prst="rect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  <a:ln w="9525" algn="ctr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cxnSp>
                          <p:nvCxnSpPr>
                            <p:cNvPr id="78" name="Прямая со стрелкой 77"/>
                            <p:cNvCxnSpPr>
                              <a:stCxn id="84996" idx="2"/>
                              <a:endCxn id="85015" idx="0"/>
                            </p:cNvCxnSpPr>
                            <p:nvPr/>
                          </p:nvCxnSpPr>
                          <p:spPr>
                            <a:xfrm rot="5400000">
                              <a:off x="3392330" y="2543863"/>
                              <a:ext cx="907732" cy="990178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0" name="Прямая со стрелкой 79"/>
                            <p:cNvCxnSpPr>
                              <a:stCxn id="84996" idx="2"/>
                              <a:endCxn id="85016" idx="0"/>
                            </p:cNvCxnSpPr>
                            <p:nvPr/>
                          </p:nvCxnSpPr>
                          <p:spPr>
                            <a:xfrm rot="16200000" flipH="1">
                              <a:off x="4146657" y="2779713"/>
                              <a:ext cx="901826" cy="512571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grpSp>
                      <p:nvGrpSpPr>
                        <p:cNvPr id="25" name="Группа 105"/>
                        <p:cNvGrpSpPr/>
                        <p:nvPr/>
                      </p:nvGrpSpPr>
                      <p:grpSpPr>
                        <a:xfrm>
                          <a:off x="2608919" y="4206240"/>
                          <a:ext cx="1447800" cy="2165668"/>
                          <a:chOff x="2608919" y="4206240"/>
                          <a:chExt cx="1447800" cy="2165668"/>
                        </a:xfrm>
                      </p:grpSpPr>
                      <p:sp>
                        <p:nvSpPr>
                          <p:cNvPr id="73" name="Rectangle 23"/>
                          <p:cNvSpPr>
                            <a:spLocks noChangeArrowheads="1"/>
                          </p:cNvSpPr>
                          <p:nvPr/>
                        </p:nvSpPr>
                        <p:spPr bwMode="ltGray">
                          <a:xfrm>
                            <a:off x="2608919" y="5108258"/>
                            <a:ext cx="1447800" cy="1263650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cxnSp>
                        <p:nvCxnSpPr>
                          <p:cNvPr id="87" name="Прямая со стрелкой 86"/>
                          <p:cNvCxnSpPr>
                            <a:stCxn id="85015" idx="2"/>
                            <a:endCxn id="73" idx="0"/>
                          </p:cNvCxnSpPr>
                          <p:nvPr/>
                        </p:nvCxnSpPr>
                        <p:spPr>
                          <a:xfrm rot="16200000" flipH="1">
                            <a:off x="2878762" y="4654201"/>
                            <a:ext cx="902018" cy="6096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6" name="Группа 106"/>
                        <p:cNvGrpSpPr/>
                        <p:nvPr/>
                      </p:nvGrpSpPr>
                      <p:grpSpPr>
                        <a:xfrm>
                          <a:off x="4126823" y="4212336"/>
                          <a:ext cx="1447800" cy="2165668"/>
                          <a:chOff x="2608919" y="4206240"/>
                          <a:chExt cx="1447800" cy="2165668"/>
                        </a:xfrm>
                      </p:grpSpPr>
                      <p:sp>
                        <p:nvSpPr>
                          <p:cNvPr id="108" name="Rectangle 23"/>
                          <p:cNvSpPr>
                            <a:spLocks noChangeArrowheads="1"/>
                          </p:cNvSpPr>
                          <p:nvPr/>
                        </p:nvSpPr>
                        <p:spPr bwMode="ltGray">
                          <a:xfrm>
                            <a:off x="2608919" y="5108258"/>
                            <a:ext cx="1447800" cy="1263650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cxnSp>
                        <p:nvCxnSpPr>
                          <p:cNvPr id="109" name="Прямая со стрелкой 108"/>
                          <p:cNvCxnSpPr>
                            <a:endCxn id="108" idx="0"/>
                          </p:cNvCxnSpPr>
                          <p:nvPr/>
                        </p:nvCxnSpPr>
                        <p:spPr>
                          <a:xfrm rot="16200000" flipH="1">
                            <a:off x="2878762" y="4654201"/>
                            <a:ext cx="902018" cy="6096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27" name="Группа 132"/>
                      <p:cNvGrpSpPr/>
                      <p:nvPr/>
                    </p:nvGrpSpPr>
                    <p:grpSpPr>
                      <a:xfrm>
                        <a:off x="8961713" y="3486912"/>
                        <a:ext cx="3062478" cy="2915476"/>
                        <a:chOff x="8961713" y="3486912"/>
                        <a:chExt cx="3062478" cy="2915476"/>
                      </a:xfrm>
                    </p:grpSpPr>
                    <p:sp>
                      <p:nvSpPr>
                        <p:cNvPr id="84998" name="Rectangle 6"/>
                        <p:cNvSpPr>
                          <a:spLocks noChangeArrowheads="1"/>
                        </p:cNvSpPr>
                        <p:nvPr/>
                      </p:nvSpPr>
                      <p:spPr bwMode="ltGray">
                        <a:xfrm>
                          <a:off x="10488845" y="3486912"/>
                          <a:ext cx="1447800" cy="818452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9525" algn="ctr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8" name="Группа 115"/>
                        <p:cNvGrpSpPr/>
                        <p:nvPr/>
                      </p:nvGrpSpPr>
                      <p:grpSpPr>
                        <a:xfrm>
                          <a:off x="9052391" y="4236720"/>
                          <a:ext cx="1447800" cy="2165668"/>
                          <a:chOff x="2608919" y="4206240"/>
                          <a:chExt cx="1447800" cy="2165668"/>
                        </a:xfrm>
                      </p:grpSpPr>
                      <p:sp>
                        <p:nvSpPr>
                          <p:cNvPr id="117" name="Rectangle 23"/>
                          <p:cNvSpPr>
                            <a:spLocks noChangeArrowheads="1"/>
                          </p:cNvSpPr>
                          <p:nvPr/>
                        </p:nvSpPr>
                        <p:spPr bwMode="ltGray">
                          <a:xfrm>
                            <a:off x="2608919" y="5108258"/>
                            <a:ext cx="1447800" cy="1263650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cxnSp>
                        <p:nvCxnSpPr>
                          <p:cNvPr id="118" name="Прямая со стрелкой 117"/>
                          <p:cNvCxnSpPr>
                            <a:endCxn id="117" idx="0"/>
                          </p:cNvCxnSpPr>
                          <p:nvPr/>
                        </p:nvCxnSpPr>
                        <p:spPr>
                          <a:xfrm rot="16200000" flipH="1">
                            <a:off x="2878762" y="4654201"/>
                            <a:ext cx="902018" cy="6096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9" name="Группа 118"/>
                        <p:cNvGrpSpPr/>
                        <p:nvPr/>
                      </p:nvGrpSpPr>
                      <p:grpSpPr>
                        <a:xfrm>
                          <a:off x="10576391" y="4236720"/>
                          <a:ext cx="1447800" cy="2165668"/>
                          <a:chOff x="2608919" y="4206240"/>
                          <a:chExt cx="1447800" cy="2165668"/>
                        </a:xfrm>
                      </p:grpSpPr>
                      <p:sp>
                        <p:nvSpPr>
                          <p:cNvPr id="120" name="Rectangle 23"/>
                          <p:cNvSpPr>
                            <a:spLocks noChangeArrowheads="1"/>
                          </p:cNvSpPr>
                          <p:nvPr/>
                        </p:nvSpPr>
                        <p:spPr bwMode="ltGray">
                          <a:xfrm>
                            <a:off x="2608919" y="5108258"/>
                            <a:ext cx="1447800" cy="1263650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cxnSp>
                        <p:nvCxnSpPr>
                          <p:cNvPr id="121" name="Прямая со стрелкой 120"/>
                          <p:cNvCxnSpPr>
                            <a:endCxn id="120" idx="0"/>
                          </p:cNvCxnSpPr>
                          <p:nvPr/>
                        </p:nvCxnSpPr>
                        <p:spPr>
                          <a:xfrm rot="16200000" flipH="1">
                            <a:off x="2878762" y="4654201"/>
                            <a:ext cx="902018" cy="6096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84999" name="Rectangle 7"/>
                        <p:cNvSpPr>
                          <a:spLocks noChangeArrowheads="1"/>
                        </p:cNvSpPr>
                        <p:nvPr/>
                      </p:nvSpPr>
                      <p:spPr bwMode="ltGray">
                        <a:xfrm>
                          <a:off x="8961713" y="3486912"/>
                          <a:ext cx="1447800" cy="818452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 w="9525" algn="ctr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cxnSp>
                    <p:nvCxnSpPr>
                      <p:cNvPr id="140" name="Прямая со стрелкой 139"/>
                      <p:cNvCxnSpPr>
                        <a:stCxn id="57" idx="2"/>
                        <a:endCxn id="84999" idx="0"/>
                      </p:cNvCxnSpPr>
                      <p:nvPr/>
                    </p:nvCxnSpPr>
                    <p:spPr>
                      <a:xfrm flipH="1">
                        <a:off x="9685613" y="2518725"/>
                        <a:ext cx="463297" cy="96818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Прямая со стрелкой 141"/>
                      <p:cNvCxnSpPr>
                        <a:stCxn id="57" idx="2"/>
                        <a:endCxn id="84998" idx="0"/>
                      </p:cNvCxnSpPr>
                      <p:nvPr/>
                    </p:nvCxnSpPr>
                    <p:spPr>
                      <a:xfrm>
                        <a:off x="10148910" y="2518725"/>
                        <a:ext cx="1063835" cy="968187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3718560" y="3023616"/>
                      <a:ext cx="163372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600" dirty="0" smtClean="0"/>
                        <a:t>бывают</a:t>
                      </a:r>
                      <a:endParaRPr lang="ru-RU" sz="1600" dirty="0"/>
                    </a:p>
                  </p:txBody>
                </p:sp>
                <p:sp>
                  <p:nvSpPr>
                    <p:cNvPr id="151" name="TextBox 150"/>
                    <p:cNvSpPr txBox="1"/>
                    <p:nvPr/>
                  </p:nvSpPr>
                  <p:spPr>
                    <a:xfrm>
                      <a:off x="6833616" y="3041904"/>
                      <a:ext cx="163372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600" dirty="0" smtClean="0"/>
                        <a:t>бывают</a:t>
                      </a:r>
                      <a:endParaRPr lang="ru-RU" sz="1600" dirty="0"/>
                    </a:p>
                  </p:txBody>
                </p:sp>
                <p:sp>
                  <p:nvSpPr>
                    <p:cNvPr id="152" name="TextBox 151"/>
                    <p:cNvSpPr txBox="1"/>
                    <p:nvPr/>
                  </p:nvSpPr>
                  <p:spPr>
                    <a:xfrm>
                      <a:off x="9840416" y="2996952"/>
                      <a:ext cx="163372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600" dirty="0" smtClean="0"/>
                        <a:t>бывают</a:t>
                      </a:r>
                      <a:endParaRPr lang="ru-RU" sz="1600" dirty="0"/>
                    </a:p>
                  </p:txBody>
                </p:sp>
              </p:grp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3499104" y="4596384"/>
                    <a:ext cx="120700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600" dirty="0" smtClean="0"/>
                      <a:t>например</a:t>
                    </a:r>
                    <a:endParaRPr lang="ru-RU" sz="1600" dirty="0"/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6711696" y="4614672"/>
                    <a:ext cx="120700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600" dirty="0" smtClean="0"/>
                      <a:t>например</a:t>
                    </a:r>
                    <a:endParaRPr lang="ru-RU" sz="1600" dirty="0"/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9966960" y="4602480"/>
                    <a:ext cx="120700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600" dirty="0" smtClean="0"/>
                      <a:t>например</a:t>
                    </a:r>
                    <a:endParaRPr lang="ru-RU" sz="1600" dirty="0"/>
                  </a:p>
                </p:txBody>
              </p:sp>
            </p:grpSp>
            <p:sp>
              <p:nvSpPr>
                <p:cNvPr id="158" name="TextBox 157"/>
                <p:cNvSpPr txBox="1"/>
                <p:nvPr/>
              </p:nvSpPr>
              <p:spPr>
                <a:xfrm>
                  <a:off x="9131808" y="5510784"/>
                  <a:ext cx="13411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i="1" dirty="0" smtClean="0">
                      <a:latin typeface="Arial Narrow" pitchFamily="34" charset="0"/>
                    </a:rPr>
                    <a:t>к, над, о…</a:t>
                  </a:r>
                  <a:endParaRPr lang="ru-RU" sz="2000" b="1" i="1" dirty="0">
                    <a:latin typeface="Arial Narrow" pitchFamily="34" charset="0"/>
                  </a:endParaRP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10625328" y="5455920"/>
                  <a:ext cx="1341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000" b="1" i="1" dirty="0" smtClean="0">
                      <a:latin typeface="Arial Narrow" pitchFamily="34" charset="0"/>
                    </a:rPr>
                    <a:t>под, по, за, с, на…</a:t>
                  </a:r>
                  <a:endParaRPr lang="ru-RU" sz="2000" b="1" i="1" dirty="0">
                    <a:latin typeface="Arial Narrow" pitchFamily="34" charset="0"/>
                  </a:endParaRPr>
                </a:p>
              </p:txBody>
            </p:sp>
          </p:grpSp>
          <p:sp>
            <p:nvSpPr>
              <p:cNvPr id="161" name="TextBox 160"/>
              <p:cNvSpPr txBox="1"/>
              <p:nvPr/>
            </p:nvSpPr>
            <p:spPr>
              <a:xfrm>
                <a:off x="8961120" y="3681984"/>
                <a:ext cx="143865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700" b="1" dirty="0" smtClean="0">
                    <a:latin typeface="Arial Narrow" pitchFamily="34" charset="0"/>
                  </a:rPr>
                  <a:t>Однозначные</a:t>
                </a:r>
                <a:endParaRPr lang="ru-RU" sz="1700" b="1" dirty="0">
                  <a:latin typeface="Arial Narrow" pitchFamily="34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0430256" y="3675888"/>
                <a:ext cx="151790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700" b="1" dirty="0" smtClean="0">
                    <a:latin typeface="Arial Narrow" pitchFamily="34" charset="0"/>
                  </a:rPr>
                  <a:t>Многозначные</a:t>
                </a:r>
                <a:endParaRPr lang="ru-RU" sz="1700" b="1" dirty="0">
                  <a:latin typeface="Arial Narrow" pitchFamily="34" charset="0"/>
                </a:endParaRPr>
              </a:p>
            </p:txBody>
          </p:sp>
        </p:grpSp>
        <p:sp>
          <p:nvSpPr>
            <p:cNvPr id="254" name="TextBox 253"/>
            <p:cNvSpPr txBox="1"/>
            <p:nvPr/>
          </p:nvSpPr>
          <p:spPr>
            <a:xfrm>
              <a:off x="2621280" y="5352288"/>
              <a:ext cx="149961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b="1" i="1" dirty="0" smtClean="0">
                  <a:latin typeface="Arial Narrow" pitchFamily="34" charset="0"/>
                </a:rPr>
                <a:t>из, до, с, на, по, в, к…</a:t>
              </a:r>
              <a:endParaRPr lang="ru-RU" sz="1900" b="1" i="1" dirty="0">
                <a:latin typeface="Arial Narrow" pitchFamily="34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4145280" y="5388864"/>
              <a:ext cx="140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latin typeface="Arial Narrow" pitchFamily="34" charset="0"/>
                </a:rPr>
                <a:t>в течение, в связи с…</a:t>
              </a:r>
              <a:endParaRPr lang="ru-RU" b="1" i="1" dirty="0">
                <a:latin typeface="Arial Narrow" pitchFamily="34" charset="0"/>
              </a:endParaRPr>
            </a:p>
          </p:txBody>
        </p:sp>
      </p:grpSp>
      <p:pic>
        <p:nvPicPr>
          <p:cNvPr id="257" name="Рисунок 256" descr="Your-People’s-Performance-Is-A-Reflection-Of-Your-Performance.jpg"/>
          <p:cNvPicPr>
            <a:picLocks noChangeAspect="1"/>
          </p:cNvPicPr>
          <p:nvPr/>
        </p:nvPicPr>
        <p:blipFill>
          <a:blip r:embed="rId3" cstate="print"/>
          <a:srcRect t="2962" r="18586" b="1287"/>
          <a:stretch>
            <a:fillRect/>
          </a:stretch>
        </p:blipFill>
        <p:spPr>
          <a:xfrm>
            <a:off x="158496" y="2731008"/>
            <a:ext cx="2268839" cy="2840736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2738414" y="3643314"/>
            <a:ext cx="2786082" cy="369332"/>
            <a:chOff x="2738414" y="3643314"/>
            <a:chExt cx="2786082" cy="369332"/>
          </a:xfrm>
        </p:grpSpPr>
        <p:sp>
          <p:nvSpPr>
            <p:cNvPr id="104" name="TextBox 103"/>
            <p:cNvSpPr txBox="1"/>
            <p:nvPr/>
          </p:nvSpPr>
          <p:spPr>
            <a:xfrm>
              <a:off x="2738414" y="364331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 Narrow" pitchFamily="34" charset="0"/>
                </a:rPr>
                <a:t>Простые</a:t>
              </a:r>
              <a:endParaRPr lang="ru-RU" b="1" dirty="0">
                <a:latin typeface="Arial Narrow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167174" y="364331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 Narrow" pitchFamily="34" charset="0"/>
                </a:rPr>
                <a:t>Составные</a:t>
              </a:r>
              <a:endParaRPr lang="ru-RU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8daca559ef7787a44b6be1c4a58abb92.jpg"/>
          <p:cNvPicPr>
            <a:picLocks noChangeAspect="1"/>
          </p:cNvPicPr>
          <p:nvPr/>
        </p:nvPicPr>
        <p:blipFill>
          <a:blip r:embed="rId3" cstate="print"/>
          <a:srcRect l="15161"/>
          <a:stretch>
            <a:fillRect/>
          </a:stretch>
        </p:blipFill>
        <p:spPr>
          <a:xfrm>
            <a:off x="4181854" y="3720228"/>
            <a:ext cx="2840737" cy="313777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34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9629775" cy="136207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Макет заголовка и объектов со списком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59033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771599" y="683213"/>
            <a:ext cx="9327377" cy="128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/>
              <a:t>Учитель может задать себе следующие вопросы: </a:t>
            </a:r>
          </a:p>
          <a:p>
            <a:pPr algn="ctr"/>
            <a:endParaRPr lang="ru-RU" sz="4000" dirty="0"/>
          </a:p>
        </p:txBody>
      </p:sp>
      <p:sp>
        <p:nvSpPr>
          <p:cNvPr id="25" name="Выноска-облако 24"/>
          <p:cNvSpPr/>
          <p:nvPr/>
        </p:nvSpPr>
        <p:spPr>
          <a:xfrm rot="20907210">
            <a:off x="906494" y="4267200"/>
            <a:ext cx="3194304" cy="173126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</a:rPr>
              <a:t>Зафиксированы ли наиболее важные понятия? </a:t>
            </a:r>
          </a:p>
        </p:txBody>
      </p:sp>
      <p:grpSp>
        <p:nvGrpSpPr>
          <p:cNvPr id="2" name="Группа 37"/>
          <p:cNvGrpSpPr/>
          <p:nvPr/>
        </p:nvGrpSpPr>
        <p:grpSpPr>
          <a:xfrm rot="20861698">
            <a:off x="2328672" y="1999488"/>
            <a:ext cx="3267456" cy="1804416"/>
            <a:chOff x="2657856" y="2279904"/>
            <a:chExt cx="3267456" cy="1804416"/>
          </a:xfrm>
        </p:grpSpPr>
        <p:sp>
          <p:nvSpPr>
            <p:cNvPr id="23" name="Выноска-облако 22"/>
            <p:cNvSpPr/>
            <p:nvPr/>
          </p:nvSpPr>
          <p:spPr>
            <a:xfrm>
              <a:off x="2657856" y="2279904"/>
              <a:ext cx="3267456" cy="1804416"/>
            </a:xfrm>
            <a:prstGeom prst="cloudCallou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1667" y="2591745"/>
              <a:ext cx="30967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Соответствуют ли </a:t>
              </a:r>
              <a:r>
                <a:rPr lang="ru-RU" sz="1600" b="1" dirty="0" err="1" smtClean="0">
                  <a:solidFill>
                    <a:srgbClr val="002060"/>
                  </a:solidFill>
                </a:rPr>
                <a:t>связи-линки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 между понятиями, представленными на карте, научному знанию? </a:t>
              </a:r>
            </a:p>
          </p:txBody>
        </p:sp>
      </p:grpSp>
      <p:grpSp>
        <p:nvGrpSpPr>
          <p:cNvPr id="3" name="Группа 29"/>
          <p:cNvGrpSpPr/>
          <p:nvPr/>
        </p:nvGrpSpPr>
        <p:grpSpPr>
          <a:xfrm>
            <a:off x="5681472" y="1828800"/>
            <a:ext cx="3072384" cy="2157984"/>
            <a:chOff x="6608064" y="2462784"/>
            <a:chExt cx="3060192" cy="2109216"/>
          </a:xfrm>
        </p:grpSpPr>
        <p:sp>
          <p:nvSpPr>
            <p:cNvPr id="28" name="Выноска-облако 27"/>
            <p:cNvSpPr/>
            <p:nvPr/>
          </p:nvSpPr>
          <p:spPr>
            <a:xfrm>
              <a:off x="6608064" y="2462784"/>
              <a:ext cx="3060192" cy="2109216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65931" y="2743200"/>
              <a:ext cx="2719446" cy="144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Выстроено ли достаточное число иерархических уровней и взаимных соотнесений? </a:t>
              </a:r>
            </a:p>
          </p:txBody>
        </p:sp>
      </p:grpSp>
      <p:grpSp>
        <p:nvGrpSpPr>
          <p:cNvPr id="6" name="Группа 39"/>
          <p:cNvGrpSpPr/>
          <p:nvPr/>
        </p:nvGrpSpPr>
        <p:grpSpPr>
          <a:xfrm rot="306068">
            <a:off x="6949440" y="3877056"/>
            <a:ext cx="3218688" cy="1926336"/>
            <a:chOff x="6949440" y="3877056"/>
            <a:chExt cx="3218688" cy="1926336"/>
          </a:xfrm>
        </p:grpSpPr>
        <p:sp>
          <p:nvSpPr>
            <p:cNvPr id="36" name="Выноска-облако 35"/>
            <p:cNvSpPr/>
            <p:nvPr/>
          </p:nvSpPr>
          <p:spPr>
            <a:xfrm>
              <a:off x="6949440" y="3877056"/>
              <a:ext cx="3218688" cy="1926336"/>
            </a:xfrm>
            <a:prstGeom prst="cloudCallout">
              <a:avLst/>
            </a:prstGeom>
            <a:solidFill>
              <a:srgbClr val="D6D7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43610" y="4173456"/>
              <a:ext cx="27928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Есть ли свидетельства того, что у ученика возникло неверное понимание и ошибочные понятия? </a:t>
              </a:r>
            </a:p>
          </p:txBody>
        </p:sp>
      </p:grpSp>
      <p:grpSp>
        <p:nvGrpSpPr>
          <p:cNvPr id="9" name="Группа 42"/>
          <p:cNvGrpSpPr/>
          <p:nvPr/>
        </p:nvGrpSpPr>
        <p:grpSpPr>
          <a:xfrm rot="676441">
            <a:off x="8840935" y="2026282"/>
            <a:ext cx="3288258" cy="1731264"/>
            <a:chOff x="8840951" y="2033818"/>
            <a:chExt cx="3288258" cy="1731264"/>
          </a:xfrm>
        </p:grpSpPr>
        <p:sp>
          <p:nvSpPr>
            <p:cNvPr id="41" name="Выноска-облако 40"/>
            <p:cNvSpPr/>
            <p:nvPr/>
          </p:nvSpPr>
          <p:spPr>
            <a:xfrm rot="21289340">
              <a:off x="8840951" y="2033818"/>
              <a:ext cx="3279622" cy="1731264"/>
            </a:xfrm>
            <a:prstGeom prst="cloudCallou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 rot="21232210">
              <a:off x="9030453" y="2126090"/>
              <a:ext cx="3098756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002060"/>
                  </a:solidFill>
                </a:rPr>
                <a:t>Как выполненные учениками карты меняются через несколько дней или недель?</a:t>
              </a:r>
              <a:endParaRPr lang="ru-RU" sz="17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0458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032" y="1983485"/>
            <a:ext cx="11618976" cy="3986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1 балл дается за каждую корректную связь между двумя соседними понятиями;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5 баллов – за каждый правильно установленный иерархический уровень;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10 – за каждую содержательную и точную связь понятий из разных частей карты (сквозной </a:t>
            </a:r>
            <a:r>
              <a:rPr lang="ru-RU" dirty="0" err="1" smtClean="0"/>
              <a:t>линк</a:t>
            </a:r>
            <a:r>
              <a:rPr lang="ru-RU" dirty="0" smtClean="0"/>
              <a:t>);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1 балл – за каждый пример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35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7416"/>
            <a:ext cx="12192000" cy="1607263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923691" y="404310"/>
            <a:ext cx="998076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при ответе по карте понятий</a:t>
            </a:r>
            <a:endParaRPr lang="ru-RU" sz="4000" dirty="0"/>
          </a:p>
        </p:txBody>
      </p:sp>
      <p:pic>
        <p:nvPicPr>
          <p:cNvPr id="8" name="Рисунок 7" descr="kc9fbuBpb5c.jpg"/>
          <p:cNvPicPr>
            <a:picLocks noChangeAspect="1"/>
          </p:cNvPicPr>
          <p:nvPr/>
        </p:nvPicPr>
        <p:blipFill>
          <a:blip r:embed="rId3" cstate="print"/>
          <a:srcRect t="40322"/>
          <a:stretch>
            <a:fillRect/>
          </a:stretch>
        </p:blipFill>
        <p:spPr>
          <a:xfrm>
            <a:off x="7752184" y="4941168"/>
            <a:ext cx="3657683" cy="16371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7184" y="1958196"/>
            <a:ext cx="8346114" cy="4899804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8000" b="1" dirty="0" smtClean="0"/>
              <a:t>  позволяет охватить большой объём информации;</a:t>
            </a:r>
          </a:p>
          <a:p>
            <a:pPr lvl="0">
              <a:buNone/>
            </a:pPr>
            <a:r>
              <a:rPr lang="ru-RU" sz="8000" b="1" dirty="0" smtClean="0"/>
              <a:t>  вовлекает всех участников коллектива в обучающий процесс, им это интересно;</a:t>
            </a:r>
          </a:p>
          <a:p>
            <a:pPr lvl="0">
              <a:buNone/>
            </a:pPr>
            <a:r>
              <a:rPr lang="ru-RU" sz="8000" b="1" dirty="0" smtClean="0"/>
              <a:t>  дети активны и открыты, потому что у них не возникает страха ошибиться, высказать неверное суждение.</a:t>
            </a:r>
          </a:p>
          <a:p>
            <a:pPr>
              <a:buNone/>
            </a:pPr>
            <a:r>
              <a:rPr lang="ru-RU" sz="8000" dirty="0" smtClean="0"/>
              <a:t>    </a:t>
            </a:r>
            <a:r>
              <a:rPr lang="ru-RU" sz="8000" u="sng" dirty="0" smtClean="0"/>
              <a:t>В ходе данной работы формируются и развиваются следующие умения:</a:t>
            </a:r>
          </a:p>
          <a:p>
            <a:pPr lvl="0"/>
            <a:r>
              <a:rPr lang="ru-RU" sz="8000" dirty="0" smtClean="0"/>
              <a:t>умение ставить вопросы;</a:t>
            </a:r>
          </a:p>
          <a:p>
            <a:pPr lvl="0"/>
            <a:r>
              <a:rPr lang="ru-RU" sz="8000" dirty="0" smtClean="0"/>
              <a:t>выделять главное;</a:t>
            </a:r>
          </a:p>
          <a:p>
            <a:pPr lvl="0"/>
            <a:r>
              <a:rPr lang="ru-RU" sz="8000" dirty="0" smtClean="0"/>
              <a:t>устанавливать причинно-следственные связи и строить умозаключения;</a:t>
            </a:r>
          </a:p>
          <a:p>
            <a:pPr lvl="0"/>
            <a:r>
              <a:rPr lang="ru-RU" sz="8000" dirty="0" smtClean="0"/>
              <a:t>переходить от частностей к общему, понимая проблему в целом;</a:t>
            </a:r>
          </a:p>
          <a:p>
            <a:pPr lvl="0"/>
            <a:r>
              <a:rPr lang="ru-RU" sz="8000" dirty="0" smtClean="0"/>
              <a:t>сравнивать и анализировать;</a:t>
            </a:r>
          </a:p>
          <a:p>
            <a:pPr lvl="0"/>
            <a:r>
              <a:rPr lang="ru-RU" sz="8000" dirty="0" smtClean="0"/>
              <a:t>проводить аналогии.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36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7416"/>
            <a:ext cx="12192000" cy="1607263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923691" y="404310"/>
            <a:ext cx="998076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 применения карты понятий</a:t>
            </a:r>
            <a:endParaRPr lang="ru-RU" sz="4000" dirty="0"/>
          </a:p>
        </p:txBody>
      </p:sp>
      <p:pic>
        <p:nvPicPr>
          <p:cNvPr id="8" name="Рисунок 7" descr="Your-People’s-Performance-Is-A-Reflection-Of-Your-Performance.jpg"/>
          <p:cNvPicPr>
            <a:picLocks noChangeAspect="1"/>
          </p:cNvPicPr>
          <p:nvPr/>
        </p:nvPicPr>
        <p:blipFill>
          <a:blip r:embed="rId3" cstate="print"/>
          <a:srcRect t="2962" r="3888" b="1287"/>
          <a:stretch>
            <a:fillRect/>
          </a:stretch>
        </p:blipFill>
        <p:spPr>
          <a:xfrm>
            <a:off x="0" y="1889760"/>
            <a:ext cx="3483121" cy="36941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82880" y="1733908"/>
            <a:ext cx="12009120" cy="5124091"/>
          </a:xfrm>
        </p:spPr>
        <p:txBody>
          <a:bodyPr rtlCol="0"/>
          <a:lstStyle/>
          <a:p>
            <a:pPr indent="0" algn="ctr">
              <a:spcAft>
                <a:spcPts val="800"/>
              </a:spcAft>
              <a:buNone/>
            </a:pP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12192000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96" y="448912"/>
            <a:ext cx="1484523" cy="12629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771599" y="683213"/>
            <a:ext cx="9327377" cy="128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ru-RU" sz="4000" b="1" dirty="0" smtClean="0"/>
              <a:t>Урок русского языка </a:t>
            </a:r>
          </a:p>
          <a:p>
            <a:pPr algn="ctr">
              <a:spcAft>
                <a:spcPts val="800"/>
              </a:spcAft>
            </a:pPr>
            <a:r>
              <a:rPr lang="ru-RU" sz="4000" b="1" dirty="0" smtClean="0"/>
              <a:t>в технологии «</a:t>
            </a:r>
            <a:r>
              <a:rPr lang="ru-RU" sz="4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Lesson</a:t>
            </a:r>
            <a:r>
              <a:rPr lang="ru-RU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ru-RU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ru-RU" smtClean="0"/>
              <a:pPr rtl="0"/>
              <a:t>37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7" t="26388" r="10119" b="9541"/>
          <a:stretch/>
        </p:blipFill>
        <p:spPr bwMode="auto">
          <a:xfrm>
            <a:off x="7632513" y="4374259"/>
            <a:ext cx="4210147" cy="2274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1" t="31020" r="-545" b="14783"/>
          <a:stretch/>
        </p:blipFill>
        <p:spPr bwMode="auto">
          <a:xfrm>
            <a:off x="8614859" y="1995437"/>
            <a:ext cx="3162226" cy="226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09" y="2027925"/>
            <a:ext cx="2338070" cy="240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" t="12530" r="11639" b="20844"/>
          <a:stretch/>
        </p:blipFill>
        <p:spPr bwMode="auto">
          <a:xfrm>
            <a:off x="4920848" y="4457700"/>
            <a:ext cx="2381047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" t="28908"/>
          <a:stretch/>
        </p:blipFill>
        <p:spPr bwMode="auto">
          <a:xfrm>
            <a:off x="5722164" y="1933974"/>
            <a:ext cx="2613803" cy="2303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" t="18813"/>
          <a:stretch/>
        </p:blipFill>
        <p:spPr bwMode="auto">
          <a:xfrm>
            <a:off x="3169764" y="1961681"/>
            <a:ext cx="2133756" cy="2354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2" name="Группа 25"/>
          <p:cNvGrpSpPr/>
          <p:nvPr/>
        </p:nvGrpSpPr>
        <p:grpSpPr>
          <a:xfrm>
            <a:off x="415925" y="1933974"/>
            <a:ext cx="11402351" cy="4924026"/>
            <a:chOff x="354965" y="1933974"/>
            <a:chExt cx="11402351" cy="4924026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78" y="4407659"/>
              <a:ext cx="3924961" cy="24503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Рисунок 1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37" t="26388" r="10119" b="9541"/>
            <a:stretch/>
          </p:blipFill>
          <p:spPr bwMode="auto">
            <a:xfrm>
              <a:off x="7547169" y="4374259"/>
              <a:ext cx="4210147" cy="22746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1" name="Рисунок 20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11" t="31020" r="-545" b="14783"/>
            <a:stretch/>
          </p:blipFill>
          <p:spPr bwMode="auto">
            <a:xfrm>
              <a:off x="8529515" y="1995437"/>
              <a:ext cx="3162226" cy="2266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Рисунок 2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5" y="2027925"/>
              <a:ext cx="2338070" cy="24028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Рисунок 22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8" t="12530" r="11639" b="20844"/>
            <a:stretch/>
          </p:blipFill>
          <p:spPr bwMode="auto">
            <a:xfrm>
              <a:off x="4835504" y="4457700"/>
              <a:ext cx="2381047" cy="24003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4" name="Рисунок 23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26" t="28908"/>
            <a:stretch/>
          </p:blipFill>
          <p:spPr bwMode="auto">
            <a:xfrm>
              <a:off x="5636820" y="1933974"/>
              <a:ext cx="2613803" cy="23030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5" name="Рисунок 24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7" t="18813"/>
            <a:stretch/>
          </p:blipFill>
          <p:spPr bwMode="auto">
            <a:xfrm>
              <a:off x="3084420" y="1961681"/>
              <a:ext cx="2133756" cy="2354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70458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-228600" y="0"/>
            <a:ext cx="12268200" cy="783227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Методический семинар  </a:t>
            </a:r>
            <a:r>
              <a:rPr lang="ru-RU" sz="2800" b="1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в рамках регионального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проекта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«Директория успеха»</a:t>
            </a:r>
            <a:endParaRPr lang="ru-RU" sz="2800" b="1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 </a:t>
            </a:r>
            <a:endParaRPr lang="ru-RU" sz="2800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3600" b="1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ru-RU" sz="2200" b="1" i="1" dirty="0" smtClean="0">
              <a:latin typeface="+mn-lt"/>
            </a:endParaRPr>
          </a:p>
          <a:p>
            <a:pPr algn="r"/>
            <a:endParaRPr lang="ru-RU" sz="2200" b="1" i="1" dirty="0">
              <a:latin typeface="+mn-lt"/>
            </a:endParaRPr>
          </a:p>
          <a:p>
            <a:pPr algn="r"/>
            <a:endParaRPr lang="ru-RU" sz="2200" b="1" i="1" dirty="0" smtClean="0">
              <a:latin typeface="+mn-lt"/>
            </a:endParaRPr>
          </a:p>
          <a:p>
            <a:pPr algn="r"/>
            <a:r>
              <a:rPr lang="ru-RU" sz="2200" b="1" i="1" dirty="0" smtClean="0">
                <a:solidFill>
                  <a:srgbClr val="000099"/>
                </a:solidFill>
                <a:latin typeface="+mn-lt"/>
              </a:rPr>
              <a:t>Земская </a:t>
            </a:r>
            <a:r>
              <a:rPr lang="ru-RU" sz="2200" b="1" i="1" dirty="0">
                <a:solidFill>
                  <a:srgbClr val="000099"/>
                </a:solidFill>
                <a:latin typeface="+mn-lt"/>
              </a:rPr>
              <a:t>Елена Львовна, </a:t>
            </a:r>
            <a:r>
              <a:rPr lang="ru-RU" sz="2200" i="1" dirty="0">
                <a:solidFill>
                  <a:srgbClr val="000099"/>
                </a:solidFill>
                <a:latin typeface="+mn-lt"/>
              </a:rPr>
              <a:t>заместитель директора по УВР, </a:t>
            </a:r>
            <a:endParaRPr lang="ru-RU" sz="2200" i="1" dirty="0" smtClean="0">
              <a:solidFill>
                <a:srgbClr val="000099"/>
              </a:solidFill>
              <a:latin typeface="+mn-lt"/>
            </a:endParaRPr>
          </a:p>
          <a:p>
            <a:pPr algn="r"/>
            <a:r>
              <a:rPr lang="ru-RU" sz="2200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2200" i="1" dirty="0">
                <a:solidFill>
                  <a:srgbClr val="000099"/>
                </a:solidFill>
                <a:latin typeface="+mn-lt"/>
              </a:rPr>
              <a:t>учитель высшей квалификационной категории</a:t>
            </a:r>
            <a:endParaRPr lang="ru-RU" sz="2200" dirty="0">
              <a:solidFill>
                <a:srgbClr val="000099"/>
              </a:solidFill>
              <a:latin typeface="+mn-lt"/>
            </a:endParaRPr>
          </a:p>
          <a:p>
            <a:pPr algn="r"/>
            <a:endParaRPr lang="ru-RU" sz="2200" dirty="0">
              <a:latin typeface="+mn-lt"/>
            </a:endParaRPr>
          </a:p>
          <a:p>
            <a:pPr algn="r"/>
            <a:endParaRPr lang="ru-RU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15 октября 2024</a:t>
            </a:r>
          </a:p>
          <a:p>
            <a:r>
              <a:rPr lang="ru-RU" sz="2000" b="1" dirty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12185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28600" y="0"/>
            <a:ext cx="1242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-261982" y="1714488"/>
            <a:ext cx="12453982" cy="1545121"/>
          </a:xfrm>
          <a:prstGeom prst="rect">
            <a:avLst/>
          </a:prstGeom>
          <a:solidFill>
            <a:srgbClr val="006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Использование </a:t>
            </a:r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ресурсов Центра «Точка роста»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как фактора повышения мотивации обучающихся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рисками учебной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неуспешности</a:t>
            </a:r>
            <a:endParaRPr lang="ru-RU" sz="3200" b="1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Эмблема школы.png"/>
          <p:cNvPicPr>
            <a:picLocks noChangeAspect="1"/>
          </p:cNvPicPr>
          <p:nvPr/>
        </p:nvPicPr>
        <p:blipFill>
          <a:blip r:embed="rId3" cstate="print"/>
          <a:srcRect l="6061" t="9091" r="3030" b="12121"/>
          <a:stretch>
            <a:fillRect/>
          </a:stretch>
        </p:blipFill>
        <p:spPr>
          <a:xfrm>
            <a:off x="4810116" y="4214818"/>
            <a:ext cx="2143140" cy="18573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-228600" y="0"/>
            <a:ext cx="12268200" cy="598561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dirty="0">
                <a:solidFill>
                  <a:srgbClr val="000099"/>
                </a:solidFill>
                <a:latin typeface="+mj-lt"/>
                <a:ea typeface="Tahoma" pitchFamily="34" charset="0"/>
                <a:cs typeface="Tahoma" pitchFamily="34" charset="0"/>
              </a:rPr>
              <a:t> </a:t>
            </a:r>
            <a:endParaRPr lang="ru-RU" sz="2800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3600" b="1" dirty="0" smtClean="0">
              <a:solidFill>
                <a:srgbClr val="000099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ru-RU" sz="2200" b="1" i="1" dirty="0" smtClean="0">
              <a:latin typeface="+mn-lt"/>
            </a:endParaRPr>
          </a:p>
          <a:p>
            <a:pPr algn="r"/>
            <a:endParaRPr lang="ru-RU" sz="2200" b="1" i="1" dirty="0">
              <a:latin typeface="+mn-lt"/>
            </a:endParaRPr>
          </a:p>
          <a:p>
            <a:pPr algn="r"/>
            <a:endParaRPr lang="ru-RU" sz="2200" b="1" i="1" dirty="0" smtClean="0">
              <a:latin typeface="+mn-lt"/>
            </a:endParaRPr>
          </a:p>
          <a:p>
            <a:pPr algn="r"/>
            <a:endParaRPr lang="ru-RU" sz="2200" dirty="0">
              <a:latin typeface="+mn-lt"/>
            </a:endParaRPr>
          </a:p>
          <a:p>
            <a:pPr algn="r"/>
            <a:endParaRPr lang="ru-RU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 smtClean="0">
              <a:solidFill>
                <a:srgbClr val="000099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12185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28600" y="0"/>
            <a:ext cx="1242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</p:txBody>
      </p:sp>
      <p:pic>
        <p:nvPicPr>
          <p:cNvPr id="8" name="Рисунок 7" descr="График работы Точки роста 23-24_page-0001.jp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263352" y="0"/>
            <a:ext cx="11466435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285728"/>
            <a:ext cx="12192000" cy="1545121"/>
            <a:chOff x="0" y="307802"/>
            <a:chExt cx="12192000" cy="154512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pic>
        <p:nvPicPr>
          <p:cNvPr id="5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5802" y="2071678"/>
            <a:ext cx="2628912" cy="440532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355671" y="474454"/>
            <a:ext cx="10324144" cy="133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38282" y="428604"/>
            <a:ext cx="10072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Словесный портрет 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неуспешного» школьника: </a:t>
            </a:r>
            <a:br>
              <a:rPr lang="ru-RU" sz="36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кто это такой?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355671" y="474454"/>
            <a:ext cx="10324144" cy="133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0" y="307802"/>
            <a:ext cx="12192000" cy="1545121"/>
            <a:chOff x="0" y="307802"/>
            <a:chExt cx="12192000" cy="154512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09522" y="2000240"/>
            <a:ext cx="63103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n-lt"/>
              </a:rPr>
              <a:t>Уважаемые коллеги! </a:t>
            </a:r>
            <a:endParaRPr lang="ru-RU" sz="2800" dirty="0" smtClean="0">
              <a:latin typeface="+mn-lt"/>
            </a:endParaRPr>
          </a:p>
          <a:p>
            <a:pPr algn="ctr"/>
            <a:r>
              <a:rPr lang="ru-RU" sz="2800" dirty="0" smtClean="0">
                <a:latin typeface="+mn-lt"/>
              </a:rPr>
              <a:t>Вы </a:t>
            </a:r>
            <a:r>
              <a:rPr lang="ru-RU" sz="2800" dirty="0">
                <a:latin typeface="+mn-lt"/>
              </a:rPr>
              <a:t>посетили методический </a:t>
            </a:r>
            <a:r>
              <a:rPr lang="ru-RU" sz="2800" dirty="0" smtClean="0">
                <a:latin typeface="+mn-lt"/>
              </a:rPr>
              <a:t>семинар</a:t>
            </a:r>
          </a:p>
          <a:p>
            <a:pPr algn="ctr"/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+mn-lt"/>
              </a:rPr>
              <a:t>"</a:t>
            </a:r>
            <a:r>
              <a:rPr lang="ru-RU" sz="2800" b="1" dirty="0" smtClean="0">
                <a:solidFill>
                  <a:srgbClr val="000099"/>
                </a:solidFill>
                <a:latin typeface="+mn-lt"/>
              </a:rPr>
              <a:t>Из </a:t>
            </a:r>
            <a:r>
              <a:rPr lang="ru-RU" sz="2800" b="1" dirty="0">
                <a:solidFill>
                  <a:srgbClr val="000099"/>
                </a:solidFill>
                <a:latin typeface="+mn-lt"/>
              </a:rPr>
              <a:t>опыта работы МОУСОШ №2 г.Буя по профилактике школьной </a:t>
            </a:r>
            <a:r>
              <a:rPr lang="ru-RU" sz="2800" b="1" dirty="0" err="1">
                <a:solidFill>
                  <a:srgbClr val="000099"/>
                </a:solidFill>
                <a:latin typeface="+mn-lt"/>
              </a:rPr>
              <a:t>неуспешности</a:t>
            </a:r>
            <a:r>
              <a:rPr lang="ru-RU" sz="2800" b="1" dirty="0" smtClean="0">
                <a:solidFill>
                  <a:srgbClr val="000099"/>
                </a:solidFill>
                <a:latin typeface="+mn-lt"/>
              </a:rPr>
              <a:t>"</a:t>
            </a:r>
          </a:p>
          <a:p>
            <a:pPr algn="ctr"/>
            <a:r>
              <a:rPr lang="ru-RU" sz="2800" dirty="0" smtClean="0">
                <a:latin typeface="+mn-lt"/>
              </a:rPr>
              <a:t>Мы </a:t>
            </a:r>
            <a:r>
              <a:rPr lang="ru-RU" sz="2800" dirty="0">
                <a:latin typeface="+mn-lt"/>
              </a:rPr>
              <a:t>просим поделиться </a:t>
            </a:r>
            <a:r>
              <a:rPr lang="ru-RU" sz="2800" dirty="0" smtClean="0">
                <a:latin typeface="+mn-lt"/>
              </a:rPr>
              <a:t>впечатлениями!</a:t>
            </a:r>
            <a:r>
              <a:rPr lang="ru-RU" sz="2800" dirty="0">
                <a:latin typeface="+mn-lt"/>
              </a:rPr>
              <a:t> </a:t>
            </a:r>
          </a:p>
          <a:p>
            <a:pPr algn="ctr"/>
            <a:r>
              <a:rPr lang="ru-RU" sz="2800" dirty="0">
                <a:latin typeface="+mn-lt"/>
              </a:rPr>
              <a:t>Благодарим за обратную связь! Надеемся на дальнейшее сотрудничество!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1158" y="571480"/>
            <a:ext cx="1007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 descr="WhatsApp Image 2024-10-13 at 21.13.2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7570" y="2285992"/>
            <a:ext cx="3857628" cy="3857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307802"/>
            <a:ext cx="12192000" cy="1545121"/>
            <a:chOff x="0" y="307802"/>
            <a:chExt cx="12192000" cy="15451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2238348" y="57148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Портрет «неуспешного</a:t>
            </a:r>
            <a:r>
              <a:rPr lang="ru-RU" sz="40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»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ученика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2398" y="2000240"/>
          <a:ext cx="10439400" cy="31089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439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Нарушение познавательных процессов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Низкий уровень успеваемости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Высокий уровень тревожности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Отсутствие мотивации к обучению.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Неустойчивая заниженная или завышенная самооценка.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Постоянное ожидание помощи со стороны.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960" y="5288340"/>
            <a:ext cx="10215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Вывод: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представление школьника о собственной </a:t>
            </a:r>
            <a:r>
              <a:rPr lang="ru-RU" sz="3200" dirty="0" err="1" smtClean="0">
                <a:latin typeface="+mn-lt"/>
              </a:rPr>
              <a:t>неуспешности</a:t>
            </a:r>
            <a:r>
              <a:rPr lang="ru-RU" sz="3200" dirty="0" smtClean="0">
                <a:latin typeface="+mn-lt"/>
              </a:rPr>
              <a:t> касается всех аспектов личности ребёнка.</a:t>
            </a:r>
            <a:endParaRPr lang="ru-RU" sz="3200" dirty="0">
              <a:latin typeface="+mn-lt"/>
            </a:endParaRPr>
          </a:p>
        </p:txBody>
      </p:sp>
      <p:pic>
        <p:nvPicPr>
          <p:cNvPr id="10" name="Рисунок 9" descr="Bad-Pos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3718" y="5119718"/>
            <a:ext cx="1738282" cy="17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307802"/>
            <a:ext cx="12192000" cy="1545121"/>
            <a:chOff x="0" y="307802"/>
            <a:chExt cx="12192000" cy="15451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3" name="Заголовок 7"/>
          <p:cNvSpPr txBox="1">
            <a:spLocks/>
          </p:cNvSpPr>
          <p:nvPr/>
        </p:nvSpPr>
        <p:spPr>
          <a:xfrm>
            <a:off x="452398" y="357166"/>
            <a:ext cx="11739602" cy="17235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Словесный портрет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«неуспешного» школьника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5274" y="2000240"/>
          <a:ext cx="11001452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676"/>
                <a:gridCol w="5414776"/>
              </a:tblGrid>
              <a:tr h="5861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«Школьная 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неуспешность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»</a:t>
                      </a:r>
                      <a:endParaRPr lang="ru-RU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«Школьная неуспеваемость»</a:t>
                      </a:r>
                      <a:endParaRPr lang="ru-RU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98587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ru-RU" sz="2800" spc="12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Нежелание</a:t>
                      </a:r>
                      <a:r>
                        <a:rPr lang="ru-RU" sz="2800" spc="-2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или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2800" spc="1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неспособность</a:t>
                      </a:r>
                      <a:r>
                        <a:rPr lang="ru-RU" sz="2800" spc="-5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5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ученика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spc="-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выполнять</a:t>
                      </a:r>
                      <a:r>
                        <a:rPr lang="ru-RU" sz="2800" spc="-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7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требования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marL="104139" marR="95250" algn="ctr">
                        <a:lnSpc>
                          <a:spcPct val="100000"/>
                        </a:lnSpc>
                      </a:pPr>
                      <a:r>
                        <a:rPr lang="ru-RU" sz="2800" spc="9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образовательной</a:t>
                      </a:r>
                      <a:r>
                        <a:rPr lang="ru-RU" sz="2800" spc="1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1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программы, </a:t>
                      </a:r>
                      <a:r>
                        <a:rPr lang="ru-RU" sz="2800" spc="6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потеря</a:t>
                      </a:r>
                      <a:r>
                        <a:rPr lang="ru-RU" sz="2800" spc="-5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1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интереса</a:t>
                      </a:r>
                      <a:r>
                        <a:rPr lang="ru-RU" sz="2800" spc="-3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к</a:t>
                      </a:r>
                      <a:r>
                        <a:rPr lang="ru-RU" sz="2800" spc="-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школьной </a:t>
                      </a:r>
                      <a:r>
                        <a:rPr lang="ru-RU" sz="280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жизни;</a:t>
                      </a:r>
                      <a:r>
                        <a:rPr lang="ru-RU" sz="2800" spc="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7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педагогическая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spc="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запущенность,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spc="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трудновоспитуемость</a:t>
                      </a:r>
                      <a:endParaRPr lang="ru-RU" sz="2800" dirty="0">
                        <a:latin typeface="+mn-lt"/>
                        <a:cs typeface="Tahom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 descr="2024-10-10_16-03-48.png"/>
          <p:cNvPicPr>
            <a:picLocks noChangeAspect="1"/>
          </p:cNvPicPr>
          <p:nvPr/>
        </p:nvPicPr>
        <p:blipFill>
          <a:blip r:embed="rId3" cstate="print"/>
          <a:srcRect l="34261" t="26867" r="36549" b="17740"/>
          <a:stretch>
            <a:fillRect/>
          </a:stretch>
        </p:blipFill>
        <p:spPr>
          <a:xfrm>
            <a:off x="10739470" y="428604"/>
            <a:ext cx="1066800" cy="14062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307802"/>
            <a:ext cx="12192000" cy="1545121"/>
            <a:chOff x="0" y="307802"/>
            <a:chExt cx="12192000" cy="15451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3" name="Заголовок 7"/>
          <p:cNvSpPr txBox="1">
            <a:spLocks/>
          </p:cNvSpPr>
          <p:nvPr/>
        </p:nvSpPr>
        <p:spPr>
          <a:xfrm>
            <a:off x="452398" y="357166"/>
            <a:ext cx="11739602" cy="17235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Словесный портрет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«неуспешного» школьника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5274" y="2000240"/>
          <a:ext cx="11001452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676"/>
                <a:gridCol w="5414776"/>
              </a:tblGrid>
              <a:tr h="5861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«Школьная 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неуспешность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»</a:t>
                      </a:r>
                      <a:endParaRPr lang="ru-RU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«Школьная неуспеваемость»</a:t>
                      </a:r>
                      <a:endParaRPr lang="ru-RU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98587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ru-RU" sz="2800" spc="12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Нежелание</a:t>
                      </a:r>
                      <a:r>
                        <a:rPr lang="ru-RU" sz="2800" spc="-2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или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2800" spc="1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неспособность</a:t>
                      </a:r>
                      <a:r>
                        <a:rPr lang="ru-RU" sz="2800" spc="-5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5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ученика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800" spc="-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выполнять</a:t>
                      </a:r>
                      <a:r>
                        <a:rPr lang="ru-RU" sz="2800" spc="-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7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требования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marL="104139" marR="95250" algn="ctr">
                        <a:lnSpc>
                          <a:spcPct val="100000"/>
                        </a:lnSpc>
                      </a:pPr>
                      <a:r>
                        <a:rPr lang="ru-RU" sz="2800" spc="9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образовательной</a:t>
                      </a:r>
                      <a:r>
                        <a:rPr lang="ru-RU" sz="2800" spc="1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1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программы, </a:t>
                      </a:r>
                      <a:r>
                        <a:rPr lang="ru-RU" sz="2800" spc="6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потеря</a:t>
                      </a:r>
                      <a:r>
                        <a:rPr lang="ru-RU" sz="2800" spc="-5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1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интереса</a:t>
                      </a:r>
                      <a:r>
                        <a:rPr lang="ru-RU" sz="2800" spc="-3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к</a:t>
                      </a:r>
                      <a:r>
                        <a:rPr lang="ru-RU" sz="2800" spc="-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школьной </a:t>
                      </a:r>
                      <a:r>
                        <a:rPr lang="ru-RU" sz="280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жизни;</a:t>
                      </a:r>
                      <a:r>
                        <a:rPr lang="ru-RU" sz="2800" spc="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7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педагогическая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spc="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запущенность,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spc="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трудновоспитуемость</a:t>
                      </a:r>
                      <a:endParaRPr lang="ru-RU" sz="2800" dirty="0">
                        <a:latin typeface="+mn-lt"/>
                        <a:cs typeface="Tahoma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441325" marR="431800" algn="ctr">
                        <a:lnSpc>
                          <a:spcPct val="100000"/>
                        </a:lnSpc>
                      </a:pPr>
                      <a:r>
                        <a:rPr lang="ru-RU" sz="2800" spc="10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Отставание</a:t>
                      </a:r>
                      <a:r>
                        <a:rPr lang="ru-RU" sz="2800" spc="-4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9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школьника</a:t>
                      </a:r>
                      <a:r>
                        <a:rPr lang="ru-RU" sz="2800" spc="-5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-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в </a:t>
                      </a:r>
                      <a:r>
                        <a:rPr lang="ru-RU" sz="2800" spc="1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освоении</a:t>
                      </a:r>
                      <a:r>
                        <a:rPr lang="ru-RU" sz="2800" spc="-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7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учебного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marL="318135" marR="308610" algn="ctr">
                        <a:lnSpc>
                          <a:spcPct val="100000"/>
                        </a:lnSpc>
                      </a:pPr>
                      <a:r>
                        <a:rPr lang="ru-RU" sz="2800" spc="17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материала</a:t>
                      </a:r>
                      <a:r>
                        <a:rPr lang="ru-RU" sz="2800" spc="-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1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по</a:t>
                      </a:r>
                      <a:r>
                        <a:rPr lang="ru-RU" sz="2800" spc="-5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16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одному</a:t>
                      </a:r>
                      <a:r>
                        <a:rPr lang="ru-RU" sz="2800" spc="-6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или </a:t>
                      </a:r>
                      <a:r>
                        <a:rPr lang="ru-RU" sz="2800" spc="12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нескольким</a:t>
                      </a:r>
                      <a:r>
                        <a:rPr lang="ru-RU" sz="2800" spc="-50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18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предметам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2800" spc="9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образовательной</a:t>
                      </a:r>
                      <a:r>
                        <a:rPr lang="ru-RU" sz="2800" spc="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2800" spc="145" dirty="0" smtClean="0">
                          <a:solidFill>
                            <a:srgbClr val="171717"/>
                          </a:solidFill>
                          <a:latin typeface="+mn-lt"/>
                          <a:cs typeface="Tahoma"/>
                        </a:rPr>
                        <a:t>программы.</a:t>
                      </a:r>
                      <a:endParaRPr lang="ru-RU" sz="2800" dirty="0" smtClean="0">
                        <a:latin typeface="+mn-lt"/>
                        <a:cs typeface="Tahoma"/>
                      </a:endParaRPr>
                    </a:p>
                    <a:p>
                      <a:endParaRPr lang="ru-RU" sz="2800" dirty="0"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 descr="2024-10-10_16-03-48.png"/>
          <p:cNvPicPr>
            <a:picLocks noChangeAspect="1"/>
          </p:cNvPicPr>
          <p:nvPr/>
        </p:nvPicPr>
        <p:blipFill>
          <a:blip r:embed="rId3" cstate="print"/>
          <a:srcRect l="34261" t="26867" r="36549" b="17740"/>
          <a:stretch>
            <a:fillRect/>
          </a:stretch>
        </p:blipFill>
        <p:spPr>
          <a:xfrm>
            <a:off x="10739470" y="428604"/>
            <a:ext cx="1066800" cy="1406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0182" y="4765936"/>
            <a:ext cx="2955040" cy="209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285728"/>
            <a:ext cx="12192000" cy="1545121"/>
            <a:chOff x="0" y="307802"/>
            <a:chExt cx="12192000" cy="154512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307802"/>
              <a:ext cx="12192000" cy="1545121"/>
            </a:xfrm>
            <a:prstGeom prst="rect">
              <a:avLst/>
            </a:prstGeom>
            <a:solidFill>
              <a:srgbClr val="0067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496" y="448912"/>
              <a:ext cx="1484523" cy="1262900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9522" y="714356"/>
            <a:ext cx="11582400" cy="61555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   Уровни учебной </a:t>
            </a:r>
            <a:r>
              <a:rPr lang="ru-RU" sz="4000" b="1" dirty="0" err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неуспешности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66646" y="2000240"/>
            <a:ext cx="12025354" cy="4396245"/>
            <a:chOff x="166646" y="2000240"/>
            <a:chExt cx="12025354" cy="439624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66646" y="2000240"/>
              <a:ext cx="3758241" cy="4324807"/>
              <a:chOff x="-160017" y="0"/>
              <a:chExt cx="3608736" cy="4181931"/>
            </a:xfrm>
            <a:scene3d>
              <a:camera prst="orthographicFront"/>
              <a:lightRig rig="flat" dir="t"/>
            </a:scene3d>
          </p:grpSpPr>
          <p:sp>
            <p:nvSpPr>
              <p:cNvPr id="14" name="Блок-схема: ручное управление 13"/>
              <p:cNvSpPr/>
              <p:nvPr/>
            </p:nvSpPr>
            <p:spPr>
              <a:xfrm rot="16200000">
                <a:off x="-366606" y="366606"/>
                <a:ext cx="4181931" cy="3448719"/>
              </a:xfrm>
              <a:prstGeom prst="flowChartManualOperation">
                <a:avLst/>
              </a:prstGeom>
              <a:solidFill>
                <a:srgbClr val="FF0000"/>
              </a:solidFill>
              <a:sp3d prstMaterial="dkEdge">
                <a:bevelT w="82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5" name="Блок-схема: ручное управление 4"/>
              <p:cNvSpPr/>
              <p:nvPr/>
            </p:nvSpPr>
            <p:spPr>
              <a:xfrm>
                <a:off x="-160017" y="759857"/>
                <a:ext cx="3448719" cy="25091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0" tIns="0" rIns="203200" bIns="0" numCol="1" spcCol="127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3000" b="1" spc="55" dirty="0">
                    <a:solidFill>
                      <a:schemeClr val="bg1"/>
                    </a:solidFill>
                    <a:latin typeface="+mn-lt"/>
                    <a:ea typeface="+mn-ea"/>
                    <a:cs typeface="Tahoma"/>
                  </a:rPr>
                  <a:t>Наличие</a:t>
                </a:r>
                <a:endParaRPr lang="ru-RU" sz="3000" b="1" dirty="0">
                  <a:solidFill>
                    <a:schemeClr val="bg1"/>
                  </a:solidFill>
                  <a:latin typeface="+mn-lt"/>
                  <a:ea typeface="+mn-ea"/>
                  <a:cs typeface="Tahoma"/>
                </a:endParaRPr>
              </a:p>
              <a:p>
                <a:pPr marL="180975" marR="176530" algn="ctr">
                  <a:lnSpc>
                    <a:spcPct val="100000"/>
                  </a:lnSpc>
                </a:pPr>
                <a:r>
                  <a:rPr lang="ru-RU" sz="3000" b="1" spc="110" dirty="0">
                    <a:solidFill>
                      <a:schemeClr val="bg1"/>
                    </a:solidFill>
                    <a:latin typeface="+mn-lt"/>
                    <a:ea typeface="+mn-ea"/>
                    <a:cs typeface="Tahoma"/>
                  </a:rPr>
                  <a:t>некоторой</a:t>
                </a:r>
                <a:r>
                  <a:rPr lang="ru-RU" sz="3000" b="1" spc="-40" dirty="0">
                    <a:solidFill>
                      <a:schemeClr val="bg1"/>
                    </a:solidFill>
                    <a:latin typeface="+mn-lt"/>
                    <a:ea typeface="+mn-ea"/>
                    <a:cs typeface="Tahoma"/>
                  </a:rPr>
                  <a:t> </a:t>
                </a:r>
                <a:r>
                  <a:rPr lang="ru-RU" sz="3000" b="1" spc="-10" dirty="0">
                    <a:solidFill>
                      <a:schemeClr val="bg1"/>
                    </a:solidFill>
                    <a:latin typeface="+mn-lt"/>
                    <a:ea typeface="+mn-ea"/>
                    <a:cs typeface="Tahoma"/>
                  </a:rPr>
                  <a:t>группы </a:t>
                </a:r>
                <a:r>
                  <a:rPr lang="ru-RU" sz="3000" b="1" spc="125" dirty="0">
                    <a:solidFill>
                      <a:schemeClr val="bg1"/>
                    </a:solidFill>
                    <a:latin typeface="+mn-lt"/>
                    <a:ea typeface="+mn-ea"/>
                    <a:cs typeface="Tahoma"/>
                  </a:rPr>
                  <a:t>неуспевающих</a:t>
                </a:r>
                <a:endParaRPr lang="ru-RU" sz="3000" b="1" kern="1200" noProof="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4167174" y="2000240"/>
              <a:ext cx="3805909" cy="4396245"/>
              <a:chOff x="4167174" y="2000240"/>
              <a:chExt cx="3805909" cy="4396245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4381488" y="2000240"/>
                <a:ext cx="3591595" cy="4396245"/>
                <a:chOff x="3708699" y="0"/>
                <a:chExt cx="3448719" cy="4181931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17" name="Блок-схема: ручное управление 16"/>
                <p:cNvSpPr/>
                <p:nvPr/>
              </p:nvSpPr>
              <p:spPr>
                <a:xfrm rot="16200000">
                  <a:off x="3342093" y="366606"/>
                  <a:ext cx="4181931" cy="3448719"/>
                </a:xfrm>
                <a:prstGeom prst="flowChartManualOperation">
                  <a:avLst/>
                </a:prstGeom>
                <a:solidFill>
                  <a:schemeClr val="bg1">
                    <a:lumMod val="50000"/>
                  </a:schemeClr>
                </a:solidFill>
                <a:sp3d prstMaterial="dkEdge">
                  <a:bevelT w="8200" h="381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18" name="Блок-схема: ручное управление 4"/>
                <p:cNvSpPr/>
                <p:nvPr/>
              </p:nvSpPr>
              <p:spPr>
                <a:xfrm rot="21600000">
                  <a:off x="3708699" y="836386"/>
                  <a:ext cx="3448719" cy="2509159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0" rIns="152400" bIns="0" numCol="1" spcCol="1270" rtlCol="0" anchor="t" anchorCtr="0">
                  <a:noAutofit/>
                </a:bodyPr>
                <a:lstStyle/>
                <a:p>
                  <a:pPr lvl="0" algn="l" defTabSz="10668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b="1" kern="1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4167174" y="2786058"/>
                <a:ext cx="378621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marR="127635" indent="-1588" algn="ctr">
                  <a:lnSpc>
                    <a:spcPct val="100000"/>
                  </a:lnSpc>
                </a:pPr>
                <a:r>
                  <a:rPr lang="ru-RU" sz="2000" b="1" spc="6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Наличие</a:t>
                </a:r>
                <a:r>
                  <a:rPr lang="ru-RU" sz="2000" b="1" spc="-45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000" b="1" spc="8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существенных </a:t>
                </a:r>
                <a:r>
                  <a:rPr lang="ru-RU" sz="2000" b="1" spc="125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факторов</a:t>
                </a:r>
                <a:r>
                  <a:rPr lang="ru-RU" sz="2000" b="1" spc="-15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000" b="1" spc="15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риска </a:t>
                </a:r>
                <a:r>
                  <a:rPr lang="ru-RU" sz="2000" b="1" spc="8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снижения</a:t>
                </a:r>
                <a:r>
                  <a:rPr lang="ru-RU" sz="2000" b="1" spc="-25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</a:p>
              <a:p>
                <a:pPr marL="180975" marR="127635" indent="-1588" algn="ctr">
                  <a:lnSpc>
                    <a:spcPct val="100000"/>
                  </a:lnSpc>
                </a:pPr>
                <a:r>
                  <a:rPr lang="ru-RU" sz="2000" b="1" spc="55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образовательных </a:t>
                </a:r>
                <a:r>
                  <a:rPr lang="ru-RU" sz="2000" b="1" spc="-1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результатов</a:t>
                </a:r>
                <a:endParaRPr lang="ru-RU" sz="2000" b="1" dirty="0" smtClean="0">
                  <a:solidFill>
                    <a:schemeClr val="bg1"/>
                  </a:solidFill>
                  <a:latin typeface="+mn-lt"/>
                  <a:cs typeface="Tahoma"/>
                </a:endParaRPr>
              </a:p>
              <a:p>
                <a:pPr marL="180975" marR="117475" indent="-1588" algn="ctr"/>
                <a:r>
                  <a:rPr lang="ru-RU" sz="2000" b="1" spc="135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(ресурсные</a:t>
                </a:r>
                <a:r>
                  <a:rPr lang="ru-RU" sz="2000" b="1" spc="-2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000" b="1" spc="8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дефициты, </a:t>
                </a:r>
                <a:r>
                  <a:rPr lang="ru-RU" sz="2000" b="1" spc="125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особенности </a:t>
                </a:r>
                <a:r>
                  <a:rPr lang="ru-RU" sz="2000" b="1" spc="-1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контингента </a:t>
                </a:r>
                <a:r>
                  <a:rPr lang="ru-RU" sz="2000" b="1" spc="8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обучающихся, </a:t>
                </a:r>
                <a:r>
                  <a:rPr lang="ru-RU" sz="2000" b="1" spc="9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социально- </a:t>
                </a:r>
                <a:r>
                  <a:rPr lang="ru-RU" sz="2000" b="1" spc="110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экономический 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+mn-lt"/>
                    <a:cs typeface="Tahoma"/>
                  </a:rPr>
                  <a:t>контекст)</a:t>
                </a:r>
                <a:endParaRPr lang="ru-RU" sz="2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8382016" y="2143116"/>
              <a:ext cx="3809984" cy="4181931"/>
              <a:chOff x="8382016" y="2143116"/>
              <a:chExt cx="3809984" cy="4181931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8382016" y="2143116"/>
                <a:ext cx="3448719" cy="4181931"/>
                <a:chOff x="7416072" y="0"/>
                <a:chExt cx="3448719" cy="4181931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2" name="Блок-схема: ручное управление 21"/>
                <p:cNvSpPr/>
                <p:nvPr/>
              </p:nvSpPr>
              <p:spPr>
                <a:xfrm rot="16200000">
                  <a:off x="7049466" y="366606"/>
                  <a:ext cx="4181931" cy="3448719"/>
                </a:xfrm>
                <a:prstGeom prst="flowChartManualOperation">
                  <a:avLst/>
                </a:prstGeom>
                <a:solidFill>
                  <a:srgbClr val="0070C0"/>
                </a:solidFill>
                <a:sp3d prstMaterial="dkEdge">
                  <a:bevelT w="8200" h="381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23" name="Блок-схема: ручное управление 4"/>
                <p:cNvSpPr/>
                <p:nvPr/>
              </p:nvSpPr>
              <p:spPr>
                <a:xfrm rot="21600000">
                  <a:off x="7416072" y="836386"/>
                  <a:ext cx="3448719" cy="2509159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0" rIns="152400" bIns="0" numCol="1" spcCol="1270" rtlCol="0" anchor="t" anchorCtr="0">
                  <a:noAutofit/>
                </a:bodyPr>
                <a:lstStyle/>
                <a:p>
                  <a:pPr lvl="0" algn="l" defTabSz="10668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b="1" kern="1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8405786" y="2857496"/>
                <a:ext cx="378621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524510" algn="ctr" defTabSz="1023938">
                  <a:lnSpc>
                    <a:spcPct val="100000"/>
                  </a:lnSpc>
                </a:pPr>
                <a:r>
                  <a:rPr lang="ru-RU" sz="1600" b="1" spc="65" dirty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100" b="1" spc="65" dirty="0">
                    <a:solidFill>
                      <a:schemeClr val="bg1"/>
                    </a:solidFill>
                    <a:latin typeface="+mn-lt"/>
                    <a:cs typeface="Tahoma"/>
                  </a:rPr>
                  <a:t>Наличие</a:t>
                </a:r>
                <a:r>
                  <a:rPr lang="ru-RU" sz="2100" b="1" spc="-55" dirty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100" b="1" dirty="0">
                    <a:solidFill>
                      <a:schemeClr val="bg1"/>
                    </a:solidFill>
                    <a:latin typeface="+mn-lt"/>
                    <a:cs typeface="Tahoma"/>
                  </a:rPr>
                  <a:t>значительной</a:t>
                </a:r>
                <a:r>
                  <a:rPr lang="ru-RU" sz="2100" b="1" spc="385" dirty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100" b="1" spc="40" dirty="0">
                    <a:solidFill>
                      <a:schemeClr val="bg1"/>
                    </a:solidFill>
                    <a:latin typeface="+mn-lt"/>
                    <a:cs typeface="Tahoma"/>
                  </a:rPr>
                  <a:t>части </a:t>
                </a:r>
                <a:r>
                  <a:rPr lang="ru-RU" sz="2100" b="1" spc="90" dirty="0">
                    <a:solidFill>
                      <a:schemeClr val="bg1"/>
                    </a:solidFill>
                    <a:latin typeface="+mn-lt"/>
                    <a:cs typeface="Tahoma"/>
                  </a:rPr>
                  <a:t>обучающихся,</a:t>
                </a:r>
                <a:r>
                  <a:rPr lang="ru-RU" sz="2100" b="1" spc="-10" dirty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100" b="1" spc="70" dirty="0">
                    <a:solidFill>
                      <a:schemeClr val="bg1"/>
                    </a:solidFill>
                    <a:latin typeface="+mn-lt"/>
                    <a:cs typeface="Tahoma"/>
                  </a:rPr>
                  <a:t>уже </a:t>
                </a:r>
                <a:r>
                  <a:rPr lang="ru-RU" sz="2100" b="1" spc="120" dirty="0">
                    <a:solidFill>
                      <a:schemeClr val="bg1"/>
                    </a:solidFill>
                    <a:latin typeface="+mn-lt"/>
                    <a:cs typeface="Tahoma"/>
                  </a:rPr>
                  <a:t>демонстрирующих </a:t>
                </a:r>
                <a:r>
                  <a:rPr lang="ru-RU" sz="2100" b="1" spc="75" dirty="0">
                    <a:solidFill>
                      <a:schemeClr val="bg1"/>
                    </a:solidFill>
                    <a:latin typeface="+mn-lt"/>
                    <a:cs typeface="Tahoma"/>
                  </a:rPr>
                  <a:t>признаки</a:t>
                </a:r>
                <a:r>
                  <a:rPr lang="ru-RU" sz="2100" b="1" spc="-25" dirty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100" b="1" spc="65" dirty="0">
                    <a:solidFill>
                      <a:schemeClr val="bg1"/>
                    </a:solidFill>
                    <a:latin typeface="+mn-lt"/>
                    <a:cs typeface="Tahoma"/>
                  </a:rPr>
                  <a:t>учебной </a:t>
                </a:r>
                <a:r>
                  <a:rPr lang="ru-RU" sz="2100" b="1" spc="100" dirty="0" err="1">
                    <a:solidFill>
                      <a:schemeClr val="bg1"/>
                    </a:solidFill>
                    <a:latin typeface="+mn-lt"/>
                    <a:cs typeface="Tahoma"/>
                  </a:rPr>
                  <a:t>неуспешности</a:t>
                </a:r>
                <a:r>
                  <a:rPr lang="ru-RU" sz="2100" b="1" spc="100" dirty="0">
                    <a:solidFill>
                      <a:schemeClr val="bg1"/>
                    </a:solidFill>
                    <a:latin typeface="+mn-lt"/>
                    <a:cs typeface="Tahoma"/>
                  </a:rPr>
                  <a:t>, </a:t>
                </a:r>
                <a:r>
                  <a:rPr lang="ru-RU" sz="2100" b="1" spc="65" dirty="0">
                    <a:solidFill>
                      <a:schemeClr val="bg1"/>
                    </a:solidFill>
                    <a:latin typeface="+mn-lt"/>
                    <a:cs typeface="Tahoma"/>
                  </a:rPr>
                  <a:t>проявляющиеся</a:t>
                </a:r>
                <a:r>
                  <a:rPr lang="ru-RU" sz="2100" b="1" spc="-15" dirty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  <a:r>
                  <a:rPr lang="ru-RU" sz="2100" b="1" spc="-50" dirty="0">
                    <a:solidFill>
                      <a:schemeClr val="bg1"/>
                    </a:solidFill>
                    <a:latin typeface="+mn-lt"/>
                    <a:cs typeface="Tahoma"/>
                  </a:rPr>
                  <a:t>в </a:t>
                </a:r>
                <a:r>
                  <a:rPr lang="ru-RU" sz="2100" b="1" spc="100" dirty="0">
                    <a:solidFill>
                      <a:schemeClr val="bg1"/>
                    </a:solidFill>
                    <a:latin typeface="+mn-lt"/>
                    <a:cs typeface="Tahoma"/>
                  </a:rPr>
                  <a:t>фактической </a:t>
                </a:r>
                <a:r>
                  <a:rPr lang="ru-RU" sz="2100" b="1" spc="135" dirty="0">
                    <a:solidFill>
                      <a:schemeClr val="bg1"/>
                    </a:solidFill>
                    <a:latin typeface="+mn-lt"/>
                    <a:cs typeface="Tahoma"/>
                  </a:rPr>
                  <a:t>неуспеваемости</a:t>
                </a:r>
                <a:r>
                  <a:rPr lang="ru-RU" sz="2100" b="1" spc="150" dirty="0">
                    <a:solidFill>
                      <a:schemeClr val="bg1"/>
                    </a:solidFill>
                    <a:latin typeface="+mn-lt"/>
                    <a:cs typeface="Tahoma"/>
                  </a:rPr>
                  <a:t> 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8084" y="357166"/>
            <a:ext cx="278608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Участие всех субъектов</a:t>
            </a:r>
          </a:p>
          <a:p>
            <a:pPr algn="ctr"/>
            <a:r>
              <a:rPr lang="ru-RU" sz="1600" b="1" dirty="0">
                <a:latin typeface="+mn-lt"/>
              </a:rPr>
              <a:t>о</a:t>
            </a:r>
            <a:r>
              <a:rPr lang="ru-RU" sz="1600" b="1" dirty="0" smtClean="0">
                <a:latin typeface="+mn-lt"/>
              </a:rPr>
              <a:t>бразовательного процесса</a:t>
            </a:r>
            <a:endParaRPr lang="ru-RU" sz="1600" b="1" dirty="0">
              <a:latin typeface="+mn-lt"/>
            </a:endParaRPr>
          </a:p>
        </p:txBody>
      </p:sp>
      <p:sp>
        <p:nvSpPr>
          <p:cNvPr id="12" name="Заголовок 11"/>
          <p:cNvSpPr txBox="1">
            <a:spLocks noGrp="1"/>
          </p:cNvSpPr>
          <p:nvPr>
            <p:ph type="title"/>
          </p:nvPr>
        </p:nvSpPr>
        <p:spPr>
          <a:xfrm>
            <a:off x="8739206" y="357166"/>
            <a:ext cx="3214710" cy="49244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Воздействие на все группы</a:t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рисков учебной </a:t>
            </a:r>
            <a:r>
              <a:rPr lang="ru-RU" sz="1600" b="1" dirty="0" err="1" smtClean="0">
                <a:latin typeface="+mn-lt"/>
              </a:rPr>
              <a:t>неуспешности</a:t>
            </a:r>
            <a:endParaRPr lang="ru-RU" sz="1600" b="1" dirty="0">
              <a:latin typeface="+mn-lt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238216" y="928670"/>
            <a:ext cx="285752" cy="28575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0310842" y="928670"/>
            <a:ext cx="285752" cy="28575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9522" y="1285860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НАПРАВЛЕНИЯ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67042" y="1214422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СУБЪЕКТЫ ПРОФИЛАКТИКИ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81686" y="1214422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СОДЕРЖАНИЕ ДЕЯТЕЛЬНОСТИ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310710" y="1357298"/>
            <a:ext cx="2714644" cy="141577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Внешние риски</a:t>
            </a:r>
            <a:r>
              <a:rPr lang="ru-RU" sz="1400" b="1" dirty="0" smtClean="0"/>
              <a:t>:</a:t>
            </a:r>
          </a:p>
          <a:p>
            <a:r>
              <a:rPr lang="ru-RU" sz="1400" dirty="0" smtClean="0">
                <a:latin typeface="+mn-lt"/>
              </a:rPr>
              <a:t>Методическая грамотность</a:t>
            </a:r>
          </a:p>
          <a:p>
            <a:r>
              <a:rPr lang="ru-RU" sz="1400" dirty="0" smtClean="0">
                <a:latin typeface="+mn-lt"/>
              </a:rPr>
              <a:t>Педагогов, МТ –база, психологический климат в школе или в семье</a:t>
            </a:r>
          </a:p>
          <a:p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310710" y="2928934"/>
            <a:ext cx="2714644" cy="141577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Внутренние риски</a:t>
            </a:r>
            <a:r>
              <a:rPr lang="ru-RU" sz="1400" b="1" dirty="0" smtClean="0"/>
              <a:t>:</a:t>
            </a:r>
          </a:p>
          <a:p>
            <a:r>
              <a:rPr lang="ru-RU" sz="1400" dirty="0" smtClean="0">
                <a:latin typeface="+mn-lt"/>
              </a:rPr>
              <a:t>Познавательное развитие, низкая мотивация, ОВЗ, здоровье, самооценка, </a:t>
            </a:r>
            <a:r>
              <a:rPr lang="ru-RU" sz="1400" dirty="0" err="1" smtClean="0">
                <a:latin typeface="+mn-lt"/>
              </a:rPr>
              <a:t>саморегуляция</a:t>
            </a:r>
            <a:endParaRPr lang="ru-RU" sz="1400" dirty="0">
              <a:latin typeface="+mn-lt"/>
            </a:endParaRPr>
          </a:p>
          <a:p>
            <a:endParaRPr lang="ru-RU" sz="16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66646" y="3000372"/>
            <a:ext cx="5572164" cy="1736537"/>
            <a:chOff x="166646" y="3000372"/>
            <a:chExt cx="5572164" cy="1736537"/>
          </a:xfrm>
        </p:grpSpPr>
        <p:sp>
          <p:nvSpPr>
            <p:cNvPr id="21" name="TextBox 20"/>
            <p:cNvSpPr txBox="1"/>
            <p:nvPr/>
          </p:nvSpPr>
          <p:spPr>
            <a:xfrm>
              <a:off x="166646" y="3071810"/>
              <a:ext cx="2643206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+mn-lt"/>
                </a:rPr>
                <a:t>Организационно-методическая деятельность педагогов</a:t>
              </a:r>
              <a:endParaRPr lang="ru-RU" sz="1400" b="1" dirty="0">
                <a:latin typeface="+mn-lt"/>
              </a:endParaRPr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2881290" y="3286124"/>
              <a:ext cx="142876" cy="71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67042" y="3000372"/>
              <a:ext cx="2571768" cy="3077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Учителя-предметники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67042" y="3357562"/>
              <a:ext cx="2571768" cy="3077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Классные руководители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7042" y="3714752"/>
              <a:ext cx="2571768" cy="3077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Педагог-психолог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67042" y="4071942"/>
              <a:ext cx="2571768" cy="3077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Социальный педагог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67042" y="4429132"/>
              <a:ext cx="2571768" cy="3077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Учитель-дефектолог</a:t>
              </a:r>
              <a:endParaRPr lang="ru-RU" sz="1400" dirty="0">
                <a:latin typeface="+mn-lt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66646" y="214290"/>
            <a:ext cx="8858312" cy="6643710"/>
            <a:chOff x="166646" y="214290"/>
            <a:chExt cx="8858312" cy="66437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95670" y="214290"/>
              <a:ext cx="4643470" cy="8572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0099"/>
                  </a:solidFill>
                </a:rPr>
                <a:t>ВНУТРИШКОЛЬНАЯ СИСТЕМА</a:t>
              </a:r>
            </a:p>
            <a:p>
              <a:pPr algn="ctr"/>
              <a:r>
                <a:rPr lang="ru-RU" sz="1600" b="1" dirty="0" smtClean="0">
                  <a:solidFill>
                    <a:srgbClr val="000099"/>
                  </a:solidFill>
                </a:rPr>
                <a:t>ПРОФИЛАКТИКИ  УЧЕБНОЙ НЕУСПЕШНОСТИ</a:t>
              </a:r>
            </a:p>
            <a:p>
              <a:pPr algn="ctr"/>
              <a:r>
                <a:rPr lang="ru-RU" sz="1600" b="1" dirty="0" smtClean="0">
                  <a:solidFill>
                    <a:srgbClr val="000099"/>
                  </a:solidFill>
                </a:rPr>
                <a:t>МОУСОШ №2 г. Буя</a:t>
              </a:r>
              <a:endParaRPr lang="ru-RU" sz="1600" b="1" dirty="0">
                <a:solidFill>
                  <a:srgbClr val="000099"/>
                </a:solidFill>
              </a:endParaRP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8239140" y="571480"/>
              <a:ext cx="285752" cy="2857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 flipH="1" flipV="1">
              <a:off x="3309918" y="571480"/>
              <a:ext cx="285752" cy="2857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646" y="1643050"/>
              <a:ext cx="2643206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+mn-lt"/>
                </a:rPr>
                <a:t>Организационно-методическая деятельность администрации общеобразовательной организации</a:t>
              </a:r>
              <a:endParaRPr lang="ru-RU" sz="1400" b="1" dirty="0">
                <a:latin typeface="+mn-lt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095604" y="1643050"/>
              <a:ext cx="2643206" cy="1236471"/>
              <a:chOff x="3095604" y="1643050"/>
              <a:chExt cx="2643206" cy="123647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095604" y="1643050"/>
                <a:ext cx="2643206" cy="52322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+mn-lt"/>
                  </a:rPr>
                  <a:t>Зам. директора по УВР, руководители МО</a:t>
                </a:r>
                <a:endParaRPr lang="ru-RU" sz="14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95604" y="2214554"/>
                <a:ext cx="2643206" cy="30777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+mn-lt"/>
                  </a:rPr>
                  <a:t>Директор</a:t>
                </a:r>
                <a:endParaRPr lang="ru-RU" sz="1400" dirty="0">
                  <a:latin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95604" y="2571744"/>
                <a:ext cx="2643206" cy="30777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+mn-lt"/>
                  </a:rPr>
                  <a:t>Зам. директора по ВР</a:t>
                </a:r>
                <a:endParaRPr lang="ru-RU" sz="1400" dirty="0">
                  <a:latin typeface="+mn-lt"/>
                </a:endParaRPr>
              </a:p>
            </p:txBody>
          </p:sp>
        </p:grpSp>
        <p:sp>
          <p:nvSpPr>
            <p:cNvPr id="29" name="Стрелка вправо 28"/>
            <p:cNvSpPr/>
            <p:nvPr/>
          </p:nvSpPr>
          <p:spPr>
            <a:xfrm>
              <a:off x="2881290" y="2071678"/>
              <a:ext cx="142876" cy="71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6646" y="5000636"/>
              <a:ext cx="271464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+mn-lt"/>
                </a:rPr>
                <a:t>Взаимодействие с ученическим</a:t>
              </a:r>
            </a:p>
            <a:p>
              <a:pPr algn="ctr"/>
              <a:r>
                <a:rPr lang="ru-RU" sz="1400" b="1" dirty="0" smtClean="0">
                  <a:latin typeface="+mn-lt"/>
                </a:rPr>
                <a:t> сообществом</a:t>
              </a:r>
              <a:endParaRPr lang="ru-RU" sz="1400" b="1" dirty="0">
                <a:latin typeface="+mn-lt"/>
              </a:endParaRPr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2952728" y="5286388"/>
              <a:ext cx="142876" cy="71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67042" y="4929198"/>
              <a:ext cx="2571768" cy="30777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Одноклассники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67042" y="5357826"/>
              <a:ext cx="2571768" cy="52322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Старшеклассники </a:t>
              </a:r>
            </a:p>
            <a:p>
              <a:pPr algn="ctr"/>
              <a:r>
                <a:rPr lang="ru-RU" sz="1400" dirty="0" smtClean="0">
                  <a:latin typeface="+mn-lt"/>
                </a:rPr>
                <a:t>(в  т.ч. </a:t>
              </a:r>
              <a:r>
                <a:rPr lang="ru-RU" sz="1400" dirty="0" err="1" smtClean="0">
                  <a:latin typeface="+mn-lt"/>
                </a:rPr>
                <a:t>пед.класса</a:t>
              </a:r>
              <a:r>
                <a:rPr lang="ru-RU" sz="1400" dirty="0" smtClean="0">
                  <a:latin typeface="+mn-lt"/>
                </a:rPr>
                <a:t>)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6646" y="6000768"/>
              <a:ext cx="2643206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+mn-lt"/>
                </a:rPr>
                <a:t>Взаимодействие</a:t>
              </a:r>
            </a:p>
            <a:p>
              <a:pPr algn="ctr"/>
              <a:r>
                <a:rPr lang="ru-RU" sz="1400" b="1" dirty="0" smtClean="0">
                  <a:latin typeface="+mn-lt"/>
                </a:rPr>
                <a:t> с семьёй</a:t>
              </a:r>
              <a:endParaRPr lang="ru-RU" sz="1400" b="1" dirty="0">
                <a:latin typeface="+mn-lt"/>
              </a:endParaRPr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2881290" y="6215082"/>
              <a:ext cx="142876" cy="71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67042" y="6000768"/>
              <a:ext cx="2571768" cy="52322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+mn-lt"/>
                </a:rPr>
                <a:t>Родители (законные</a:t>
              </a:r>
            </a:p>
            <a:p>
              <a:pPr algn="ctr"/>
              <a:r>
                <a:rPr lang="ru-RU" sz="1400" dirty="0" smtClean="0">
                  <a:latin typeface="+mn-lt"/>
                </a:rPr>
                <a:t>представители)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3124" y="1643050"/>
              <a:ext cx="3071834" cy="156966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+mn-lt"/>
                </a:rPr>
                <a:t>Создание МТ и орг. условий</a:t>
              </a:r>
            </a:p>
            <a:p>
              <a:r>
                <a:rPr lang="ru-RU" sz="1200" dirty="0" smtClean="0">
                  <a:latin typeface="+mn-lt"/>
                </a:rPr>
                <a:t>Разработка локальных актов</a:t>
              </a:r>
            </a:p>
            <a:p>
              <a:r>
                <a:rPr lang="ru-RU" sz="1200" dirty="0" smtClean="0">
                  <a:latin typeface="+mn-lt"/>
                </a:rPr>
                <a:t>Планирование мероприятий</a:t>
              </a:r>
            </a:p>
            <a:p>
              <a:r>
                <a:rPr lang="ru-RU" sz="1200" dirty="0" smtClean="0">
                  <a:latin typeface="+mn-lt"/>
                </a:rPr>
                <a:t>(дорожная карта)</a:t>
              </a:r>
            </a:p>
            <a:p>
              <a:r>
                <a:rPr lang="ru-RU" sz="1200" dirty="0" smtClean="0">
                  <a:latin typeface="+mn-lt"/>
                </a:rPr>
                <a:t>Конкретизация группы риска</a:t>
              </a:r>
            </a:p>
            <a:p>
              <a:r>
                <a:rPr lang="ru-RU" sz="1200" dirty="0" smtClean="0">
                  <a:latin typeface="+mn-lt"/>
                </a:rPr>
                <a:t>Контроль, мониторинг результативности</a:t>
              </a:r>
            </a:p>
            <a:p>
              <a:r>
                <a:rPr lang="ru-RU" sz="1200" dirty="0" smtClean="0">
                  <a:latin typeface="+mn-lt"/>
                </a:rPr>
                <a:t>Адресная методическая поддержка и профессиональное развитие педагогов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53124" y="3286124"/>
              <a:ext cx="3071834" cy="230832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+mn-lt"/>
                </a:rPr>
                <a:t>Комплексное выявление причин </a:t>
              </a:r>
              <a:r>
                <a:rPr lang="ru-RU" sz="1200" dirty="0" err="1" smtClean="0">
                  <a:latin typeface="+mn-lt"/>
                </a:rPr>
                <a:t>неуспешности</a:t>
              </a:r>
              <a:r>
                <a:rPr lang="ru-RU" sz="1200" dirty="0" smtClean="0">
                  <a:latin typeface="+mn-lt"/>
                </a:rPr>
                <a:t> каждого обучающегося</a:t>
              </a:r>
            </a:p>
            <a:p>
              <a:r>
                <a:rPr lang="ru-RU" sz="1200" dirty="0" smtClean="0">
                  <a:latin typeface="+mn-lt"/>
                </a:rPr>
                <a:t>Индивидуализация обучения, разработка и реализация ИОМ,ИУП</a:t>
              </a:r>
            </a:p>
            <a:p>
              <a:r>
                <a:rPr lang="ru-RU" sz="1200" dirty="0" smtClean="0">
                  <a:latin typeface="+mn-lt"/>
                </a:rPr>
                <a:t>Педагогическая и психологическая коррекция, выявление и минимизация социального неблагополучия</a:t>
              </a:r>
            </a:p>
            <a:p>
              <a:r>
                <a:rPr lang="ru-RU" sz="1200" dirty="0" smtClean="0">
                  <a:latin typeface="+mn-lt"/>
                </a:rPr>
                <a:t>Оптимизация психологического климата</a:t>
              </a:r>
            </a:p>
            <a:p>
              <a:r>
                <a:rPr lang="ru-RU" sz="1200" dirty="0" smtClean="0">
                  <a:latin typeface="+mn-lt"/>
                </a:rPr>
                <a:t>Психолого-педагогическое консультирование родителей</a:t>
              </a:r>
            </a:p>
            <a:p>
              <a:r>
                <a:rPr lang="ru-RU" sz="1200" dirty="0" smtClean="0">
                  <a:latin typeface="+mn-lt"/>
                </a:rPr>
                <a:t>Воспитательная работа, создание ситуации успеха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53124" y="5657671"/>
              <a:ext cx="3071834" cy="120032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+mn-lt"/>
                </a:rPr>
                <a:t>Психологическая поддержка</a:t>
              </a:r>
            </a:p>
            <a:p>
              <a:r>
                <a:rPr lang="ru-RU" sz="1200" dirty="0" smtClean="0">
                  <a:latin typeface="+mn-lt"/>
                </a:rPr>
                <a:t>Совместная деятельность</a:t>
              </a:r>
            </a:p>
            <a:p>
              <a:r>
                <a:rPr lang="ru-RU" sz="1200" dirty="0" smtClean="0">
                  <a:latin typeface="+mn-lt"/>
                </a:rPr>
                <a:t>Контроль (взаимоконтроль)</a:t>
              </a:r>
            </a:p>
            <a:p>
              <a:r>
                <a:rPr lang="ru-RU" sz="1200" dirty="0" smtClean="0">
                  <a:latin typeface="+mn-lt"/>
                </a:rPr>
                <a:t>Развитие </a:t>
              </a:r>
              <a:r>
                <a:rPr lang="ru-RU" sz="1200" dirty="0" err="1" smtClean="0">
                  <a:latin typeface="+mn-lt"/>
                </a:rPr>
                <a:t>психолого-пед.культуры</a:t>
              </a:r>
              <a:endParaRPr lang="ru-RU" sz="1200" dirty="0" smtClean="0">
                <a:latin typeface="+mn-lt"/>
              </a:endParaRPr>
            </a:p>
            <a:p>
              <a:r>
                <a:rPr lang="ru-RU" sz="1200" dirty="0" smtClean="0">
                  <a:latin typeface="+mn-lt"/>
                </a:rPr>
                <a:t>Наставничество</a:t>
              </a:r>
            </a:p>
            <a:p>
              <a:r>
                <a:rPr lang="ru-RU" sz="1200" dirty="0" smtClean="0">
                  <a:latin typeface="+mn-lt"/>
                </a:rPr>
                <a:t>Взаимодействие с педагогом</a:t>
              </a:r>
              <a:endParaRPr lang="ru-RU" sz="1400" dirty="0">
                <a:latin typeface="+mn-lt"/>
              </a:endParaRPr>
            </a:p>
          </p:txBody>
        </p:sp>
      </p:grpSp>
      <p:pic>
        <p:nvPicPr>
          <p:cNvPr id="43" name="Рисунок 42" descr="картинка кур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6396" y="4857760"/>
            <a:ext cx="2905145" cy="15846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C8F2E4AD0278D4FB99D5F42C29B3799" ma:contentTypeVersion="1" ma:contentTypeDescription="Создание документа." ma:contentTypeScope="" ma:versionID="9f4db34a315b2c1474ba0780d4c86e71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e39ac6273086ad29513aef4034e604a6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S5QAU4VNKZPS-945233833-2532</_dlc_DocId>
    <_dlc_DocIdUrl xmlns="6434c500-c195-4837-b047-5e71706d4cb2">
      <Url>https://www.eduportal44.ru/Buy/School_2/NewPage/_layouts/15/DocIdRedir.aspx?ID=S5QAU4VNKZPS-945233833-2532</Url>
      <Description>S5QAU4VNKZPS-945233833-2532</Description>
    </_dlc_DocIdUrl>
  </documentManagement>
</p:properties>
</file>

<file path=customXml/itemProps1.xml><?xml version="1.0" encoding="utf-8"?>
<ds:datastoreItem xmlns:ds="http://schemas.openxmlformats.org/officeDocument/2006/customXml" ds:itemID="{100E34F0-D457-4F0A-AE5B-2BD189BA6C07}"/>
</file>

<file path=customXml/itemProps2.xml><?xml version="1.0" encoding="utf-8"?>
<ds:datastoreItem xmlns:ds="http://schemas.openxmlformats.org/officeDocument/2006/customXml" ds:itemID="{175C7AD6-F7C2-4DFB-8D84-57DF4CA0DFFD}"/>
</file>

<file path=customXml/itemProps3.xml><?xml version="1.0" encoding="utf-8"?>
<ds:datastoreItem xmlns:ds="http://schemas.openxmlformats.org/officeDocument/2006/customXml" ds:itemID="{929A43FC-DD39-4769-8984-84001843CB16}"/>
</file>

<file path=customXml/itemProps4.xml><?xml version="1.0" encoding="utf-8"?>
<ds:datastoreItem xmlns:ds="http://schemas.openxmlformats.org/officeDocument/2006/customXml" ds:itemID="{12054F72-C813-4FC3-9DC1-5B2C6403BD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2117</Words>
  <Application>Microsoft Office PowerPoint</Application>
  <PresentationFormat>Произвольный</PresentationFormat>
  <Paragraphs>480</Paragraphs>
  <Slides>40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МОУСОШ № 2 г. Буя</vt:lpstr>
      <vt:lpstr>Слайд 3</vt:lpstr>
      <vt:lpstr>Слайд 4</vt:lpstr>
      <vt:lpstr>Слайд 5</vt:lpstr>
      <vt:lpstr>Слайд 6</vt:lpstr>
      <vt:lpstr>Слайд 7</vt:lpstr>
      <vt:lpstr>    Уровни учебной неуспешности</vt:lpstr>
      <vt:lpstr>Воздействие на все группы рисков учебной неуспешности</vt:lpstr>
      <vt:lpstr>Слайд 10</vt:lpstr>
      <vt:lpstr>Сайт МОУСОШ №2 г. Буя</vt:lpstr>
      <vt:lpstr>Сайт МОУСОШ №2 г. Буя</vt:lpstr>
      <vt:lpstr>Система профилактики учебной неуспешности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ПЕДАГОГИЧЕСКИЕ ИНСТРУМЕНТЫ ДЛЯ РАБОТЫ С ОТСТАЮЩИМИ  И НЕМОТИВИРОВАННЫМИ УЧАЩИМИСЯ</vt:lpstr>
      <vt:lpstr>ПЕДАГОГИЧЕСКИЕ ИНСТРУМЕНТЫ ДЛЯ РАБОТЫ С ОТСТАЮЩИМИ  И  НЕМОТИВИРОВАННЫМИ УЧАЩИМИСЯ</vt:lpstr>
      <vt:lpstr>Слайд 24</vt:lpstr>
      <vt:lpstr>Слайд 25</vt:lpstr>
      <vt:lpstr>Использование метода формирующего оценивания «Карта понятий». Из опыта реализации технологии Lesson study  командой учителей МОУ СОШ № 2 г. Буя</vt:lpstr>
      <vt:lpstr>Макет заголовка и объектов со списком</vt:lpstr>
      <vt:lpstr>Макет заголовка и объектов со списком</vt:lpstr>
      <vt:lpstr>Макет заголовка и объектов со списком</vt:lpstr>
      <vt:lpstr>Макет заголовка и объектов со списком</vt:lpstr>
      <vt:lpstr>Слайд 31</vt:lpstr>
      <vt:lpstr>Слайд 32</vt:lpstr>
      <vt:lpstr>Click to edit title style</vt:lpstr>
      <vt:lpstr>Макет заголовка и объектов со списком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119</cp:revision>
  <dcterms:created xsi:type="dcterms:W3CDTF">2024-10-09T10:43:20Z</dcterms:created>
  <dcterms:modified xsi:type="dcterms:W3CDTF">2024-10-17T11:36:03Z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2024-10-09T00:00:00Z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0x0101008C8F2E4AD0278D4FB99D5F42C29B3799</vt:lpwstr>
  </property>
  <property fmtid="{D5CDD505-2E9C-101B-9397-08002B2CF9AE}" pid="7" name="_dlc_DocIdItemGuid">
    <vt:lpwstr>ea23ed99-9064-44fb-9ca6-2038e2009a1d</vt:lpwstr>
  </property>
</Properties>
</file>