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6"/>
  </p:sldMasterIdLst>
  <p:notesMasterIdLst>
    <p:notesMasterId r:id="rId22"/>
  </p:notesMasterIdLst>
  <p:sldIdLst>
    <p:sldId id="256" r:id="rId7"/>
    <p:sldId id="276" r:id="rId8"/>
    <p:sldId id="274" r:id="rId9"/>
    <p:sldId id="277" r:id="rId10"/>
    <p:sldId id="257" r:id="rId11"/>
    <p:sldId id="258" r:id="rId12"/>
    <p:sldId id="259" r:id="rId13"/>
    <p:sldId id="260" r:id="rId14"/>
    <p:sldId id="261" r:id="rId15"/>
    <p:sldId id="267" r:id="rId16"/>
    <p:sldId id="263" r:id="rId17"/>
    <p:sldId id="275" r:id="rId18"/>
    <p:sldId id="278" r:id="rId19"/>
    <p:sldId id="266" r:id="rId20"/>
    <p:sldId id="27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333399"/>
    <a:srgbClr val="000099"/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37C8D61-C720-4029-AC3F-957CB3CCA00D}" type="datetimeFigureOut">
              <a:rPr lang="ru-RU"/>
              <a:pPr>
                <a:defRPr/>
              </a:pPr>
              <a:t>01.08.2024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3ADD7C1-3D1E-4CD0-BF29-767AB109C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9707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66F5B-661E-4477-9FF6-733120943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DFF8F-09E7-4401-856F-86118804E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C6CFD-DC55-4A74-90D7-1C69BBB88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C8E74-5F8B-496B-918A-0C73E5C46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36A17-921C-4503-9242-E5EDD129D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0EE71-3552-488A-940C-E792A9F4B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B2045-CAD7-423E-856E-55EDD6DBE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517F4-A01B-4E38-BE01-809C82D45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62DF-9900-4913-84D1-740BC67CA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ADA4A-ED20-4DEA-A493-2A5D0B737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21BE5-CA4A-446F-8A1C-9127428BA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0B458-4D93-445A-A8AB-8A729FBA7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5C751-A9BA-4EA4-A57A-A6D0646B8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A257C-214F-4F15-BC3D-A239E1895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B8B0FF51-6479-4D52-A5E8-4515B790F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sentyabrya.ru/start/psyhology/2007/11/07/article-011_9174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8400" y="3357563"/>
            <a:ext cx="5122863" cy="25193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Arial" charset="0"/>
              </a:rPr>
              <a:t>Психологическая готовность ребёнка к школе</a:t>
            </a:r>
            <a:r>
              <a:rPr lang="ru-RU" sz="4000" b="1" i="1" dirty="0" smtClean="0">
                <a:latin typeface="Arial" charset="0"/>
              </a:rPr>
              <a:t> </a:t>
            </a:r>
          </a:p>
        </p:txBody>
      </p:sp>
      <p:pic>
        <p:nvPicPr>
          <p:cNvPr id="6150" name="Picture 6" descr="готовность к школе, тесты,  проблемы в учеб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071563"/>
            <a:ext cx="324167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Герасимова С.Н.,               педагог-психолог МОУ СОШ №2</a:t>
            </a:r>
            <a:endParaRPr lang="ru-RU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357313" y="214313"/>
            <a:ext cx="6424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2970213" algn="ctr"/>
                <a:tab pos="5940425" algn="r"/>
              </a:tabLst>
            </a:pPr>
            <a:r>
              <a:rPr lang="ru-RU" sz="1200" b="1" dirty="0">
                <a:latin typeface="Cambria" pitchFamily="18" charset="0"/>
                <a:cs typeface="Times New Roman" pitchFamily="18" charset="0"/>
              </a:rPr>
              <a:t>Муниципальное общеобразовательное учреждение средняя общеобразовательная </a:t>
            </a:r>
            <a:endParaRPr lang="ru-RU" sz="1200" dirty="0"/>
          </a:p>
          <a:p>
            <a:pPr algn="ctr" eaLnBrk="0" hangingPunct="0">
              <a:tabLst>
                <a:tab pos="2970213" algn="ctr"/>
                <a:tab pos="5940425" algn="r"/>
              </a:tabLst>
            </a:pPr>
            <a:r>
              <a:rPr lang="ru-RU" sz="1200" b="1" dirty="0">
                <a:latin typeface="Cambria" pitchFamily="18" charset="0"/>
                <a:cs typeface="Times New Roman" pitchFamily="18" charset="0"/>
              </a:rPr>
              <a:t>школа №2 городского округа г.Буй Костромской области</a:t>
            </a: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18487" cy="129698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  </a:t>
            </a:r>
            <a:r>
              <a:rPr lang="ru-RU" sz="2800" smtClean="0">
                <a:solidFill>
                  <a:srgbClr val="333399"/>
                </a:solidFill>
                <a:latin typeface="Arial" charset="0"/>
              </a:rPr>
              <a:t>Выявить отношение ребенка к школьному обучению вам поможет небольшая беседа.</a:t>
            </a: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 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5327650" cy="48244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600" smtClean="0"/>
              <a:t>   </a:t>
            </a:r>
            <a:r>
              <a:rPr lang="ru-RU" sz="2600" smtClean="0">
                <a:solidFill>
                  <a:srgbClr val="000066"/>
                </a:solidFill>
              </a:rPr>
              <a:t>1. Хочешь ли ты учиться?</a:t>
            </a:r>
            <a:br>
              <a:rPr lang="ru-RU" sz="2600" smtClean="0">
                <a:solidFill>
                  <a:srgbClr val="000066"/>
                </a:solidFill>
              </a:rPr>
            </a:br>
            <a:r>
              <a:rPr lang="ru-RU" sz="2600" smtClean="0">
                <a:solidFill>
                  <a:srgbClr val="000066"/>
                </a:solidFill>
              </a:rPr>
              <a:t>2. Как ты думаешь, что в школе хорошего и интересного?</a:t>
            </a:r>
            <a:br>
              <a:rPr lang="ru-RU" sz="2600" smtClean="0">
                <a:solidFill>
                  <a:srgbClr val="000066"/>
                </a:solidFill>
              </a:rPr>
            </a:br>
            <a:r>
              <a:rPr lang="ru-RU" sz="2600" smtClean="0">
                <a:solidFill>
                  <a:srgbClr val="000066"/>
                </a:solidFill>
              </a:rPr>
              <a:t>3. Как ты думаешь, с кем лучше учиться: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600" smtClean="0">
                <a:solidFill>
                  <a:srgbClr val="000066"/>
                </a:solidFill>
              </a:rPr>
              <a:t>   с учительницей в школе или дома с мамой?</a:t>
            </a:r>
            <a:br>
              <a:rPr lang="ru-RU" sz="2600" smtClean="0">
                <a:solidFill>
                  <a:srgbClr val="000066"/>
                </a:solidFill>
              </a:rPr>
            </a:br>
            <a:r>
              <a:rPr lang="ru-RU" sz="2600" smtClean="0">
                <a:solidFill>
                  <a:srgbClr val="000066"/>
                </a:solidFill>
              </a:rPr>
              <a:t>4. Что делает учитель в школе?</a:t>
            </a:r>
            <a:br>
              <a:rPr lang="ru-RU" sz="2600" smtClean="0">
                <a:solidFill>
                  <a:srgbClr val="000066"/>
                </a:solidFill>
              </a:rPr>
            </a:br>
            <a:r>
              <a:rPr lang="ru-RU" sz="2600" smtClean="0">
                <a:solidFill>
                  <a:srgbClr val="000066"/>
                </a:solidFill>
              </a:rPr>
              <a:t>5. Для чего нужен в школе звонок? и т. д.</a:t>
            </a:r>
          </a:p>
        </p:txBody>
      </p:sp>
      <p:pic>
        <p:nvPicPr>
          <p:cNvPr id="107524" name="Рисунок 9" descr="http://1sentyabrya.ru/netcat_files/Image/2_4b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67400" y="3305175"/>
            <a:ext cx="2808288" cy="2608263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5250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ru-RU" sz="2400" i="1" smtClean="0">
                <a:solidFill>
                  <a:srgbClr val="000099"/>
                </a:solidFill>
                <a:latin typeface="Arial" charset="0"/>
              </a:rPr>
              <a:t>    </a:t>
            </a:r>
            <a:r>
              <a:rPr lang="ru-RU" sz="4000" smtClean="0"/>
              <a:t> 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62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latin typeface="Arial" charset="0"/>
              </a:rPr>
              <a:t>    1.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Легко ли ваш ребенок вступает в контакт с незнакомыми детьми?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2.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Нравится ли он сам себе?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3.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Часто ли ваш малыш обижается и плачет?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4.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Участвует ли он в играх-соревнованиях?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5.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Есть ли у ребенка желание играть со сверстниками?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6.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Часто ли он участвует в драках?</a:t>
            </a:r>
            <a:r>
              <a:rPr lang="ru-RU" sz="2400" b="1" smtClean="0">
                <a:latin typeface="Arial" charset="0"/>
              </a:rPr>
              <a:t/>
            </a:r>
            <a:br>
              <a:rPr lang="ru-RU" sz="2400" b="1" smtClean="0"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7.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Как малыш выходит из конфликтных ситуаций?</a:t>
            </a:r>
            <a:r>
              <a:rPr lang="ru-RU" sz="2400" b="1" smtClean="0">
                <a:latin typeface="Arial" charset="0"/>
              </a:rPr>
              <a:t/>
            </a:r>
            <a:br>
              <a:rPr lang="ru-RU" sz="2400" b="1" smtClean="0"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8.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Какое у него чаще всего настроение, часто ли оно меняется?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9.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Разговорчив ли ваш ребенок или молчалив?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10.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Спокойный ли у него сон?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11.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Есть ли у вашего малыша друзья?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12.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Принимают ли его в игру знакомые дети?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13.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Умеет ли он организовывать игру (придумать сюжет, распределить роли и т. д.)?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14.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Умеет ли ребенок отстаивать свое мнение?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15.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Есть ли у него трудности с речью?</a:t>
            </a:r>
            <a:r>
              <a:rPr lang="ru-RU" sz="2400" b="1" smtClean="0">
                <a:latin typeface="Arial" charset="0"/>
              </a:rPr>
              <a:t/>
            </a:r>
            <a:br>
              <a:rPr lang="ru-RU" sz="2400" b="1" smtClean="0">
                <a:latin typeface="Arial" charset="0"/>
              </a:rPr>
            </a:br>
            <a:r>
              <a:rPr lang="ru-RU" sz="2400" smtClean="0">
                <a:latin typeface="Arial" charset="0"/>
              </a:rPr>
              <a:t/>
            </a:r>
            <a:br>
              <a:rPr lang="ru-RU" sz="2400" smtClean="0">
                <a:latin typeface="Arial" charset="0"/>
              </a:rPr>
            </a:br>
            <a:endParaRPr lang="ru-RU" sz="2400" smtClean="0">
              <a:latin typeface="Arial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18488" cy="31115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i="1" smtClean="0">
                <a:latin typeface="Arial" charset="0"/>
              </a:rPr>
              <a:t>Тесты для родителей на определение </a:t>
            </a:r>
            <a:br>
              <a:rPr lang="ru-RU" sz="2000" i="1" smtClean="0">
                <a:latin typeface="Arial" charset="0"/>
              </a:rPr>
            </a:br>
            <a:r>
              <a:rPr lang="ru-RU" sz="2000" i="1" smtClean="0">
                <a:latin typeface="Arial" charset="0"/>
              </a:rPr>
              <a:t>готовности ребенка к школе</a:t>
            </a:r>
            <a:br>
              <a:rPr lang="ru-RU" sz="2000" i="1" smtClean="0">
                <a:latin typeface="Arial" charset="0"/>
              </a:rPr>
            </a:br>
            <a:endParaRPr lang="ru-RU" sz="2000" i="1" smtClean="0">
              <a:latin typeface="Arial" charset="0"/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700" smtClean="0">
                <a:solidFill>
                  <a:srgbClr val="333399"/>
                </a:solidFill>
              </a:rPr>
              <a:t>      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1. Как вы считаете, хочет ли ваш ребенок идти в первый класс?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2. Считает ли он, что в школе узнает много нового и интересного?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3. Может ли ваш малыш в течение   15-20 минут самостоятельно заниматься каким-либо кропотливым делом (рисовать, лепить, собирать мозаику и т. п.)?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4. Можете ли вы сказать, что ваш ребенок не стесняется в присутствии посторонних людей?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5. Умеет ли ваш малыш связно описать картинку и составить по ней рассказ как минимум из 5 предложений?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6. Знает ли ваш ребенок стихи наизусть?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7. Может ли он назвать заданное существительное во множественном числе?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8. Умеет ли ваш ребенок читать, хотя бы по слогам?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9. Считает ли малыш до десяти в прямом и обратном порядке?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endParaRPr lang="ru-RU" sz="2400" smtClean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700" smtClean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/>
      <p:bldP spid="1904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5250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    10. Умеет ли он прибавлять и отнимать хотя бы одну единицу от чисел первого десятка?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11. Может ли ваш ребенок писать простейшие элементы в тетради в клетку, аккуратно перерисовывать небольшие узоры?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12. Любит ли ваш ребенок рисовать, раскрашивать картинки?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13. Умеет ли ваш малыш управляться с ножницами и клеем (например, делать аппликации из бумаги)?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14. Может ли он из пяти элементов разрезанной на части картинки за минуту собрать целый рисунок?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15. Знает ли ваш малыш названия диких и домашних животных?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16. Есть ли у вашего ребенка навыки обобщения, например, может ли он назвать одним словом "фрукты" яблоки и груши?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17. Любит ли ваш ребенок самостоятельно проводить время за каким-то занятием, например, рисовать, собирать конструктор и т. д.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300" smtClean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300" smtClean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311150"/>
            <a:ext cx="8229600" cy="69850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62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Если вы ответили утвердительно на </a:t>
            </a:r>
            <a:r>
              <a:rPr lang="ru-RU" sz="2400" smtClean="0">
                <a:latin typeface="Arial" charset="0"/>
              </a:rPr>
              <a:t>15 и более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 вопросов, значит, ваш ребенок </a:t>
            </a:r>
            <a:r>
              <a:rPr lang="ru-RU" sz="2400" smtClean="0">
                <a:latin typeface="Arial" charset="0"/>
              </a:rPr>
              <a:t>вполне готов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 к школьному обучению. Вы занимались с ним не напрасно, и в дальнейшем, если у него и возникнут трудности при обучении, он с вашей помощью сможет с ними справиться.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Если ваш малыш может справляться с содержанием </a:t>
            </a:r>
            <a:r>
              <a:rPr lang="ru-RU" sz="2400" smtClean="0">
                <a:latin typeface="Arial" charset="0"/>
              </a:rPr>
              <a:t>10-14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 вышеуказанных вопросов, то </a:t>
            </a:r>
            <a:r>
              <a:rPr lang="ru-RU" sz="2400" smtClean="0">
                <a:latin typeface="Arial" charset="0"/>
              </a:rPr>
              <a:t>вы на верном пути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. За время занятий он многому научился и многое узнал. А те вопросы, на которые вы ответили отрицательно, укажут вам, на какие моменты нужно обратить внимание, в чем еще нужно потренироваться с ребенком.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В том случае, если количество утвердительных ответов </a:t>
            </a:r>
            <a:r>
              <a:rPr lang="ru-RU" sz="2400" smtClean="0">
                <a:latin typeface="Arial" charset="0"/>
              </a:rPr>
              <a:t>9 или менее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, вам следует больше уделять времени и внимания занятиям с ребенком. Он еще </a:t>
            </a:r>
            <a:r>
              <a:rPr lang="ru-RU" sz="2400" smtClean="0">
                <a:latin typeface="Arial" charset="0"/>
              </a:rPr>
              <a:t>не совсем готов пойти в школу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. Поэтому ваша задача - систематически заниматься с малышом, тренироваться в выполнении различных упражнений.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smtClean="0">
                <a:solidFill>
                  <a:srgbClr val="333399"/>
                </a:solidFill>
                <a:latin typeface="Arial" charset="0"/>
              </a:rPr>
              <a:t>Удачи и успехов!</a:t>
            </a:r>
          </a:p>
        </p:txBody>
      </p:sp>
      <p:pic>
        <p:nvPicPr>
          <p:cNvPr id="111626" name="Picture 10" descr="image013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27313" y="2276475"/>
            <a:ext cx="3673475" cy="2736850"/>
          </a:xfrm>
          <a:noFill/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000066"/>
                </a:solidFill>
                <a:latin typeface="Arial" charset="0"/>
              </a:rPr>
              <a:t>Ребенок не готов к школе, если: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25538"/>
            <a:ext cx="5554662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настроен исключительно на игру;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недостаточно самостоятелен;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чрезмерно возбудим, неуправляем;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не умеет сосредоточиться на задании;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мало знает об окружающем мире, не может сравнить предметы и т.д.;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имеет серьезные нарушения речевого развития;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не умеет общаться со сверстниками и взрослыми.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smtClean="0">
              <a:solidFill>
                <a:srgbClr val="333399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2600" smtClean="0">
              <a:solidFill>
                <a:srgbClr val="333399"/>
              </a:solidFill>
            </a:endParaRPr>
          </a:p>
        </p:txBody>
      </p:sp>
      <p:pic>
        <p:nvPicPr>
          <p:cNvPr id="191492" name="Рисунок 13" descr="Индивидуальная готовность к школе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27763" y="2060575"/>
            <a:ext cx="2232025" cy="3201988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Герасимова </a:t>
            </a:r>
            <a:r>
              <a:rPr lang="ru-RU" dirty="0"/>
              <a:t>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/>
      <p:bldP spid="1914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5616575" cy="49609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333399"/>
                </a:solidFill>
              </a:rPr>
              <a:t>   «</a:t>
            </a:r>
            <a:r>
              <a:rPr lang="ru-RU" sz="2800" b="1" dirty="0" smtClean="0">
                <a:solidFill>
                  <a:srgbClr val="333399"/>
                </a:solidFill>
                <a:latin typeface="Arial" charset="0"/>
              </a:rPr>
              <a:t>Школьная зрелость"</a:t>
            </a:r>
            <a:r>
              <a:rPr lang="ru-RU" sz="2800" dirty="0" smtClean="0">
                <a:solidFill>
                  <a:srgbClr val="333399"/>
                </a:solidFill>
                <a:latin typeface="Arial" charset="0"/>
              </a:rPr>
              <a:t>,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333399"/>
                </a:solidFill>
                <a:latin typeface="Arial" charset="0"/>
              </a:rPr>
              <a:t>или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333399"/>
                </a:solidFill>
                <a:latin typeface="Arial" charset="0"/>
              </a:rPr>
              <a:t>   психологическая готовность ребенка к школьному обучению - </a:t>
            </a:r>
            <a:endParaRPr lang="ru-RU" sz="2800" dirty="0" smtClean="0">
              <a:solidFill>
                <a:srgbClr val="333399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Arial" charset="0"/>
              </a:rPr>
              <a:t>   достижение ребенком такого уровня психического развития, когда он оказывается способным принимать участие в школьном обучении.</a:t>
            </a:r>
            <a:br>
              <a:rPr lang="ru-RU" sz="2800" dirty="0" smtClean="0">
                <a:latin typeface="Arial" charset="0"/>
              </a:rPr>
            </a:br>
            <a:endParaRPr lang="ru-RU" sz="2800" dirty="0" smtClean="0">
              <a:latin typeface="Arial" charset="0"/>
            </a:endParaRPr>
          </a:p>
        </p:txBody>
      </p:sp>
      <p:pic>
        <p:nvPicPr>
          <p:cNvPr id="173060" name="Picture 4" descr="подготовка ребенка к школе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981075"/>
            <a:ext cx="2566987" cy="3600450"/>
          </a:xfrm>
          <a:noFill/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000099"/>
                </a:solidFill>
                <a:latin typeface="Arial" charset="0"/>
              </a:rPr>
              <a:t>Психологическая готовность: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27313" y="1484313"/>
            <a:ext cx="3816350" cy="44751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333399"/>
                </a:solidFill>
              </a:rPr>
              <a:t>Личностная и социальная готовность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333399"/>
                </a:solidFill>
              </a:rPr>
              <a:t>Волевая и эмоциональная готовность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333399"/>
                </a:solidFill>
              </a:rPr>
              <a:t>Интеллектуальная готовность</a:t>
            </a:r>
          </a:p>
          <a:p>
            <a:pPr eaLnBrk="1" hangingPunct="1">
              <a:defRPr/>
            </a:pPr>
            <a:endParaRPr lang="ru-RU" sz="2800" smtClean="0">
              <a:solidFill>
                <a:srgbClr val="333399"/>
              </a:solidFill>
            </a:endParaRPr>
          </a:p>
        </p:txBody>
      </p:sp>
      <p:pic>
        <p:nvPicPr>
          <p:cNvPr id="194567" name="Рисунок 17" descr="07.11.2007 - Обучение и развитие в дошкольном возрасте. Часть 1.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88125" y="4005263"/>
            <a:ext cx="1871663" cy="1944687"/>
          </a:xfrm>
          <a:noFill/>
        </p:spPr>
      </p:pic>
      <p:pic>
        <p:nvPicPr>
          <p:cNvPr id="194568" name="Рисунок 18" descr="07.11.2007 - Обучение и развитие в дошкольном возрасте. Часть 2.">
            <a:hlinkClick r:id="rId3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8313" y="1916113"/>
            <a:ext cx="1871662" cy="1944687"/>
          </a:xfrm>
          <a:noFill/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2" grpId="0"/>
      <p:bldP spid="1945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i="1" smtClean="0">
                <a:solidFill>
                  <a:srgbClr val="000099"/>
                </a:solidFill>
                <a:latin typeface="Arial" charset="0"/>
              </a:rPr>
              <a:t>Социальная и личностная готовность ребенка</a:t>
            </a:r>
            <a:r>
              <a:rPr lang="ru-RU" sz="4000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4475163" cy="439578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Роль школьника</a:t>
            </a: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школе</a:t>
            </a:r>
            <a:r>
              <a:rPr lang="ru-RU" sz="280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учителю и учебной деятельности</a:t>
            </a:r>
            <a:endParaRPr lang="ru-RU" sz="2800" smtClean="0">
              <a:latin typeface="Arial" charset="0"/>
            </a:endParaRP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сверстникам</a:t>
            </a:r>
            <a:r>
              <a:rPr lang="ru-RU" sz="280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родным и близким</a:t>
            </a:r>
            <a:endParaRPr lang="ru-RU" sz="2800" smtClean="0">
              <a:latin typeface="Arial" charset="0"/>
            </a:endParaRP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самому себе</a:t>
            </a:r>
            <a:r>
              <a:rPr lang="ru-RU" sz="2800" smtClean="0">
                <a:latin typeface="Arial" charset="0"/>
              </a:rPr>
              <a:t> </a:t>
            </a:r>
          </a:p>
        </p:txBody>
      </p:sp>
      <p:pic>
        <p:nvPicPr>
          <p:cNvPr id="44041" name="Picture 9" descr="подготовка к школе,  школьная зрелость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3800" y="2276475"/>
            <a:ext cx="3600450" cy="3600450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333399"/>
                </a:solidFill>
                <a:latin typeface="Arial" charset="0"/>
              </a:rPr>
              <a:t>Тест "Лесенка"</a:t>
            </a:r>
            <a:r>
              <a:rPr lang="ru-RU" smtClean="0"/>
              <a:t> </a:t>
            </a:r>
          </a:p>
        </p:txBody>
      </p:sp>
      <p:pic>
        <p:nvPicPr>
          <p:cNvPr id="92164" name="Рисунок 1" descr="подготовка ребенка к школе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24075" y="2205038"/>
            <a:ext cx="4391025" cy="3659187"/>
          </a:xfrm>
          <a:noFill/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18488" cy="1319213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000066"/>
                </a:solidFill>
                <a:latin typeface="Arial" charset="0"/>
              </a:rPr>
              <a:t>Волевая и эмоциональная готовность ребенка к школе</a:t>
            </a:r>
            <a:r>
              <a:rPr lang="ru-RU" sz="4000" smtClean="0"/>
              <a:t>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69106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>
                <a:latin typeface="Arial" charset="0"/>
              </a:rPr>
              <a:t>   1. Способность ребенка напряженно трудиться, делая то, что от него требует учитель, режим школьной жизни. Ребенок должен уметь управлять своим поведением, умственной деятельностью.</a:t>
            </a:r>
            <a:br>
              <a:rPr lang="ru-RU" sz="2400" smtClean="0">
                <a:latin typeface="Arial" charset="0"/>
              </a:rPr>
            </a:br>
            <a:r>
              <a:rPr lang="ru-RU" sz="2400" smtClean="0">
                <a:latin typeface="Arial" charset="0"/>
              </a:rPr>
              <a:t/>
            </a:r>
            <a:br>
              <a:rPr lang="ru-RU" sz="2400" smtClean="0">
                <a:latin typeface="Arial" charset="0"/>
              </a:rPr>
            </a:br>
            <a:r>
              <a:rPr lang="ru-RU" sz="2400" smtClean="0"/>
              <a:t>2. Мотивация к обучению,   умение управлять эмоциями.</a:t>
            </a:r>
            <a:r>
              <a:rPr lang="ru-RU" sz="2800" smtClean="0"/>
              <a:t> </a:t>
            </a:r>
          </a:p>
        </p:txBody>
      </p:sp>
      <p:pic>
        <p:nvPicPr>
          <p:cNvPr id="94212" name="Рисунок 2" descr="подготовка ребенка к школе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11863" y="1844675"/>
            <a:ext cx="2305050" cy="3889375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333399"/>
                </a:solidFill>
                <a:latin typeface="Arial" charset="0"/>
              </a:rPr>
              <a:t>Интеллектуальная готовность ребенка к школе</a:t>
            </a:r>
            <a:r>
              <a:rPr lang="ru-RU" sz="4000" smtClean="0"/>
              <a:t>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542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>
                <a:latin typeface="Arial" charset="0"/>
              </a:rPr>
              <a:t>   заключается в определенном кругозоре, запасе конкретных знаний, в понимании основных закономерностей. </a:t>
            </a:r>
          </a:p>
        </p:txBody>
      </p:sp>
      <p:pic>
        <p:nvPicPr>
          <p:cNvPr id="95236" name="Picture 4" descr="готовность к школе, подготовка к школе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2205038"/>
            <a:ext cx="3384550" cy="2782887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333399"/>
                </a:solidFill>
                <a:latin typeface="Arial" charset="0"/>
              </a:rPr>
              <a:t>Что важно уметь и понимать ребенку </a:t>
            </a:r>
            <a:br>
              <a:rPr lang="ru-RU" sz="3600" smtClean="0">
                <a:solidFill>
                  <a:srgbClr val="333399"/>
                </a:solidFill>
                <a:latin typeface="Arial" charset="0"/>
              </a:rPr>
            </a:br>
            <a:r>
              <a:rPr lang="ru-RU" sz="3600" smtClean="0">
                <a:solidFill>
                  <a:srgbClr val="333399"/>
                </a:solidFill>
                <a:latin typeface="Arial" charset="0"/>
              </a:rPr>
              <a:t>при поступлении в школу</a:t>
            </a:r>
            <a:r>
              <a:rPr lang="ru-RU" sz="4000" smtClean="0"/>
              <a:t> </a:t>
            </a:r>
          </a:p>
        </p:txBody>
      </p:sp>
      <p:pic>
        <p:nvPicPr>
          <p:cNvPr id="96260" name="Picture 4" descr="подготовка ребенка к школе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1916113"/>
            <a:ext cx="3168650" cy="2860675"/>
          </a:xfrm>
          <a:noFill/>
        </p:spPr>
      </p:pic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4067175" y="2349500"/>
            <a:ext cx="457200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Фонематический слух</a:t>
            </a:r>
          </a:p>
          <a:p>
            <a:pPr>
              <a:defRPr/>
            </a:pPr>
            <a:endParaRPr lang="ru-RU" sz="26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Чувство величины </a:t>
            </a:r>
          </a:p>
          <a:p>
            <a:pPr>
              <a:defRPr/>
            </a:pPr>
            <a:endParaRPr lang="ru-RU" sz="26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Последовательность </a:t>
            </a:r>
          </a:p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изложения мыслей </a:t>
            </a:r>
          </a:p>
          <a:p>
            <a:pPr>
              <a:defRPr/>
            </a:pPr>
            <a:endParaRPr lang="ru-RU" sz="26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Ориентация в пространстве</a:t>
            </a:r>
            <a:r>
              <a:rPr lang="ru-RU" sz="260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62" grpId="0"/>
    </p:bld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S5QAU4VNKZPS-945233833-2437</_dlc_DocId>
    <_dlc_DocIdUrl xmlns="6434c500-c195-4837-b047-5e71706d4cb2">
      <Url>https://www.eduportal44.ru/Buy/School_2/NewPage/_layouts/15/DocIdRedir.aspx?ID=S5QAU4VNKZPS-945233833-2437</Url>
      <Description>S5QAU4VNKZPS-945233833-2437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C8F2E4AD0278D4FB99D5F42C29B3799" ma:contentTypeVersion="1" ma:contentTypeDescription="Создание документа." ma:contentTypeScope="" ma:versionID="9f4db34a315b2c1474ba0780d4c86e71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e39ac6273086ad29513aef4034e604a6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D216E29-E9E0-4A1E-AB38-E935CB04D58A}"/>
</file>

<file path=customXml/itemProps2.xml><?xml version="1.0" encoding="utf-8"?>
<ds:datastoreItem xmlns:ds="http://schemas.openxmlformats.org/officeDocument/2006/customXml" ds:itemID="{B3A3D470-275F-4773-9F40-91A2980C7A45}"/>
</file>

<file path=customXml/itemProps3.xml><?xml version="1.0" encoding="utf-8"?>
<ds:datastoreItem xmlns:ds="http://schemas.openxmlformats.org/officeDocument/2006/customXml" ds:itemID="{6B47E3EE-4C2E-4BE3-BDA7-81AF12AFD11B}"/>
</file>

<file path=customXml/itemProps4.xml><?xml version="1.0" encoding="utf-8"?>
<ds:datastoreItem xmlns:ds="http://schemas.openxmlformats.org/officeDocument/2006/customXml" ds:itemID="{617B0D50-3E8C-4A20-84D5-EA3ACB7CEE7E}"/>
</file>

<file path=customXml/itemProps5.xml><?xml version="1.0" encoding="utf-8"?>
<ds:datastoreItem xmlns:ds="http://schemas.openxmlformats.org/officeDocument/2006/customXml" ds:itemID="{45D6F31A-AFC3-4B10-81CF-DC4FF5BE2591}"/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357</TotalTime>
  <Words>572</Words>
  <Application>Microsoft Office PowerPoint</Application>
  <PresentationFormat>Экран (4:3)</PresentationFormat>
  <Paragraphs>67</Paragraphs>
  <Slides>15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Текстура</vt:lpstr>
      <vt:lpstr>Слайд 1</vt:lpstr>
      <vt:lpstr>Ребенок не готов к школе, если:</vt:lpstr>
      <vt:lpstr>Слайд 3</vt:lpstr>
      <vt:lpstr>Психологическая готовность:</vt:lpstr>
      <vt:lpstr>Социальная и личностная готовность ребенка </vt:lpstr>
      <vt:lpstr>Тест "Лесенка" </vt:lpstr>
      <vt:lpstr>Волевая и эмоциональная готовность ребенка к школе </vt:lpstr>
      <vt:lpstr>Интеллектуальная готовность ребенка к школе </vt:lpstr>
      <vt:lpstr>Что важно уметь и понимать ребенку  при поступлении в школу </vt:lpstr>
      <vt:lpstr>  Выявить отношение ребенка к школьному обучению вам поможет небольшая беседа.  </vt:lpstr>
      <vt:lpstr>     </vt:lpstr>
      <vt:lpstr>Тесты для родителей на определение  готовности ребенка к школе </vt:lpstr>
      <vt:lpstr>Слайд 13</vt:lpstr>
      <vt:lpstr>Слайд 14</vt:lpstr>
      <vt:lpstr>Удачи и успехов!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компик</dc:creator>
  <cp:lastModifiedBy>Секретарь</cp:lastModifiedBy>
  <cp:revision>12</cp:revision>
  <dcterms:created xsi:type="dcterms:W3CDTF">1601-01-01T00:00:00Z</dcterms:created>
  <dcterms:modified xsi:type="dcterms:W3CDTF">2024-08-01T10:24:18Z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lpwstr/>
  </property>
  <property fmtid="{D5CDD505-2E9C-101B-9397-08002B2CF9AE}" pid="3" name="display_urn:schemas-microsoft-com:office:office#Editor">
    <vt:lpwstr>Муниципальная средняя общеобразовательная школа  № 2</vt:lpwstr>
  </property>
  <property fmtid="{D5CDD505-2E9C-101B-9397-08002B2CF9AE}" pid="4" name="display_urn:schemas-microsoft-com:office:office#Author">
    <vt:lpwstr>Муниципальная средняя общеобразовательная школа  № 2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ContentTypeId">
    <vt:lpwstr>0x0101008C8F2E4AD0278D4FB99D5F42C29B3799</vt:lpwstr>
  </property>
  <property fmtid="{D5CDD505-2E9C-101B-9397-08002B2CF9AE}" pid="9" name="_dlc_DocIdItemGuid">
    <vt:lpwstr>127d24ce-0be7-42ac-9c04-cffc2054c7e4</vt:lpwstr>
  </property>
</Properties>
</file>