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9.xml" ContentType="application/vnd.openxmlformats-officedocument.presentationml.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  <p:sldMasterId id="2147483750" r:id="rId2"/>
    <p:sldMasterId id="2147483762" r:id="rId3"/>
  </p:sldMasterIdLst>
  <p:notesMasterIdLst>
    <p:notesMasterId r:id="rId31"/>
  </p:notesMasterIdLst>
  <p:handoutMasterIdLst>
    <p:handoutMasterId r:id="rId32"/>
  </p:handoutMasterIdLst>
  <p:sldIdLst>
    <p:sldId id="428" r:id="rId4"/>
    <p:sldId id="336" r:id="rId5"/>
    <p:sldId id="489" r:id="rId6"/>
    <p:sldId id="478" r:id="rId7"/>
    <p:sldId id="432" r:id="rId8"/>
    <p:sldId id="481" r:id="rId9"/>
    <p:sldId id="470" r:id="rId10"/>
    <p:sldId id="468" r:id="rId11"/>
    <p:sldId id="496" r:id="rId12"/>
    <p:sldId id="388" r:id="rId13"/>
    <p:sldId id="499" r:id="rId14"/>
    <p:sldId id="622" r:id="rId15"/>
    <p:sldId id="589" r:id="rId16"/>
    <p:sldId id="562" r:id="rId17"/>
    <p:sldId id="593" r:id="rId18"/>
    <p:sldId id="619" r:id="rId19"/>
    <p:sldId id="620" r:id="rId20"/>
    <p:sldId id="498" r:id="rId21"/>
    <p:sldId id="483" r:id="rId22"/>
    <p:sldId id="600" r:id="rId23"/>
    <p:sldId id="602" r:id="rId24"/>
    <p:sldId id="469" r:id="rId25"/>
    <p:sldId id="488" r:id="rId26"/>
    <p:sldId id="504" r:id="rId27"/>
    <p:sldId id="621" r:id="rId28"/>
    <p:sldId id="497" r:id="rId29"/>
    <p:sldId id="455" r:id="rId30"/>
  </p:sldIdLst>
  <p:sldSz cx="9144000" cy="5143500" type="screen16x9"/>
  <p:notesSz cx="6616700" cy="9677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FACF21E8-225D-4CAD-A5F6-1261C783174D}">
          <p14:sldIdLst>
            <p14:sldId id="428"/>
            <p14:sldId id="336"/>
            <p14:sldId id="489"/>
            <p14:sldId id="478"/>
            <p14:sldId id="432"/>
            <p14:sldId id="481"/>
            <p14:sldId id="470"/>
            <p14:sldId id="468"/>
            <p14:sldId id="496"/>
            <p14:sldId id="388"/>
            <p14:sldId id="499"/>
            <p14:sldId id="622"/>
            <p14:sldId id="589"/>
            <p14:sldId id="562"/>
            <p14:sldId id="593"/>
            <p14:sldId id="619"/>
            <p14:sldId id="620"/>
            <p14:sldId id="498"/>
            <p14:sldId id="483"/>
            <p14:sldId id="600"/>
            <p14:sldId id="602"/>
            <p14:sldId id="469"/>
            <p14:sldId id="488"/>
            <p14:sldId id="504"/>
            <p14:sldId id="621"/>
            <p14:sldId id="497"/>
            <p14:sldId id="455"/>
          </p14:sldIdLst>
        </p14:section>
        <p14:section name="Раздел без заголовка" id="{4B425D38-F9EA-451C-94F8-314ADC082188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1484" userDrawn="1">
          <p15:clr>
            <a:srgbClr val="A4A3A4"/>
          </p15:clr>
        </p15:guide>
        <p15:guide id="2" orient="horz" pos="1847">
          <p15:clr>
            <a:srgbClr val="A4A3A4"/>
          </p15:clr>
        </p15:guide>
        <p15:guide id="3" orient="horz" pos="894" userDrawn="1">
          <p15:clr>
            <a:srgbClr val="A4A3A4"/>
          </p15:clr>
        </p15:guide>
        <p15:guide id="4" orient="horz" pos="1938">
          <p15:clr>
            <a:srgbClr val="A4A3A4"/>
          </p15:clr>
        </p15:guide>
        <p15:guide id="5" pos="1927" userDrawn="1">
          <p15:clr>
            <a:srgbClr val="A4A3A4"/>
          </p15:clr>
        </p15:guide>
        <p15:guide id="6" pos="55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43B84"/>
    <a:srgbClr val="4F7ADB"/>
    <a:srgbClr val="00CC66"/>
    <a:srgbClr val="02ACE8"/>
    <a:srgbClr val="194CA7"/>
    <a:srgbClr val="E50083"/>
    <a:srgbClr val="0078A8"/>
    <a:srgbClr val="4A81E4"/>
    <a:srgbClr val="414A54"/>
    <a:srgbClr val="00AFD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1" autoAdjust="0"/>
    <p:restoredTop sz="85051" autoAdjust="0"/>
  </p:normalViewPr>
  <p:slideViewPr>
    <p:cSldViewPr snapToObjects="1">
      <p:cViewPr varScale="1">
        <p:scale>
          <a:sx n="98" d="100"/>
          <a:sy n="98" d="100"/>
        </p:scale>
        <p:origin x="-390" y="-90"/>
      </p:cViewPr>
      <p:guideLst>
        <p:guide orient="horz" pos="1484"/>
        <p:guide orient="horz" pos="1847"/>
        <p:guide orient="horz" pos="894"/>
        <p:guide orient="horz" pos="1938"/>
        <p:guide pos="1927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customXml" Target="../customXml/item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37" Type="http://schemas.openxmlformats.org/officeDocument/2006/relationships/customXml" Target="../customXml/item1.xml"/><Relationship Id="rId40" Type="http://schemas.openxmlformats.org/officeDocument/2006/relationships/customXml" Target="../customXml/item4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C49798-F8EC-401A-9B72-EFE14D56B264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AF33D2E2-B6E9-48EC-BCFA-0152B9C0414C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ОГЭ - математика, русский язык  </a:t>
          </a:r>
        </a:p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+2 предмета по выбору</a:t>
          </a:r>
        </a:p>
      </dgm:t>
    </dgm:pt>
    <dgm:pt modelId="{2E75C1F5-417A-4A7F-9668-8EB52FF9A5CC}" type="parTrans" cxnId="{BA2B6AD9-B636-413D-9411-D7E35F081219}">
      <dgm:prSet/>
      <dgm:spPr/>
      <dgm:t>
        <a:bodyPr/>
        <a:lstStyle/>
        <a:p>
          <a:endParaRPr lang="ru-RU"/>
        </a:p>
      </dgm:t>
    </dgm:pt>
    <dgm:pt modelId="{24D49F12-F2C0-4C5B-A12E-EFECBCBB5EE9}" type="sibTrans" cxnId="{BA2B6AD9-B636-413D-9411-D7E35F081219}">
      <dgm:prSet/>
      <dgm:spPr/>
      <dgm:t>
        <a:bodyPr/>
        <a:lstStyle/>
        <a:p>
          <a:endParaRPr lang="ru-RU"/>
        </a:p>
      </dgm:t>
    </dgm:pt>
    <dgm:pt modelId="{37CCDFD4-8011-4C34-84DC-9CD51DF905CD}" type="pres">
      <dgm:prSet presAssocID="{79C49798-F8EC-401A-9B72-EFE14D56B264}" presName="CompostProcess" presStyleCnt="0">
        <dgm:presLayoutVars>
          <dgm:dir/>
          <dgm:resizeHandles val="exact"/>
        </dgm:presLayoutVars>
      </dgm:prSet>
      <dgm:spPr/>
    </dgm:pt>
    <dgm:pt modelId="{0ACFFD27-E787-4D88-AD21-0A9341107F10}" type="pres">
      <dgm:prSet presAssocID="{79C49798-F8EC-401A-9B72-EFE14D56B264}" presName="arrow" presStyleLbl="bgShp" presStyleIdx="0" presStyleCnt="1" custLinFactNeighborX="297" custLinFactNeighborY="-744"/>
      <dgm:spPr/>
    </dgm:pt>
    <dgm:pt modelId="{1E809BCC-3A6E-44A1-AC94-9F548A9410F5}" type="pres">
      <dgm:prSet presAssocID="{79C49798-F8EC-401A-9B72-EFE14D56B264}" presName="linearProcess" presStyleCnt="0"/>
      <dgm:spPr/>
    </dgm:pt>
    <dgm:pt modelId="{03262375-66FA-4A5A-A79E-AB75AC839676}" type="pres">
      <dgm:prSet presAssocID="{AF33D2E2-B6E9-48EC-BCFA-0152B9C0414C}" presName="textNode" presStyleLbl="node1" presStyleIdx="0" presStyleCnt="1" custScaleY="88387" custLinFactNeighborY="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AFEC6D-F4C1-4AE1-BDD8-BC10DC0216E5}" type="presOf" srcId="{79C49798-F8EC-401A-9B72-EFE14D56B264}" destId="{37CCDFD4-8011-4C34-84DC-9CD51DF905CD}" srcOrd="0" destOrd="0" presId="urn:microsoft.com/office/officeart/2005/8/layout/hProcess9"/>
    <dgm:cxn modelId="{BA2B6AD9-B636-413D-9411-D7E35F081219}" srcId="{79C49798-F8EC-401A-9B72-EFE14D56B264}" destId="{AF33D2E2-B6E9-48EC-BCFA-0152B9C0414C}" srcOrd="0" destOrd="0" parTransId="{2E75C1F5-417A-4A7F-9668-8EB52FF9A5CC}" sibTransId="{24D49F12-F2C0-4C5B-A12E-EFECBCBB5EE9}"/>
    <dgm:cxn modelId="{0150A519-03EC-482B-98B0-36C2302B97C6}" type="presOf" srcId="{AF33D2E2-B6E9-48EC-BCFA-0152B9C0414C}" destId="{03262375-66FA-4A5A-A79E-AB75AC839676}" srcOrd="0" destOrd="0" presId="urn:microsoft.com/office/officeart/2005/8/layout/hProcess9"/>
    <dgm:cxn modelId="{33A86B92-0F12-4D2F-80FE-687FF688AC6C}" type="presParOf" srcId="{37CCDFD4-8011-4C34-84DC-9CD51DF905CD}" destId="{0ACFFD27-E787-4D88-AD21-0A9341107F10}" srcOrd="0" destOrd="0" presId="urn:microsoft.com/office/officeart/2005/8/layout/hProcess9"/>
    <dgm:cxn modelId="{814DA6DE-501C-4FAC-ABB7-F6BD07D55AC4}" type="presParOf" srcId="{37CCDFD4-8011-4C34-84DC-9CD51DF905CD}" destId="{1E809BCC-3A6E-44A1-AC94-9F548A9410F5}" srcOrd="1" destOrd="0" presId="urn:microsoft.com/office/officeart/2005/8/layout/hProcess9"/>
    <dgm:cxn modelId="{01FDBCD1-2A31-40DC-92EA-F5252987D9AC}" type="presParOf" srcId="{1E809BCC-3A6E-44A1-AC94-9F548A9410F5}" destId="{03262375-66FA-4A5A-A79E-AB75AC839676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47932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2C7F6-92CC-4B1B-9595-A21F162E8585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47932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E26E8-903C-456C-8EE2-544CDD43D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4283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47932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5D1EF-77EA-4749-BAB3-C7292E4C7162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25488"/>
            <a:ext cx="6451600" cy="3629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1670" y="4596765"/>
            <a:ext cx="5293360" cy="4354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47932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B4A9-BDB9-4DC5-BE7E-756D0329E3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998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4B4A9-BDB9-4DC5-BE7E-756D0329E39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193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4B4A9-BDB9-4DC5-BE7E-756D0329E39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5147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2550" y="725488"/>
            <a:ext cx="6451600" cy="362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ea typeface="ＭＳ Ｐゴシック" pitchFamily="34" charset="-128"/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5302AB-7A08-440A-8DD5-DB23102E2357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52461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2550" y="725488"/>
            <a:ext cx="6451600" cy="362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ea typeface="ＭＳ Ｐゴシック" pitchFamily="34" charset="-128"/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5302AB-7A08-440A-8DD5-DB23102E2357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92257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2550" y="725488"/>
            <a:ext cx="6451600" cy="362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8D570C-A26A-48BC-99ED-927CB009A2F2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546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Итоговое собеседование направлено на проверку коммуникативной компетенции обучающихся IX классов — умения создавать монологические высказывания на разные темы, принимать участие в диалоге, выразительно читать текст вслух, пересказывать текст с привлечением дополнительной информации.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4B4A9-BDB9-4DC5-BE7E-756D0329E3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211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r>
              <a:rPr lang="ru-RU" altLang="ru-RU" dirty="0"/>
              <a:t>Школа не может подготовить</a:t>
            </a:r>
            <a:r>
              <a:rPr lang="ru-RU" altLang="ru-RU" baseline="0" dirty="0"/>
              <a:t> выпускника к экзамену против его желания и без его участия!</a:t>
            </a: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74A97D-04DC-4F28-8957-491A914940F2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4844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24F-B790-4C43-BEE8-25B58BA86868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-13067"/>
            <a:ext cx="9180512" cy="5256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Z:\Elements\Logo\Gerby\Moscow\g14_moscow_colorVolume_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2214560"/>
            <a:ext cx="571504" cy="680091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699792" y="2154825"/>
            <a:ext cx="2016224" cy="7769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30631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514-E894-4F18-ADDA-CB6456BE47E3}" type="datetime1">
              <a:rPr lang="ru-RU" smtClean="0"/>
              <a:pPr/>
              <a:t>21.11.2024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421152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514-E894-4F18-ADDA-CB6456BE47E3}" type="datetime1">
              <a:rPr lang="ru-RU" smtClean="0"/>
              <a:pPr/>
              <a:t>21.11.2024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07706662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Z:\Projects\!MINOBR\Презентация 16х9 департамент\Background\ДО_Presentation_16x9-05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-1523"/>
            <a:ext cx="9138582" cy="514502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 userDrawn="1"/>
        </p:nvSpPr>
        <p:spPr>
          <a:xfrm>
            <a:off x="0" y="714362"/>
            <a:ext cx="9144000" cy="2571768"/>
          </a:xfrm>
          <a:prstGeom prst="rect">
            <a:avLst/>
          </a:prstGeom>
          <a:solidFill>
            <a:srgbClr val="4A81E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571472" y="714362"/>
            <a:ext cx="1038226" cy="328614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/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09904" y="4786328"/>
            <a:ext cx="2133600" cy="273844"/>
          </a:xfrm>
        </p:spPr>
        <p:txBody>
          <a:bodyPr/>
          <a:lstStyle/>
          <a:p>
            <a:fld id="{575B1753-BCE6-4B08-BB6E-16EF51597E12}" type="datetime1">
              <a:rPr lang="ru-RU" smtClean="0"/>
              <a:pPr/>
              <a:t>21.11.2024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03550" y="-18"/>
            <a:ext cx="3640152" cy="693438"/>
          </a:xfrm>
        </p:spPr>
        <p:txBody>
          <a:bodyPr/>
          <a:lstStyle/>
          <a:p>
            <a:r>
              <a:rPr lang="ru-RU" dirty="0"/>
              <a:t>ОБРАЗЕЦ КОЛОНТИТУЛА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869656"/>
            <a:ext cx="2233642" cy="273844"/>
          </a:xfrm>
        </p:spPr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Picture 3" descr="Z:\Elements\Logo\Gerby\Moscow\g14_moscow_colorVolume_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995" y="857238"/>
            <a:ext cx="621440" cy="739514"/>
          </a:xfrm>
          <a:prstGeom prst="rect">
            <a:avLst/>
          </a:prstGeom>
          <a:noFill/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80995" y="1753703"/>
            <a:ext cx="635058" cy="1019063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 userDrawn="1"/>
        </p:nvSpPr>
        <p:spPr>
          <a:xfrm>
            <a:off x="0" y="3286130"/>
            <a:ext cx="9144000" cy="346718"/>
          </a:xfrm>
          <a:prstGeom prst="rect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003550" y="857238"/>
            <a:ext cx="4714908" cy="2433651"/>
          </a:xfrm>
        </p:spPr>
        <p:txBody>
          <a:bodyPr anchor="b"/>
          <a:lstStyle>
            <a:lvl1pPr algn="l">
              <a:lnSpc>
                <a:spcPts val="4200"/>
              </a:lnSpc>
              <a:tabLst/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</a:t>
            </a:r>
            <a:br>
              <a:rPr lang="ru-RU" dirty="0"/>
            </a:br>
            <a:r>
              <a:rPr lang="ru-RU" dirty="0"/>
              <a:t>заголовка</a:t>
            </a:r>
          </a:p>
        </p:txBody>
      </p:sp>
      <p:cxnSp>
        <p:nvCxnSpPr>
          <p:cNvPr id="17" name="Прямая соединительная линия 16"/>
          <p:cNvCxnSpPr/>
          <p:nvPr userDrawn="1"/>
        </p:nvCxnSpPr>
        <p:spPr>
          <a:xfrm>
            <a:off x="-36512" y="675062"/>
            <a:ext cx="9180512" cy="0"/>
          </a:xfrm>
          <a:prstGeom prst="line">
            <a:avLst/>
          </a:prstGeom>
          <a:ln w="38100" cmpd="sng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A37E0-B82D-449F-BF9C-FE0CF28D43C2}" type="datetime1">
              <a:rPr lang="ru-RU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8CF38-1FA7-4FAC-960E-0A0D71081D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2850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E90A6-6666-44F9-94E1-F52821E9D4B7}" type="datetime1">
              <a:rPr lang="ru-RU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BC288-2C15-45DE-882E-160EA34E3F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83309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5F422-E6A7-439F-A824-EEF54DD94BFD}" type="datetime1">
              <a:rPr lang="ru-RU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EF4FB-4C49-4B28-BB1F-A42564CC5C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212791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4FF6A-E2EB-4907-BC21-788161871314}" type="datetime1">
              <a:rPr lang="ru-RU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1AE36-A3E5-4BE6-B5CF-BC88A7C7B8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91001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61ED4-1D5C-488F-B268-9D689F743771}" type="datetime1">
              <a:rPr lang="ru-RU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86185-0CBC-4DAF-AAAB-6CB0762D30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54386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704D7-1E28-473D-99EA-E94A5C24B5C6}" type="datetime1">
              <a:rPr lang="ru-RU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FFD52-8952-4FD3-9818-2086EFF19B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92693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D3246-3106-4FCC-8F94-349A6B969AA1}" type="datetime1">
              <a:rPr lang="ru-RU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C05FD-A133-4225-A439-7D824B3CAD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28111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DEC7-9355-4B81-8730-409B662835BB}" type="datetime1">
              <a:rPr lang="ru-RU" smtClean="0"/>
              <a:pPr/>
              <a:t>21.11.2024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7082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B9121-08AE-4FD4-995B-52746093360C}" type="datetime1">
              <a:rPr lang="ru-RU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86CCC-28E4-49A4-AC76-1C8531C4E8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872994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DC493-1F5F-4E9F-A6B8-334C055E19FC}" type="datetime1">
              <a:rPr lang="ru-RU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D4F35-E50B-46FD-86C7-180B9A20CD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78010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40A06-3656-4F7F-9D98-5E5C42425703}" type="datetime1">
              <a:rPr lang="ru-RU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B5DE0-142E-4E85-AE1D-94582876C8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7415878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7FD90-B023-47EB-B2EF-49450C50BCEB}" type="datetime1">
              <a:rPr lang="ru-RU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D2A1F-7830-4BDA-8090-6673984DDD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585104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0574" indent="0" algn="l">
              <a:buNone/>
              <a:defRPr sz="195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64AC7-0C92-41D2-BBD3-A6F91D46A6BC}" type="datetime1">
              <a:rPr lang="ru-RU" smtClean="0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82BB24-0CF2-48C9-9F3A-F933C1DEA1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Овал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</p:spTree>
    <p:extLst>
      <p:ext uri="{BB962C8B-B14F-4D97-AF65-F5344CB8AC3E}">
        <p14:creationId xmlns:p14="http://schemas.microsoft.com/office/powerpoint/2010/main" xmlns="" val="38748747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2F0104-C187-4B05-A473-3F33A4AA0953}" type="datetime1">
              <a:rPr lang="ru-RU" smtClean="0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BD08D-1403-4433-B8FA-2804E06899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79423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3375"/>
              </a:lnSpc>
              <a:buNone/>
              <a:defRPr sz="3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3716" indent="0">
              <a:lnSpc>
                <a:spcPts val="1725"/>
              </a:lnSpc>
              <a:spcBef>
                <a:spcPts val="0"/>
              </a:spcBef>
              <a:buNone/>
              <a:defRPr sz="15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F6C2A9-A441-46CA-90BE-188C06FBBA63}" type="datetime1">
              <a:rPr lang="ru-RU" smtClean="0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7C887F-CAA0-4E0F-9F22-CCA3FBC73C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Овал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Овал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</p:spTree>
    <p:extLst>
      <p:ext uri="{BB962C8B-B14F-4D97-AF65-F5344CB8AC3E}">
        <p14:creationId xmlns:p14="http://schemas.microsoft.com/office/powerpoint/2010/main" xmlns="" val="36130338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4AFEF-4970-4BB8-9C80-32C6975117AA}" type="datetime1">
              <a:rPr lang="ru-RU" smtClean="0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73D558-6E03-4D3C-B3E2-E945F930D6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42920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3375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48006" indent="0" algn="l">
              <a:lnSpc>
                <a:spcPct val="100000"/>
              </a:lnSpc>
              <a:spcBef>
                <a:spcPts val="75"/>
              </a:spcBef>
              <a:buNone/>
              <a:defRPr sz="1425" b="0">
                <a:solidFill>
                  <a:schemeClr val="tx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48006" indent="0" algn="l">
              <a:lnSpc>
                <a:spcPct val="100000"/>
              </a:lnSpc>
              <a:spcBef>
                <a:spcPts val="75"/>
              </a:spcBef>
              <a:buNone/>
              <a:defRPr sz="1425" b="0">
                <a:solidFill>
                  <a:schemeClr val="tx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294894" indent="-205740">
              <a:lnSpc>
                <a:spcPct val="100000"/>
              </a:lnSpc>
              <a:spcBef>
                <a:spcPts val="525"/>
              </a:spcBef>
              <a:defRPr sz="1800"/>
            </a:lvl1pPr>
            <a:lvl2pPr>
              <a:lnSpc>
                <a:spcPct val="100000"/>
              </a:lnSpc>
              <a:spcBef>
                <a:spcPts val="525"/>
              </a:spcBef>
              <a:defRPr sz="1500"/>
            </a:lvl2pPr>
            <a:lvl3pPr>
              <a:lnSpc>
                <a:spcPct val="100000"/>
              </a:lnSpc>
              <a:spcBef>
                <a:spcPts val="525"/>
              </a:spcBef>
              <a:defRPr sz="1350"/>
            </a:lvl3pPr>
            <a:lvl4pPr>
              <a:lnSpc>
                <a:spcPct val="100000"/>
              </a:lnSpc>
              <a:spcBef>
                <a:spcPts val="525"/>
              </a:spcBef>
              <a:defRPr sz="1200"/>
            </a:lvl4pPr>
            <a:lvl5pPr>
              <a:lnSpc>
                <a:spcPct val="100000"/>
              </a:lnSpc>
              <a:spcBef>
                <a:spcPts val="525"/>
              </a:spcBef>
              <a:defRPr sz="12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294894" indent="-205740">
              <a:lnSpc>
                <a:spcPct val="100000"/>
              </a:lnSpc>
              <a:spcBef>
                <a:spcPts val="525"/>
              </a:spcBef>
              <a:defRPr sz="1800"/>
            </a:lvl1pPr>
            <a:lvl2pPr>
              <a:lnSpc>
                <a:spcPct val="100000"/>
              </a:lnSpc>
              <a:spcBef>
                <a:spcPts val="525"/>
              </a:spcBef>
              <a:defRPr sz="1500"/>
            </a:lvl2pPr>
            <a:lvl3pPr>
              <a:lnSpc>
                <a:spcPct val="100000"/>
              </a:lnSpc>
              <a:spcBef>
                <a:spcPts val="525"/>
              </a:spcBef>
              <a:defRPr sz="1350"/>
            </a:lvl3pPr>
            <a:lvl4pPr>
              <a:lnSpc>
                <a:spcPct val="100000"/>
              </a:lnSpc>
              <a:spcBef>
                <a:spcPts val="525"/>
              </a:spcBef>
              <a:defRPr sz="1200"/>
            </a:lvl4pPr>
            <a:lvl5pPr>
              <a:lnSpc>
                <a:spcPct val="100000"/>
              </a:lnSpc>
              <a:spcBef>
                <a:spcPts val="525"/>
              </a:spcBef>
              <a:defRPr sz="12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EF68EF-BC65-44BB-9299-73E8B21848E9}" type="datetime1">
              <a:rPr lang="ru-RU" smtClean="0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A4EA8B-62E4-46DC-9384-B72F5571B5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91901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B3F91C-64F5-40AC-BCB7-CD998917656B}" type="datetime1">
              <a:rPr lang="ru-RU" smtClean="0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391F2-9306-42F6-8B7E-4A4E8214DD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955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514-E894-4F18-ADDA-CB6456BE47E3}" type="datetime1">
              <a:rPr lang="ru-RU" smtClean="0"/>
              <a:pPr/>
              <a:t>21.11.2024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9841536"/>
      </p:ext>
    </p:extLst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2DF37B-11D0-4D2C-ACF8-99A66C19EB77}" type="datetime1">
              <a:rPr lang="ru-RU" smtClean="0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33FA6-3FF9-4AF8-BF32-90B6453CAA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</p:spTree>
    <p:extLst>
      <p:ext uri="{BB962C8B-B14F-4D97-AF65-F5344CB8AC3E}">
        <p14:creationId xmlns:p14="http://schemas.microsoft.com/office/powerpoint/2010/main" xmlns="" val="34688882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1500"/>
              </a:lnSpc>
              <a:buNone/>
              <a:defRPr sz="165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34290" indent="0">
              <a:lnSpc>
                <a:spcPct val="100000"/>
              </a:lnSpc>
              <a:spcBef>
                <a:spcPts val="0"/>
              </a:spcBef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EBBC8-4E94-44E6-B814-3EA42DB5132C}" type="datetime1">
              <a:rPr lang="ru-RU" smtClean="0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E6049-20F9-4475-A699-B1E8241E58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98423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1575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8794CC-75E9-4372-B53B-9FBEADF30162}" type="datetime1">
              <a:rPr lang="ru-RU" smtClean="0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A0E1A-2DC4-4C91-BFDE-11F64BA65A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68580" tIns="205740" rtlCol="0" anchor="t">
            <a:normAutofit/>
          </a:bodyPr>
          <a:lstStyle/>
          <a:p>
            <a:pPr marL="0" indent="-212598" algn="l" rtl="0" eaLnBrk="1" latinLnBrk="0" hangingPunct="1">
              <a:lnSpc>
                <a:spcPts val="2250"/>
              </a:lnSpc>
              <a:spcBef>
                <a:spcPts val="45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24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50">
                <a:solidFill>
                  <a:srgbClr val="777777"/>
                </a:solidFill>
              </a:defRPr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3019773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15AE1A-DE0F-4F43-BE66-DE41536A58F5}" type="datetime1">
              <a:rPr lang="ru-RU" smtClean="0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E5A0AD-86AE-4371-8812-2ADF3530DA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03654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A5545-1699-4C8F-8419-EA841DC8DBC7}" type="datetime1">
              <a:rPr lang="ru-RU" smtClean="0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B8595-E985-4F1A-A290-3FB4302D05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760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9BF0-9665-44B7-924D-D72AA1A06473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021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251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DDB0-31F1-444F-B7A6-14D2C6DA2D04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152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845E-FD03-403D-A69D-031A1B0AC72A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815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741E-1F31-4C29-98E6-E89C02B5572D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556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514-E894-4F18-ADDA-CB6456BE47E3}" type="datetime1">
              <a:rPr lang="ru-RU" smtClean="0"/>
              <a:pPr/>
              <a:t>21.11.2024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6037527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792">
              <a:schemeClr val="accent1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3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C3514-E894-4F18-ADDA-CB6456BE47E3}" type="datetime1">
              <a:rPr lang="ru-RU" smtClean="0"/>
              <a:pPr/>
              <a:t>21.11.2024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Picture 2" descr="Z:\Projects\!MINOBR\Презентация 16х9 департамент\Background\ДО_Presentation_16x9-01.png"/>
          <p:cNvPicPr>
            <a:picLocks noChangeAspect="1" noChangeArrowheads="1"/>
          </p:cNvPicPr>
          <p:nvPr userDrawn="1"/>
        </p:nvPicPr>
        <p:blipFill>
          <a:blip r:embed="rId14" cstate="print"/>
          <a:stretch>
            <a:fillRect/>
          </a:stretch>
        </p:blipFill>
        <p:spPr bwMode="auto">
          <a:xfrm>
            <a:off x="2650" y="-1588"/>
            <a:ext cx="9138698" cy="514508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500034" y="642924"/>
            <a:ext cx="1785950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11560" y="195486"/>
            <a:ext cx="1656183" cy="638221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 userDrawn="1"/>
        </p:nvCxnSpPr>
        <p:spPr>
          <a:xfrm>
            <a:off x="2290157" y="684600"/>
            <a:ext cx="6853843" cy="0"/>
          </a:xfrm>
          <a:prstGeom prst="line">
            <a:avLst/>
          </a:prstGeom>
          <a:ln w="38100" cmpd="sng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>
            <a:off x="-36512" y="684600"/>
            <a:ext cx="598477" cy="0"/>
          </a:xfrm>
          <a:prstGeom prst="line">
            <a:avLst/>
          </a:prstGeom>
          <a:ln w="38100" cmpd="sng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87448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679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792">
              <a:schemeClr val="accent1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3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ED784C-94E0-47FE-BAC8-B8236C50A1A8}" type="datetime1">
              <a:rPr lang="ru-RU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0D53E70-1525-4268-9E77-8C86701F9B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6659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Овал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9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8FB4CECB-3310-4BA2-A32E-8BB49D247149}" type="datetime1">
              <a:rPr lang="ru-RU" smtClean="0"/>
              <a:pPr>
                <a:defRPr/>
              </a:pPr>
              <a:t>21.11.2024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9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9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E741D37-7770-4B16-A8D8-28391D028B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</p:spTree>
    <p:extLst>
      <p:ext uri="{BB962C8B-B14F-4D97-AF65-F5344CB8AC3E}">
        <p14:creationId xmlns:p14="http://schemas.microsoft.com/office/powerpoint/2010/main" xmlns="" val="83362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25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74320" indent="-212598" algn="l" rtl="0" eaLnBrk="1" latinLnBrk="0" hangingPunct="1">
        <a:lnSpc>
          <a:spcPct val="100000"/>
        </a:lnSpc>
        <a:spcBef>
          <a:spcPts val="4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78308" algn="l" rtl="0" eaLnBrk="1" latinLnBrk="0" hangingPunct="1">
        <a:lnSpc>
          <a:spcPct val="100000"/>
        </a:lnSpc>
        <a:spcBef>
          <a:spcPts val="413"/>
        </a:spcBef>
        <a:buClr>
          <a:schemeClr val="accent1"/>
        </a:buClr>
        <a:buFont typeface="Verdana"/>
        <a:buChar char="◦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665226" indent="-17145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30302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973836" indent="-13716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" indent="-13716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1289304" indent="-13716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" indent="-13716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1597914" indent="-13716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hyperlink" Target="https://fipi.ru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5486"/>
            <a:ext cx="8229600" cy="4330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FF0000"/>
                </a:solidFill>
              </a:rPr>
              <a:t>ГОСУДАРСТВЕННАЯ ИТОГОВАЯ АТТЕСТАЦИЯ 2025</a:t>
            </a:r>
          </a:p>
          <a:p>
            <a:pPr marL="0" indent="0" algn="ctr">
              <a:buNone/>
            </a:pPr>
            <a:r>
              <a:rPr lang="ru-RU" sz="4000" b="1" dirty="0">
                <a:solidFill>
                  <a:srgbClr val="143B84"/>
                </a:solidFill>
              </a:rPr>
              <a:t>Ознакомление с Порядком проведения ГИА-9.</a:t>
            </a:r>
          </a:p>
          <a:p>
            <a:pPr marL="0" indent="0" algn="ctr">
              <a:buNone/>
            </a:pPr>
            <a:r>
              <a:rPr lang="ru-RU" sz="4000" b="1" dirty="0">
                <a:solidFill>
                  <a:srgbClr val="FF0000"/>
                </a:solidFill>
              </a:rPr>
              <a:t>  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3487645" y="2835979"/>
            <a:ext cx="1872208" cy="169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8747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28727"/>
            <a:ext cx="9001000" cy="830997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ru-RU" sz="24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специализированных условий </a:t>
            </a:r>
            <a:br>
              <a:rPr lang="ru-RU" sz="24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 ГИА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59724"/>
            <a:ext cx="8568952" cy="3916282"/>
          </a:xfr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Создание ППЭ на дому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Отдельные аудитории 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Ассистенты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Звукоусиливающая аппаратура как коллективного, так и индивидуального пользования (для глухих и слабослышащих участников ГИА)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Компьютер со специализированным ПО или  оборудованием для копирования в увеличенном размере (для слепых и слабовидящих участников ГИА)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Компьютер со специализированным программным обеспечением (для участников ГИА с нарушением опорно-двигательного аппарата)</a:t>
            </a:r>
          </a:p>
        </p:txBody>
      </p:sp>
    </p:spTree>
    <p:extLst>
      <p:ext uri="{BB962C8B-B14F-4D97-AF65-F5344CB8AC3E}">
        <p14:creationId xmlns:p14="http://schemas.microsoft.com/office/powerpoint/2010/main" xmlns="" val="3568384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313393"/>
            <a:ext cx="9001000" cy="461665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endParaRPr lang="ru-RU" sz="2400" b="1" cap="all" spc="-100" dirty="0">
              <a:solidFill>
                <a:srgbClr val="00A6EB"/>
              </a:solidFill>
              <a:latin typeface="Trebuchet MS" pitchFamily="34" charset="0"/>
              <a:cs typeface="Lath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75058"/>
            <a:ext cx="8928992" cy="4295516"/>
          </a:xfr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Основной период: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21 мая – </a:t>
            </a:r>
            <a:r>
              <a:rPr lang="ru-RU" sz="2400" b="1" dirty="0">
                <a:solidFill>
                  <a:srgbClr val="143B84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иностранный язык (письменно)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22 мая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иностранный язык (устно)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26 мая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биология, информатика, обществознание, химия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29 мая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география, история, химия, физика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 июня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математика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 июня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–информатика, обществознание, география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9 июня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–русский язык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16 июня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биология, информатика, литература, физика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26 июня – 30 июля – резервные дни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Дополнительный период: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 – 12 сентября 2025 г.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17 – 19 сентября – резервные дни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5566"/>
            <a:ext cx="856895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ГИА-2025</a:t>
            </a:r>
          </a:p>
        </p:txBody>
      </p:sp>
    </p:spTree>
    <p:extLst>
      <p:ext uri="{BB962C8B-B14F-4D97-AF65-F5344CB8AC3E}">
        <p14:creationId xmlns:p14="http://schemas.microsoft.com/office/powerpoint/2010/main" xmlns="" val="3507980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C3BB1E-7CB0-ECE5-D546-1A63CD0C4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Выбор экзаменов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270F4016-136D-2490-0382-F59CA46285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82603778"/>
              </p:ext>
            </p:extLst>
          </p:nvPr>
        </p:nvGraphicFramePr>
        <p:xfrm>
          <a:off x="179512" y="1203598"/>
          <a:ext cx="8507287" cy="2242924"/>
        </p:xfrm>
        <a:graphic>
          <a:graphicData uri="http://schemas.openxmlformats.org/drawingml/2006/table">
            <a:tbl>
              <a:tblPr firstRow="1" firstCol="1" bandRow="1"/>
              <a:tblGrid>
                <a:gridCol w="668429">
                  <a:extLst>
                    <a:ext uri="{9D8B030D-6E8A-4147-A177-3AD203B41FA5}">
                      <a16:colId xmlns:a16="http://schemas.microsoft.com/office/drawing/2014/main" xmlns="" val="1699745875"/>
                    </a:ext>
                  </a:extLst>
                </a:gridCol>
                <a:gridCol w="801064">
                  <a:extLst>
                    <a:ext uri="{9D8B030D-6E8A-4147-A177-3AD203B41FA5}">
                      <a16:colId xmlns:a16="http://schemas.microsoft.com/office/drawing/2014/main" xmlns="" val="3013842630"/>
                    </a:ext>
                  </a:extLst>
                </a:gridCol>
                <a:gridCol w="842549">
                  <a:extLst>
                    <a:ext uri="{9D8B030D-6E8A-4147-A177-3AD203B41FA5}">
                      <a16:colId xmlns:a16="http://schemas.microsoft.com/office/drawing/2014/main" xmlns="" val="314875550"/>
                    </a:ext>
                  </a:extLst>
                </a:gridCol>
                <a:gridCol w="736792">
                  <a:extLst>
                    <a:ext uri="{9D8B030D-6E8A-4147-A177-3AD203B41FA5}">
                      <a16:colId xmlns:a16="http://schemas.microsoft.com/office/drawing/2014/main" xmlns="" val="91887339"/>
                    </a:ext>
                  </a:extLst>
                </a:gridCol>
                <a:gridCol w="940126">
                  <a:extLst>
                    <a:ext uri="{9D8B030D-6E8A-4147-A177-3AD203B41FA5}">
                      <a16:colId xmlns:a16="http://schemas.microsoft.com/office/drawing/2014/main" xmlns="" val="809321401"/>
                    </a:ext>
                  </a:extLst>
                </a:gridCol>
                <a:gridCol w="784120">
                  <a:extLst>
                    <a:ext uri="{9D8B030D-6E8A-4147-A177-3AD203B41FA5}">
                      <a16:colId xmlns:a16="http://schemas.microsoft.com/office/drawing/2014/main" xmlns="" val="1749126047"/>
                    </a:ext>
                  </a:extLst>
                </a:gridCol>
                <a:gridCol w="750230">
                  <a:extLst>
                    <a:ext uri="{9D8B030D-6E8A-4147-A177-3AD203B41FA5}">
                      <a16:colId xmlns:a16="http://schemas.microsoft.com/office/drawing/2014/main" xmlns="" val="1764395154"/>
                    </a:ext>
                  </a:extLst>
                </a:gridCol>
                <a:gridCol w="708746">
                  <a:extLst>
                    <a:ext uri="{9D8B030D-6E8A-4147-A177-3AD203B41FA5}">
                      <a16:colId xmlns:a16="http://schemas.microsoft.com/office/drawing/2014/main" xmlns="" val="925196816"/>
                    </a:ext>
                  </a:extLst>
                </a:gridCol>
                <a:gridCol w="707577">
                  <a:extLst>
                    <a:ext uri="{9D8B030D-6E8A-4147-A177-3AD203B41FA5}">
                      <a16:colId xmlns:a16="http://schemas.microsoft.com/office/drawing/2014/main" xmlns="" val="1589395344"/>
                    </a:ext>
                  </a:extLst>
                </a:gridCol>
                <a:gridCol w="798142">
                  <a:extLst>
                    <a:ext uri="{9D8B030D-6E8A-4147-A177-3AD203B41FA5}">
                      <a16:colId xmlns:a16="http://schemas.microsoft.com/office/drawing/2014/main" xmlns="" val="1122522311"/>
                    </a:ext>
                  </a:extLst>
                </a:gridCol>
                <a:gridCol w="769512">
                  <a:extLst>
                    <a:ext uri="{9D8B030D-6E8A-4147-A177-3AD203B41FA5}">
                      <a16:colId xmlns:a16="http://schemas.microsoft.com/office/drawing/2014/main" xmlns="" val="1317273278"/>
                    </a:ext>
                  </a:extLst>
                </a:gridCol>
              </a:tblGrid>
              <a:tr h="623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Нем. язык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Анг. язык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44420894"/>
                  </a:ext>
                </a:extLst>
              </a:tr>
              <a:tr h="268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52879129"/>
                  </a:ext>
                </a:extLst>
              </a:tr>
              <a:tr h="268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9Б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44672262"/>
                  </a:ext>
                </a:extLst>
              </a:tr>
              <a:tr h="268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86234677"/>
                  </a:ext>
                </a:extLst>
              </a:tr>
              <a:tr h="813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85531387"/>
                  </a:ext>
                </a:extLst>
              </a:tr>
            </a:tbl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E75AC30-473C-DCE5-C747-B6478210A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3226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9434" y="249492"/>
            <a:ext cx="5971566" cy="85725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+mn-ea"/>
                <a:cs typeface="+mn-cs"/>
              </a:rPr>
              <a:t>Экзаменационная работа выполняется учениками самостоятельно,  задавать какие-либо вопросы по содержанию работы не разрешается.</a:t>
            </a:r>
            <a:endParaRPr lang="ru-RU" sz="27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1763688" y="1125131"/>
            <a:ext cx="6237312" cy="37504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47500" lnSpcReduction="20000"/>
          </a:bodyPr>
          <a:lstStyle/>
          <a:p>
            <a:pPr marL="274320" indent="-212598" defTabSz="685800">
              <a:spcBef>
                <a:spcPts val="450"/>
              </a:spcBef>
              <a:buClr>
                <a:srgbClr val="7FD13B"/>
              </a:buClr>
              <a:buSzPct val="80000"/>
            </a:pPr>
            <a:r>
              <a:rPr lang="ru-RU" sz="21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   </a:t>
            </a:r>
          </a:p>
          <a:p>
            <a:pPr marL="274320" indent="-212598" defTabSz="685800">
              <a:spcBef>
                <a:spcPts val="450"/>
              </a:spcBef>
              <a:buClr>
                <a:srgbClr val="7FD13B"/>
              </a:buClr>
              <a:buSzPct val="80000"/>
            </a:pPr>
            <a:r>
              <a:rPr lang="ru-RU" sz="36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Arial" pitchFamily="34" charset="0"/>
              </a:rPr>
              <a:t>     </a:t>
            </a:r>
            <a:r>
              <a:rPr lang="ru-RU" sz="3600" b="1" i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Arial" pitchFamily="34" charset="0"/>
              </a:rPr>
              <a:t>Во время проведения экзамена ученики </a:t>
            </a:r>
            <a:r>
              <a:rPr lang="ru-RU" sz="3600" b="1" i="1" u="sng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Arial" pitchFamily="34" charset="0"/>
              </a:rPr>
              <a:t>не должны:</a:t>
            </a:r>
            <a:endParaRPr lang="ru-RU" sz="3600" b="1" u="sng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marL="274320" indent="-212598" defTabSz="685800">
              <a:spcBef>
                <a:spcPts val="450"/>
              </a:spcBef>
              <a:buClr>
                <a:srgbClr val="FF0000"/>
              </a:buClr>
              <a:buSzPct val="80000"/>
              <a:buFont typeface="Wingdings 2"/>
              <a:buChar char=""/>
              <a:defRPr/>
            </a:pPr>
            <a:r>
              <a:rPr lang="ru-RU" sz="3450" b="1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общаться друг с другом; </a:t>
            </a:r>
          </a:p>
          <a:p>
            <a:pPr marL="274320" indent="-212598" defTabSz="685800">
              <a:spcBef>
                <a:spcPts val="450"/>
              </a:spcBef>
              <a:buClr>
                <a:srgbClr val="FF0000"/>
              </a:buClr>
              <a:buSzPct val="80000"/>
              <a:buFont typeface="Wingdings 2"/>
              <a:buChar char=""/>
              <a:defRPr/>
            </a:pPr>
            <a:r>
              <a:rPr lang="ru-RU" sz="3450" b="1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свободно перемещаться по аудитории и ППЭ без указания организаторов;</a:t>
            </a:r>
          </a:p>
          <a:p>
            <a:pPr marL="274320" indent="-212598" defTabSz="685800">
              <a:spcBef>
                <a:spcPts val="450"/>
              </a:spcBef>
              <a:buClr>
                <a:srgbClr val="FF0000"/>
              </a:buClr>
              <a:buSzPct val="80000"/>
              <a:buFont typeface="Wingdings 2"/>
              <a:buChar char=""/>
              <a:defRPr/>
            </a:pPr>
            <a:r>
              <a:rPr lang="ru-RU" sz="3450" b="1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пользоваться мобильными телефонами, электронно-вычислительными устройствами и справочными материалами </a:t>
            </a:r>
          </a:p>
          <a:p>
            <a:pPr marL="274320" indent="-212598" defTabSz="685800">
              <a:spcBef>
                <a:spcPts val="450"/>
              </a:spcBef>
              <a:buClr>
                <a:srgbClr val="7FD13B"/>
              </a:buClr>
              <a:buSzPct val="80000"/>
              <a:defRPr/>
            </a:pPr>
            <a:r>
              <a:rPr lang="ru-RU" sz="3450" b="1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     ( за исключением утвержденных дополнительных устройств и материалов). </a:t>
            </a:r>
          </a:p>
          <a:p>
            <a:pPr marL="274320" indent="-212598" defTabSz="685800">
              <a:spcBef>
                <a:spcPts val="450"/>
              </a:spcBef>
              <a:buClr>
                <a:srgbClr val="7FD13B"/>
              </a:buClr>
              <a:buSzPct val="80000"/>
              <a:defRPr/>
            </a:pPr>
            <a:r>
              <a:rPr lang="ru-RU" sz="345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  </a:t>
            </a:r>
          </a:p>
          <a:p>
            <a:pPr marL="274320" indent="-212598" defTabSz="685800">
              <a:spcBef>
                <a:spcPts val="450"/>
              </a:spcBef>
              <a:buClr>
                <a:srgbClr val="7FD13B"/>
              </a:buClr>
              <a:buSzPct val="80000"/>
              <a:defRPr/>
            </a:pPr>
            <a:r>
              <a:rPr lang="ru-RU" sz="345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При нарушении порядка проведения ГИА и отказе от его соблюдения организаторы </a:t>
            </a:r>
            <a:r>
              <a:rPr lang="ru-RU" sz="3450" b="1" u="sng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удаляют </a:t>
            </a:r>
            <a:r>
              <a:rPr lang="ru-RU" sz="345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участника ГИА с экзамена.</a:t>
            </a:r>
          </a:p>
          <a:p>
            <a:pPr marL="274320" indent="-212598" defTabSz="685800">
              <a:spcBef>
                <a:spcPts val="450"/>
              </a:spcBef>
              <a:buClr>
                <a:srgbClr val="7FD13B"/>
              </a:buClr>
              <a:buSzPct val="80000"/>
            </a:pPr>
            <a:r>
              <a:rPr lang="ru-RU" sz="345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      </a:t>
            </a:r>
          </a:p>
          <a:p>
            <a:pPr marL="274320" indent="-212598" defTabSz="685800">
              <a:spcBef>
                <a:spcPts val="450"/>
              </a:spcBef>
              <a:buClr>
                <a:srgbClr val="7FD13B"/>
              </a:buClr>
              <a:buSzPct val="80000"/>
            </a:pPr>
            <a:r>
              <a:rPr lang="ru-RU" sz="3450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45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ГЭК принимает решение об </a:t>
            </a:r>
            <a:r>
              <a:rPr lang="ru-RU" sz="3450" b="1" u="sng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аннулировании результатов </a:t>
            </a:r>
            <a:r>
              <a:rPr lang="ru-RU" sz="345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ГИА обучающегося по соответствующему учебному предмету.</a:t>
            </a:r>
          </a:p>
          <a:p>
            <a:pPr marL="274320" indent="-212598" defTabSz="685800">
              <a:spcBef>
                <a:spcPts val="450"/>
              </a:spcBef>
              <a:buClr>
                <a:srgbClr val="7FD13B"/>
              </a:buClr>
              <a:buSzPct val="80000"/>
              <a:buFont typeface="Wingdings 2"/>
              <a:buChar char=""/>
              <a:defRPr/>
            </a:pPr>
            <a:endParaRPr lang="ru-RU" sz="2400" dirty="0">
              <a:solidFill>
                <a:prstClr val="black"/>
              </a:solidFill>
              <a:latin typeface="Corbel" panose="020B050302020402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2249742" y="205979"/>
            <a:ext cx="5408358" cy="367903"/>
          </a:xfrm>
        </p:spPr>
        <p:txBody>
          <a:bodyPr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74320" indent="-212598" algn="ctr" fontAlgn="base">
              <a:spcAft>
                <a:spcPct val="0"/>
              </a:spcAft>
              <a:buClr>
                <a:schemeClr val="accent1"/>
              </a:buClr>
              <a:buSzPct val="80000"/>
              <a:buFont typeface="Wingdings 2"/>
            </a:pPr>
            <a:r>
              <a:rPr lang="ru-RU" sz="30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Повторная аттестация</a:t>
            </a:r>
          </a:p>
        </p:txBody>
      </p:sp>
      <p:sp>
        <p:nvSpPr>
          <p:cNvPr id="41987" name="Rectangle 3"/>
          <p:cNvSpPr>
            <a:spLocks noGrp="1"/>
          </p:cNvSpPr>
          <p:nvPr>
            <p:ph idx="1"/>
          </p:nvPr>
        </p:nvSpPr>
        <p:spPr>
          <a:xfrm>
            <a:off x="1606917" y="857238"/>
            <a:ext cx="6394084" cy="3877985"/>
          </a:xfr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61722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Повторно к сдаче ГИА </a:t>
            </a:r>
            <a:r>
              <a:rPr lang="ru-RU" sz="21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текущем году</a:t>
            </a:r>
            <a:r>
              <a:rPr lang="ru-RU" sz="2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допускаются следующие обучающиеся: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240AE4"/>
              </a:buClr>
              <a:buFont typeface="Wingdings 2" pitchFamily="18" charset="2"/>
              <a:buChar char=""/>
            </a:pPr>
            <a:r>
              <a:rPr lang="ru-RU" sz="2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получившие на ГИА </a:t>
            </a:r>
            <a:r>
              <a:rPr lang="ru-RU" sz="2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неудовлетворительный результат</a:t>
            </a:r>
            <a:r>
              <a:rPr lang="ru-RU" sz="2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одному </a:t>
            </a:r>
            <a:r>
              <a:rPr lang="ru-RU" sz="2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обязательных учебных предметов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240AE4"/>
              </a:buClr>
            </a:pPr>
            <a:r>
              <a:rPr lang="ru-RU" sz="2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явившиеся на экзамены по уважительным причинам </a:t>
            </a:r>
            <a:r>
              <a:rPr lang="ru-RU" sz="1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(болезнь или иные обстоятельства, подтвержденные документально);</a:t>
            </a:r>
            <a:endParaRPr lang="ru-RU" sz="21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240AE4"/>
              </a:buClr>
            </a:pPr>
            <a:r>
              <a:rPr lang="ru-RU" sz="2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завершившие выполнение экзаменационной работы по уважительным причинам </a:t>
            </a:r>
            <a:r>
              <a:rPr lang="ru-RU" sz="1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(болезнь или иные обстоятельства, подтвержденные документально).</a:t>
            </a:r>
            <a:endParaRPr lang="ru-RU" sz="21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8156048"/>
      </p:ext>
    </p:extLst>
  </p:cSld>
  <p:clrMapOvr>
    <a:masterClrMapping/>
  </p:clrMapOvr>
  <p:transition>
    <p:check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74320" indent="-212598" algn="ctr" fontAlgn="base">
              <a:spcAft>
                <a:spcPct val="0"/>
              </a:spcAft>
              <a:buClr>
                <a:schemeClr val="accent1"/>
              </a:buClr>
              <a:buSzPct val="80000"/>
              <a:buFont typeface="Wingdings 2"/>
            </a:pPr>
            <a:r>
              <a:rPr lang="ru-RU" sz="27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К повторной сдаче экзаменов </a:t>
            </a:r>
            <a:r>
              <a:rPr lang="ru-RU" sz="2700" b="1" u="sng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не допускаются:</a:t>
            </a:r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>
          <a:xfrm>
            <a:off x="1871701" y="1200150"/>
            <a:ext cx="5941181" cy="3046988"/>
          </a:xfr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240AE4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обучающиеся, </a:t>
            </a:r>
            <a:r>
              <a:rPr lang="ru-RU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удаленные с экзамена за нарушение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установленного порядка проведения ГИА;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240AE4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обучающиеся, </a:t>
            </a:r>
            <a:r>
              <a:rPr lang="ru-RU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результаты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которых были </a:t>
            </a:r>
            <a:r>
              <a:rPr lang="ru-RU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аннулированы ГЭК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 нарушение ими установленного порядка проведения ГИА.</a:t>
            </a:r>
          </a:p>
        </p:txBody>
      </p:sp>
      <p:pic>
        <p:nvPicPr>
          <p:cNvPr id="4" name="Рисунок 3" descr="http://www.ozedu.ru/files/u1111/thumb800x600x1x16777215_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6186" y="3543858"/>
            <a:ext cx="1295661" cy="1108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:p14="http://schemas.microsoft.com/office/powerpoint/2010/main" xmlns="" val="47185961"/>
      </p:ext>
    </p:extLst>
  </p:cSld>
  <p:clrMapOvr>
    <a:masterClrMapping/>
  </p:clrMapOvr>
  <p:transition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300" b="1" dirty="0">
                <a:solidFill>
                  <a:srgbClr val="C00000"/>
                </a:solidFill>
                <a:cs typeface="Times New Roman" panose="02020603050405020304" pitchFamily="18" charset="0"/>
              </a:rPr>
              <a:t>Приём и рассмотрение апелляций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Апелляцию </a:t>
            </a:r>
            <a:r>
              <a:rPr lang="ru-RU" altLang="ru-RU" sz="21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о нарушении </a:t>
            </a: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установленного </a:t>
            </a:r>
            <a:r>
              <a:rPr lang="ru-RU" altLang="ru-RU" sz="21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порядка проведения </a:t>
            </a: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государственной итоговой аттестации по учебному предмету обучающийся подает </a:t>
            </a:r>
            <a:r>
              <a:rPr lang="ru-RU" altLang="ru-RU" sz="21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в день проведения </a:t>
            </a: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экзамена по соответствующему учебному предмету уполномоченному представителю экзаменационной комиссии, </a:t>
            </a:r>
            <a:r>
              <a:rPr lang="ru-RU" altLang="ru-RU" sz="21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не покидая образовательной организации 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E92BD08D-1403-4433-B8FA-2804E06899DB}" type="slidenum">
              <a:rPr lang="ru-RU">
                <a:solidFill>
                  <a:srgbClr val="D6ECFF">
                    <a:shade val="50000"/>
                    <a:satMod val="200000"/>
                  </a:srgbClr>
                </a:solidFill>
                <a:latin typeface="Arial" pitchFamily="34" charset="0"/>
                <a:cs typeface="Arial" pitchFamily="34" charset="0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>
              <a:solidFill>
                <a:srgbClr val="D6ECFF">
                  <a:shade val="50000"/>
                  <a:satMod val="20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 descr="http://www.sh-67.org.ru/wp-content/uploads/2012/12/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6187" y="3489853"/>
            <a:ext cx="1331396" cy="1374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32434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altLang="ru-RU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Приём и рассмотрение </a:t>
            </a:r>
            <a:br>
              <a:rPr lang="ru-RU" altLang="ru-RU" sz="2700" b="1" dirty="0"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ru-RU" altLang="ru-RU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апелляций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Апелляция о </a:t>
            </a:r>
            <a:r>
              <a:rPr lang="ru-RU" altLang="ru-RU" sz="21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несогласии</a:t>
            </a: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 с выставленными </a:t>
            </a:r>
            <a:r>
              <a:rPr lang="ru-RU" altLang="ru-RU" sz="21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баллами</a:t>
            </a: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 может быть подана </a:t>
            </a:r>
            <a:r>
              <a:rPr lang="ru-RU" altLang="ru-RU" sz="2100" b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в течение двух</a:t>
            </a:r>
            <a:r>
              <a:rPr lang="ru-RU" altLang="ru-RU" sz="21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рабочих дней </a:t>
            </a:r>
            <a:r>
              <a:rPr lang="ru-RU" altLang="ru-RU" sz="2100" dirty="0">
                <a:latin typeface="Times New Roman" pitchFamily="18" charset="0"/>
                <a:cs typeface="Times New Roman" pitchFamily="18" charset="0"/>
              </a:rPr>
              <a:t>со дня объявления результатов государственной итоговой аттестации по соответствующему учебному предмету. 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E92BD08D-1403-4433-B8FA-2804E06899DB}" type="slidenum">
              <a:rPr lang="ru-RU">
                <a:solidFill>
                  <a:srgbClr val="D6ECFF">
                    <a:shade val="50000"/>
                    <a:satMod val="200000"/>
                  </a:srgbClr>
                </a:solidFill>
                <a:latin typeface="Arial" pitchFamily="34" charset="0"/>
                <a:cs typeface="Arial" pitchFamily="34" charset="0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>
              <a:solidFill>
                <a:srgbClr val="D6ECFF">
                  <a:shade val="50000"/>
                  <a:satMod val="20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 rotWithShape="1">
          <a:blip r:embed="rId2" cstate="print"/>
          <a:srcRect t="23456" r="2785" b="6051"/>
          <a:stretch/>
        </p:blipFill>
        <p:spPr bwMode="auto">
          <a:xfrm>
            <a:off x="2589595" y="2787774"/>
            <a:ext cx="4334699" cy="176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964645" y="4446998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https://conflict.rcokio.ru/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8584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313393"/>
            <a:ext cx="9001000" cy="461665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endParaRPr lang="ru-RU" sz="2400" b="1" cap="all" spc="-100" dirty="0">
              <a:solidFill>
                <a:srgbClr val="00A6EB"/>
              </a:solidFill>
              <a:latin typeface="Trebuchet MS" pitchFamily="34" charset="0"/>
              <a:cs typeface="Lath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9582"/>
            <a:ext cx="8928992" cy="3942492"/>
          </a:xfr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ts val="0"/>
              </a:spcBef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Математика, русский язык, литература – 3 часа 55 минут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(235 минут)</a:t>
            </a:r>
          </a:p>
          <a:p>
            <a:pPr>
              <a:spcBef>
                <a:spcPts val="0"/>
              </a:spcBef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Физика, обществознание, история, химия – 3 часа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(180 минут)</a:t>
            </a:r>
          </a:p>
          <a:p>
            <a:pPr>
              <a:spcBef>
                <a:spcPts val="0"/>
              </a:spcBef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Информатика, география, биология – 2 часа 30 минут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(150 минут)</a:t>
            </a:r>
          </a:p>
          <a:p>
            <a:pPr>
              <a:spcBef>
                <a:spcPts val="0"/>
              </a:spcBef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Английский язык: - письменная часть – 2 часа (120 минут)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  - говорение – 15 минут</a:t>
            </a:r>
          </a:p>
          <a:p>
            <a:pPr>
              <a:spcBef>
                <a:spcPts val="0"/>
              </a:spcBef>
            </a:pPr>
            <a:endParaRPr lang="ru-RU" sz="16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6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13392"/>
            <a:ext cx="763284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экзаменов:</a:t>
            </a:r>
          </a:p>
        </p:txBody>
      </p:sp>
    </p:spTree>
    <p:extLst>
      <p:ext uri="{BB962C8B-B14F-4D97-AF65-F5344CB8AC3E}">
        <p14:creationId xmlns:p14="http://schemas.microsoft.com/office/powerpoint/2010/main" xmlns="" val="250336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24141427"/>
              </p:ext>
            </p:extLst>
          </p:nvPr>
        </p:nvGraphicFramePr>
        <p:xfrm>
          <a:off x="150349" y="848777"/>
          <a:ext cx="5328592" cy="3960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1043608" y="51471"/>
            <a:ext cx="6250532" cy="1080120"/>
          </a:xfrm>
        </p:spPr>
        <p:txBody>
          <a:bodyPr>
            <a:noAutofit/>
          </a:bodyPr>
          <a:lstStyle/>
          <a:p>
            <a:r>
              <a:rPr lang="ru-RU" altLang="ru-RU" sz="32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28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ттестат об основном общем образовании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39630" y="1261289"/>
            <a:ext cx="350902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язык: 15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Математика: 8 (</a:t>
            </a: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 менее 2 баллов из 8 получено за выполнение заданий по геометрии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Физика: 11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Обществознание: 14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Литература: 16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Химия: 10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Информатика: 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География: 12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Биология: 13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История: 11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язык: 29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75227" y="964557"/>
            <a:ext cx="2548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Минимальные баллы:</a:t>
            </a:r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150348" y="4007130"/>
            <a:ext cx="4349643" cy="919057"/>
          </a:xfrm>
          <a:prstGeom prst="wedgeRoundRectCallout">
            <a:avLst>
              <a:gd name="adj1" fmla="val -21327"/>
              <a:gd name="adj2" fmla="val -9936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Перевод баллов в оценку: для каждого предмета – своя шкала перевода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3975107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42021" y="1347614"/>
            <a:ext cx="2915784" cy="1777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0327" y="411510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</a:t>
            </a:r>
            <a:r>
              <a:rPr lang="ru-RU" sz="20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ормативно-правовые документы, регламентирующие проведение </a:t>
            </a:r>
            <a:r>
              <a:rPr lang="ru-RU" sz="28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31298" y="3435846"/>
            <a:ext cx="3761892" cy="13501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29.12.2012 N 273-ФЗ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"Об образовании 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298942" y="1347183"/>
            <a:ext cx="2610348" cy="176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301964" y="3449216"/>
            <a:ext cx="46806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Постановление Правительства РФ о формировании и ведении </a:t>
            </a:r>
          </a:p>
          <a:p>
            <a:pPr algn="ctr">
              <a:spcBef>
                <a:spcPct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ФИС ГИА и приема и РИС ГИА  от 31.08.2013 № 755</a:t>
            </a:r>
          </a:p>
        </p:txBody>
      </p:sp>
    </p:spTree>
    <p:extLst>
      <p:ext uri="{BB962C8B-B14F-4D97-AF65-F5344CB8AC3E}">
        <p14:creationId xmlns:p14="http://schemas.microsoft.com/office/powerpoint/2010/main" xmlns="" val="3489316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Евгения\Desktop\Общешкольные родительские собрания, 2015-2016\9 класс, 2015-2016\Презентация Microsoft PowerPo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7096" y="2679763"/>
            <a:ext cx="3361994" cy="2322257"/>
          </a:xfrm>
          <a:prstGeom prst="rect">
            <a:avLst/>
          </a:prstGeom>
          <a:noFill/>
        </p:spPr>
      </p:pic>
      <p:pic>
        <p:nvPicPr>
          <p:cNvPr id="2050" name="Picture 2" descr="C:\Users\Евгения\Desktop\Общешкольные родительские собрания, 2015-2016\9 класс, 2015-2016\фото5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41480"/>
            <a:ext cx="4779531" cy="31863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04813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Важным и полезным ресурсом для выпускника средней школы является </a:t>
            </a:r>
            <a:r>
              <a:rPr lang="ru-RU" b="1" dirty="0">
                <a:solidFill>
                  <a:srgbClr val="FF0075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Открытый банк заданий ЕГЭ на сайте ФИПИ</a:t>
            </a:r>
            <a:r>
              <a:rPr lang="ru-RU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В Банке размещено большое количество заданий, используемых при составлении вариантов КИМ ЕГЭ по всем учебным предметам. Для удобства использования задания сгруппированы по тематическим рубрикам. Готовиться к экзаменам можно по темам, особое внимание уделяя вызывающим затруднение разделам.</a:t>
            </a:r>
            <a:endParaRPr lang="ru-RU" dirty="0">
              <a:solidFill>
                <a:srgbClr val="002060"/>
              </a:solidFill>
              <a:latin typeface="Calibri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Подготовка к ГИА</a:t>
            </a:r>
            <a:endParaRPr lang="ru-RU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54162"/>
            <a:ext cx="83952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для подготовки к ГИА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60232" y="1707654"/>
            <a:ext cx="23042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2"/>
              </a:rPr>
              <a:t>https://fipi.ru/</a:t>
            </a:r>
            <a:endParaRPr lang="ru-RU" sz="2400" dirty="0"/>
          </a:p>
          <a:p>
            <a:pPr algn="ctr"/>
            <a:endParaRPr lang="ru-RU" sz="2400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5501" y="915566"/>
            <a:ext cx="6483206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139702"/>
            <a:ext cx="1447255" cy="8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5445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D31EA20-67C3-4992-B0EE-2E4922FFF3A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6139" t="12200" r="16926" b="5201"/>
          <a:stretch/>
        </p:blipFill>
        <p:spPr>
          <a:xfrm>
            <a:off x="2184029" y="88068"/>
            <a:ext cx="6959971" cy="4831039"/>
          </a:xfrm>
          <a:prstGeom prst="rect">
            <a:avLst/>
          </a:prstGeom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3CED37AB-B6A3-4038-BE86-6DA58CFC5265}"/>
              </a:ext>
            </a:extLst>
          </p:cNvPr>
          <p:cNvSpPr/>
          <p:nvPr/>
        </p:nvSpPr>
        <p:spPr>
          <a:xfrm>
            <a:off x="-19367" y="1587652"/>
            <a:ext cx="2895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для подготовки </a:t>
            </a:r>
          </a:p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ГИА</a:t>
            </a:r>
          </a:p>
          <a:p>
            <a:pPr>
              <a:defRPr/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01851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323528" y="124650"/>
            <a:ext cx="8640960" cy="862924"/>
          </a:xfrm>
        </p:spPr>
        <p:txBody>
          <a:bodyPr>
            <a:noAutofit/>
          </a:bodyPr>
          <a:lstStyle/>
          <a:p>
            <a:r>
              <a:rPr lang="ru-RU" altLang="ru-RU" sz="3600" b="1" cap="all" spc="-1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Ресурсы для подготовки к ОГЭ: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52768112"/>
              </p:ext>
            </p:extLst>
          </p:nvPr>
        </p:nvGraphicFramePr>
        <p:xfrm>
          <a:off x="3131840" y="2139703"/>
          <a:ext cx="3024336" cy="161373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68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519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133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4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541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9582"/>
            <a:ext cx="6853237" cy="385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57092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A55686-45AA-163D-EB1B-71C93178F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DB3C94-6D5D-475D-5B74-B1BFBB98D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497E0E1-7664-87EE-5E0B-F94434DE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A7E3707-3046-27C5-05E5-2620C0080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25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04E4B80-FF96-256E-42AF-CF38C60A115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05979"/>
            <a:ext cx="7632848" cy="473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39924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323528" y="124650"/>
            <a:ext cx="8208911" cy="730786"/>
          </a:xfrm>
        </p:spPr>
        <p:txBody>
          <a:bodyPr>
            <a:noAutofit/>
          </a:bodyPr>
          <a:lstStyle/>
          <a:p>
            <a:r>
              <a:rPr lang="ru-RU" altLang="ru-RU" sz="2800" b="1" cap="all" spc="-1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ОГЭ</a:t>
            </a:r>
            <a:r>
              <a:rPr lang="ru-RU" altLang="ru-RU" sz="2300" b="1" cap="all" spc="-1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 продолжение обучения  в 10 классе</a:t>
            </a:r>
            <a:r>
              <a:rPr lang="ru-RU" altLang="ru-RU" sz="23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07600814"/>
              </p:ext>
            </p:extLst>
          </p:nvPr>
        </p:nvGraphicFramePr>
        <p:xfrm>
          <a:off x="152833" y="1101453"/>
          <a:ext cx="8667639" cy="25831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9708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Гуманитарный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</a:t>
                      </a:r>
                    </a:p>
                    <a:p>
                      <a:pPr algn="ctr"/>
                      <a:r>
                        <a:rPr lang="ru-RU" sz="2000" dirty="0" err="1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ческий</a:t>
                      </a:r>
                      <a:r>
                        <a:rPr lang="ru-RU" sz="2000" dirty="0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Естественно-научный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Социально-экономический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Универсальный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r>
                        <a:rPr lang="ru-RU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право,</a:t>
                      </a:r>
                    </a:p>
                    <a:p>
                      <a:r>
                        <a:rPr lang="ru-RU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язык,</a:t>
                      </a:r>
                    </a:p>
                    <a:p>
                      <a:r>
                        <a:rPr lang="ru-RU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язык, литература, обществознание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математика, физика, информатика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химия,</a:t>
                      </a:r>
                    </a:p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биология, математика,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право, география,</a:t>
                      </a:r>
                    </a:p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экономика,</a:t>
                      </a:r>
                    </a:p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031315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также могут оказать помощь выпускнику в подготовке к Государственной итоговой аттестации:</a:t>
            </a: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систематический контроль успеваемости во взаимодействии с образовательной организацией;</a:t>
            </a: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систематической работы ученика с тренировочными экзаменационными заданиями (</a:t>
            </a:r>
            <a:r>
              <a:rPr kumimoji="0" lang="ru-RU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портал «Мои достижения», сборники заданий на печатной основе и т.д.);</a:t>
            </a: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поддержка уверенности учащегося в своих силах;</a:t>
            </a: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формированию понимания у ученика ответственности за своё образование, а также бесперспективности шпаргалок и иных запрещённых к использованию на ГИА источников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405832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51470"/>
            <a:ext cx="9001000" cy="101175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04.04.2023 г.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232/551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063228"/>
            <a:ext cx="3456384" cy="4040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93058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168" y="1117355"/>
            <a:ext cx="8764312" cy="3693319"/>
          </a:xfrm>
          <a:prstGeom prst="rect">
            <a:avLst/>
          </a:prstGeom>
          <a:ln w="0" cmpd="thickThin">
            <a:solidFill>
              <a:srgbClr val="143B84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проведения ГИА-9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проведения итогового собеседования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Единое расписание и продолжительность проведения ОГЭ по каждому предмету 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8168" y="267494"/>
            <a:ext cx="8476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</a:t>
            </a:r>
            <a:r>
              <a:rPr lang="ru-RU" sz="32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тверждены </a:t>
            </a:r>
            <a:r>
              <a:rPr lang="ru-RU" sz="4000" b="1" cap="all" spc="-100" dirty="0" err="1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</a:t>
            </a:r>
            <a:r>
              <a:rPr lang="ru-RU" sz="3200" b="1" cap="all" spc="-100" dirty="0" err="1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инпросвещения</a:t>
            </a:r>
            <a:r>
              <a:rPr lang="ru-RU" sz="32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0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РФ</a:t>
            </a:r>
            <a:r>
              <a:rPr lang="ru-RU" sz="32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C992421-CA32-D309-ACE3-6B951C318F95}"/>
              </a:ext>
            </a:extLst>
          </p:cNvPr>
          <p:cNvSpPr txBox="1"/>
          <p:nvPr/>
        </p:nvSpPr>
        <p:spPr>
          <a:xfrm>
            <a:off x="6752904" y="2541434"/>
            <a:ext cx="228754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02933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055531" y="123478"/>
            <a:ext cx="3032938" cy="976125"/>
          </a:xfrm>
          <a:prstGeom prst="roundRect">
            <a:avLst>
              <a:gd name="adj" fmla="val 46536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ЧАСТНИКИ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ГИА-9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9750" y="1545432"/>
            <a:ext cx="8064500" cy="195570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 </a:t>
            </a:r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классов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имеющие академической задолженности;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выполнившие учебный план в полном объеме;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получившие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«зачет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по итоговому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собеседованию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4413052" y="1168821"/>
            <a:ext cx="317897" cy="385762"/>
          </a:xfrm>
          <a:prstGeom prst="rightArrow">
            <a:avLst/>
          </a:prstGeom>
          <a:solidFill>
            <a:srgbClr val="A3D9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7504" y="3827343"/>
            <a:ext cx="8928992" cy="119557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ЭКЗАМЕНАМ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 Педагогического совета</a:t>
            </a:r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4413052" y="3475513"/>
            <a:ext cx="317897" cy="385763"/>
          </a:xfrm>
          <a:prstGeom prst="rightArrow">
            <a:avLst/>
          </a:prstGeom>
          <a:solidFill>
            <a:srgbClr val="A3D9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6138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45235"/>
            <a:ext cx="8856984" cy="857250"/>
          </a:xfrm>
        </p:spPr>
        <p:txBody>
          <a:bodyPr>
            <a:normAutofit/>
          </a:bodyPr>
          <a:lstStyle/>
          <a:p>
            <a:r>
              <a:rPr lang="ru-RU" sz="32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регистрации на участие в  ГИА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" y="1234877"/>
            <a:ext cx="9108504" cy="339447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2-х заявлений: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итоговое собеседование (до 31 января 2025 г.);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сдачу ОГЭ (до 1 февраля 2025 г.)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Внести корректировку по выбору экзаменов возможно: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 марта 2025 г.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505" y="4306183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556633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97363" y="-159391"/>
            <a:ext cx="8407028" cy="1107996"/>
          </a:xfrm>
          <a:noFill/>
        </p:spPr>
        <p:txBody>
          <a:bodyPr wrap="square" rtlCol="0">
            <a:spAutoFit/>
          </a:bodyPr>
          <a:lstStyle/>
          <a:p>
            <a:r>
              <a:rPr lang="ru-RU" sz="66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ГИА-9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763689" y="1965184"/>
            <a:ext cx="5544615" cy="1045732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Обязательные предметы: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русский язык и математика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+ 2 предмета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выбору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99773" y="4425658"/>
            <a:ext cx="7917141" cy="632066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Участники с ОВЗ (заключение ЦПМПК)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имеют право выбора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ОГЭ или ГВЭ (2 экзамена)</a:t>
            </a:r>
          </a:p>
        </p:txBody>
      </p:sp>
      <p:pic>
        <p:nvPicPr>
          <p:cNvPr id="13" name="Picture 2" descr="3D White инвалида бизнес с ноутбуком на ногах, работая с напарником 3D изображение изолированных белом фоне Фотография, картинк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096" y="4427204"/>
            <a:ext cx="686990" cy="63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E74A9044-A3CB-4ADA-B236-E880128F1815}"/>
              </a:ext>
            </a:extLst>
          </p:cNvPr>
          <p:cNvSpPr/>
          <p:nvPr/>
        </p:nvSpPr>
        <p:spPr>
          <a:xfrm>
            <a:off x="1763689" y="3057924"/>
            <a:ext cx="5544615" cy="1295709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 1 марта  возможно внести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изменения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Не создавать новое заявление, а вносить изменение в имеющееся 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F9042EE-E629-4DF2-88C0-C01771346F48}"/>
              </a:ext>
            </a:extLst>
          </p:cNvPr>
          <p:cNvSpPr txBox="1"/>
          <p:nvPr/>
        </p:nvSpPr>
        <p:spPr>
          <a:xfrm>
            <a:off x="483591" y="887966"/>
            <a:ext cx="79048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- 4 экзамена; 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оценивание по 5-ти бальной шкале;</a:t>
            </a:r>
          </a:p>
        </p:txBody>
      </p:sp>
    </p:spTree>
    <p:extLst>
      <p:ext uri="{BB962C8B-B14F-4D97-AF65-F5344CB8AC3E}">
        <p14:creationId xmlns:p14="http://schemas.microsoft.com/office/powerpoint/2010/main" xmlns="" val="4079726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DA23A9A-C647-42A2-95DD-E657A0246971}"/>
              </a:ext>
            </a:extLst>
          </p:cNvPr>
          <p:cNvSpPr txBox="1"/>
          <p:nvPr/>
        </p:nvSpPr>
        <p:spPr>
          <a:xfrm>
            <a:off x="89738" y="275866"/>
            <a:ext cx="894675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cap="all" spc="-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ОГЭ (ГВЭ) – итоговое собеседование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739" y="1453060"/>
            <a:ext cx="31861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07504" y="1944387"/>
            <a:ext cx="2896046" cy="1872694"/>
          </a:xfrm>
          <a:prstGeom prst="downArrow">
            <a:avLst>
              <a:gd name="adj1" fmla="val 60447"/>
              <a:gd name="adj2" fmla="val 5000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по уважительной причине; «незачет»; удаление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68650" y="3817081"/>
            <a:ext cx="27626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марта 2025 года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05425" y="4371950"/>
            <a:ext cx="2900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апреля 2025 года</a:t>
            </a:r>
          </a:p>
        </p:txBody>
      </p:sp>
      <p:sp>
        <p:nvSpPr>
          <p:cNvPr id="12" name="Стрелка вправо с вырезом 11"/>
          <p:cNvSpPr/>
          <p:nvPr/>
        </p:nvSpPr>
        <p:spPr>
          <a:xfrm rot="5400000">
            <a:off x="1365548" y="4227736"/>
            <a:ext cx="249902" cy="21525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995936" y="3579862"/>
            <a:ext cx="5040560" cy="1477862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Участники с ОВЗ 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(справка, заключение ТПМПК)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особые условия; продолжительность +30 минут </a:t>
            </a:r>
          </a:p>
        </p:txBody>
      </p:sp>
      <p:sp>
        <p:nvSpPr>
          <p:cNvPr id="16" name="AutoShape 2" descr="https://static.tildacdn.com/tild3836-3238-4661-b862-306135323337/fipi-logo-org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767845"/>
            <a:ext cx="570853" cy="815504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4176237" y="1314560"/>
            <a:ext cx="45448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https://fipi.ru/itogovoye-sobesedovaniye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43808" y="2175597"/>
            <a:ext cx="1459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минут</a:t>
            </a:r>
          </a:p>
        </p:txBody>
      </p:sp>
      <p:pic>
        <p:nvPicPr>
          <p:cNvPr id="1026" name="Picture 2" descr="https://storage.myseldon.com/news-pict-83/830642605EFA42A7E4AB00399661849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3261" y="1735104"/>
            <a:ext cx="2904204" cy="156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s://dnevnikmastera.ru/sites/default/files/styles/780w/public/photoart/kak_narisovat_chasy_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353084"/>
            <a:ext cx="864096" cy="930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79679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313393"/>
            <a:ext cx="9001000" cy="461665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endParaRPr lang="ru-RU" sz="2400" b="1" cap="all" spc="-100" dirty="0">
              <a:solidFill>
                <a:srgbClr val="00A6EB"/>
              </a:solidFill>
              <a:latin typeface="Trebuchet MS" pitchFamily="34" charset="0"/>
              <a:cs typeface="Lath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91630"/>
            <a:ext cx="8928992" cy="3510444"/>
          </a:xfr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задание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чтение текста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 задание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пересказ прочитанного текста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 задание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монологическое высказывание на выбор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(описание фотографии, повествование на основе жизненного опыта, рассуждение по одной из сформулированных проблем)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 задание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диалог (беседа по теме предыдущего задания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411510"/>
            <a:ext cx="892899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итогового собеседования:</a:t>
            </a:r>
          </a:p>
        </p:txBody>
      </p:sp>
    </p:spTree>
    <p:extLst>
      <p:ext uri="{BB962C8B-B14F-4D97-AF65-F5344CB8AC3E}">
        <p14:creationId xmlns:p14="http://schemas.microsoft.com/office/powerpoint/2010/main" xmlns="" val="2966801210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Солнцестояние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C8F2E4AD0278D4FB99D5F42C29B3799" ma:contentTypeVersion="1" ma:contentTypeDescription="Создание документа." ma:contentTypeScope="" ma:versionID="9f4db34a315b2c1474ba0780d4c86e71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e39ac6273086ad29513aef4034e604a6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434c500-c195-4837-b047-5e71706d4cb2">S5QAU4VNKZPS-945233833-2569</_dlc_DocId>
    <_dlc_DocIdUrl xmlns="6434c500-c195-4837-b047-5e71706d4cb2">
      <Url>https://www.eduportal44.ru/Buy/School_2/NewPage/_layouts/15/DocIdRedir.aspx?ID=S5QAU4VNKZPS-945233833-2569</Url>
      <Description>S5QAU4VNKZPS-945233833-2569</Description>
    </_dlc_DocIdUrl>
  </documentManagement>
</p:properties>
</file>

<file path=customXml/itemProps1.xml><?xml version="1.0" encoding="utf-8"?>
<ds:datastoreItem xmlns:ds="http://schemas.openxmlformats.org/officeDocument/2006/customXml" ds:itemID="{C3FD389A-9E76-4598-B45B-A92F2569A9EB}"/>
</file>

<file path=customXml/itemProps2.xml><?xml version="1.0" encoding="utf-8"?>
<ds:datastoreItem xmlns:ds="http://schemas.openxmlformats.org/officeDocument/2006/customXml" ds:itemID="{F8C8C3C9-F06D-484C-8FE3-46F85004FF9B}"/>
</file>

<file path=customXml/itemProps3.xml><?xml version="1.0" encoding="utf-8"?>
<ds:datastoreItem xmlns:ds="http://schemas.openxmlformats.org/officeDocument/2006/customXml" ds:itemID="{5AABFEE8-FBC4-4301-B672-E689D0CC34C2}"/>
</file>

<file path=customXml/itemProps4.xml><?xml version="1.0" encoding="utf-8"?>
<ds:datastoreItem xmlns:ds="http://schemas.openxmlformats.org/officeDocument/2006/customXml" ds:itemID="{893D1BF2-966A-41AE-9540-259EA45B44D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11170</TotalTime>
  <Words>1081</Words>
  <Application>Microsoft Office PowerPoint</Application>
  <PresentationFormat>Экран (16:9)</PresentationFormat>
  <Paragraphs>220</Paragraphs>
  <Slides>27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Тема Office</vt:lpstr>
      <vt:lpstr>1_Тема Office</vt:lpstr>
      <vt:lpstr>Солнцестояние</vt:lpstr>
      <vt:lpstr>Слайд 1</vt:lpstr>
      <vt:lpstr>Слайд 2</vt:lpstr>
      <vt:lpstr>Приказ Минпроса и Рособрнадзора от 04.04.2023 г. № 232/551 </vt:lpstr>
      <vt:lpstr>Слайд 4</vt:lpstr>
      <vt:lpstr>Слайд 5</vt:lpstr>
      <vt:lpstr>Сроки регистрации на участие в  ГИА</vt:lpstr>
      <vt:lpstr>ГИА-9</vt:lpstr>
      <vt:lpstr>Слайд 8</vt:lpstr>
      <vt:lpstr>Слайд 9</vt:lpstr>
      <vt:lpstr>Создание специализированных условий  для участников ГИА</vt:lpstr>
      <vt:lpstr>Слайд 11</vt:lpstr>
      <vt:lpstr>Выбор экзаменов</vt:lpstr>
      <vt:lpstr>Экзаменационная работа выполняется учениками самостоятельно,  задавать какие-либо вопросы по содержанию работы не разрешается.</vt:lpstr>
      <vt:lpstr>Повторная аттестация</vt:lpstr>
      <vt:lpstr>К повторной сдаче экзаменов не допускаются:</vt:lpstr>
      <vt:lpstr>Приём и рассмотрение апелляций</vt:lpstr>
      <vt:lpstr>Приём и рассмотрение  апелляций</vt:lpstr>
      <vt:lpstr>Слайд 18</vt:lpstr>
      <vt:lpstr>Аттестат об основном общем образовании</vt:lpstr>
      <vt:lpstr>Слайд 20</vt:lpstr>
      <vt:lpstr>Подготовка к ГИА</vt:lpstr>
      <vt:lpstr>Слайд 22</vt:lpstr>
      <vt:lpstr>Слайд 23</vt:lpstr>
      <vt:lpstr>Ресурсы для подготовки к ОГЭ:</vt:lpstr>
      <vt:lpstr>Слайд 25</vt:lpstr>
      <vt:lpstr>ОГЭ и продолжение обучения  в 10 классе 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kreslavski_ga</dc:creator>
  <cp:lastModifiedBy>Секретарь</cp:lastModifiedBy>
  <cp:revision>663</cp:revision>
  <cp:lastPrinted>2021-11-16T14:44:23Z</cp:lastPrinted>
  <dcterms:created xsi:type="dcterms:W3CDTF">2014-06-10T07:34:58Z</dcterms:created>
  <dcterms:modified xsi:type="dcterms:W3CDTF">2024-11-21T05:45:20Z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0x0101008C8F2E4AD0278D4FB99D5F42C29B3799</vt:lpwstr>
  </property>
  <property fmtid="{D5CDD505-2E9C-101B-9397-08002B2CF9AE}" pid="3" name="_dlc_DocIdItemGuid">
    <vt:lpwstr>da06f773-70d5-4032-936e-8648dabdf10c</vt:lpwstr>
  </property>
</Properties>
</file>