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256" r:id="rId2"/>
    <p:sldId id="277" r:id="rId3"/>
    <p:sldId id="268" r:id="rId4"/>
    <p:sldId id="261" r:id="rId5"/>
    <p:sldId id="260" r:id="rId6"/>
    <p:sldId id="258" r:id="rId7"/>
    <p:sldId id="257" r:id="rId8"/>
    <p:sldId id="262" r:id="rId9"/>
    <p:sldId id="278" r:id="rId10"/>
    <p:sldId id="280" r:id="rId11"/>
    <p:sldId id="270" r:id="rId12"/>
    <p:sldId id="273" r:id="rId13"/>
    <p:sldId id="274" r:id="rId14"/>
    <p:sldId id="272" r:id="rId15"/>
    <p:sldId id="263" r:id="rId16"/>
    <p:sldId id="264" r:id="rId17"/>
    <p:sldId id="276" r:id="rId18"/>
    <p:sldId id="265" r:id="rId19"/>
    <p:sldId id="267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DF500-DE2A-42FD-8F27-C6B7690AA7DA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3D92F-C1FB-4484-B25D-F43254060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3D92F-C1FB-4484-B25D-F4325406045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EF1609-7F7D-4857-AD0C-53EB988ED59A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AA6149-A408-4F76-B565-58AC38C0B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EF1609-7F7D-4857-AD0C-53EB988ED59A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A6149-A408-4F76-B565-58AC38C0B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EF1609-7F7D-4857-AD0C-53EB988ED59A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A6149-A408-4F76-B565-58AC38C0B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EF1609-7F7D-4857-AD0C-53EB988ED59A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A6149-A408-4F76-B565-58AC38C0B0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EF1609-7F7D-4857-AD0C-53EB988ED59A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A6149-A408-4F76-B565-58AC38C0B0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EF1609-7F7D-4857-AD0C-53EB988ED59A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A6149-A408-4F76-B565-58AC38C0B0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EF1609-7F7D-4857-AD0C-53EB988ED59A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A6149-A408-4F76-B565-58AC38C0B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EF1609-7F7D-4857-AD0C-53EB988ED59A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A6149-A408-4F76-B565-58AC38C0B0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EF1609-7F7D-4857-AD0C-53EB988ED59A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A6149-A408-4F76-B565-58AC38C0B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EEF1609-7F7D-4857-AD0C-53EB988ED59A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A6149-A408-4F76-B565-58AC38C0B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EF1609-7F7D-4857-AD0C-53EB988ED59A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AA6149-A408-4F76-B565-58AC38C0B0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EEF1609-7F7D-4857-AD0C-53EB988ED59A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7AA6149-A408-4F76-B565-58AC38C0B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betosteel.ru/waste/kostroma-4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ken.ru/advises" TargetMode="External"/><Relationship Id="rId13" Type="http://schemas.openxmlformats.org/officeDocument/2006/relationships/hyperlink" Target="http://energia.3dn.ru/publ/ehkonomija_ehlektroehnergii/7" TargetMode="External"/><Relationship Id="rId18" Type="http://schemas.openxmlformats.org/officeDocument/2006/relationships/hyperlink" Target="http://www.energovopros.ru/slovar-terminov/stati-i-issledovanija/ekonomija-tepla-v-kvartire-i?forum_ext=1" TargetMode="External"/><Relationship Id="rId3" Type="http://schemas.openxmlformats.org/officeDocument/2006/relationships/hyperlink" Target="http://www.eleczon.ru/lumlamp.htm" TargetMode="External"/><Relationship Id="rId21" Type="http://schemas.openxmlformats.org/officeDocument/2006/relationships/hyperlink" Target="http://www.vashdom.ru/abnnewstext29499.htm" TargetMode="External"/><Relationship Id="rId7" Type="http://schemas.openxmlformats.org/officeDocument/2006/relationships/hyperlink" Target="http://www.profelektrika.ru/electrika9.htm" TargetMode="External"/><Relationship Id="rId12" Type="http://schemas.openxmlformats.org/officeDocument/2006/relationships/hyperlink" Target="http://www.energosber18.ru/en/propaganda/tips/20-advice-collection.html" TargetMode="External"/><Relationship Id="rId17" Type="http://schemas.openxmlformats.org/officeDocument/2006/relationships/hyperlink" Target="http://www.elec.ru/doska/posts/r0/1238145600/" TargetMode="External"/><Relationship Id="rId2" Type="http://schemas.openxmlformats.org/officeDocument/2006/relationships/hyperlink" Target="http://remont220.ru/index.php" TargetMode="External"/><Relationship Id="rId16" Type="http://schemas.openxmlformats.org/officeDocument/2006/relationships/hyperlink" Target="http://www.ledsvet.ru/uploads/050510_01.pdf" TargetMode="External"/><Relationship Id="rId20" Type="http://schemas.openxmlformats.org/officeDocument/2006/relationships/hyperlink" Target="http://sberegisvet.ru/svetodiodnye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xem.net/sprav/sprav115.php" TargetMode="External"/><Relationship Id="rId11" Type="http://schemas.openxmlformats.org/officeDocument/2006/relationships/hyperlink" Target="http://moikompas.ru/compas/econom_energi" TargetMode="External"/><Relationship Id="rId5" Type="http://schemas.openxmlformats.org/officeDocument/2006/relationships/hyperlink" Target="http://www.electro51.ru/product/lamp/lum.htm" TargetMode="External"/><Relationship Id="rId15" Type="http://schemas.openxmlformats.org/officeDocument/2006/relationships/hyperlink" Target="http://www.efipa.ru/spravki/articles/pravila_ekonomii_enjergii_v_vashjem_domje.htm" TargetMode="External"/><Relationship Id="rId10" Type="http://schemas.openxmlformats.org/officeDocument/2006/relationships/hyperlink" Target="http://www.eres.md/fizlico/ekonomenergom" TargetMode="External"/><Relationship Id="rId19" Type="http://schemas.openxmlformats.org/officeDocument/2006/relationships/hyperlink" Target="http://www.energosovet.ru/stat470.html" TargetMode="External"/><Relationship Id="rId4" Type="http://schemas.openxmlformats.org/officeDocument/2006/relationships/hyperlink" Target="http://sasoft.qrz.ru/___/radio/liter/electric/part1/chapter2/2-23.htm" TargetMode="External"/><Relationship Id="rId9" Type="http://schemas.openxmlformats.org/officeDocument/2006/relationships/hyperlink" Target="http://www.same.ru/other/4889-7-legkix-sposobov-yekonomii-na-teple-i-svete.html" TargetMode="External"/><Relationship Id="rId14" Type="http://schemas.openxmlformats.org/officeDocument/2006/relationships/hyperlink" Target="http://www.genon.ru/GetAnswer.aspx?qid=77c0a95c-1726-4bf4-8faf-16bbd2b750a6" TargetMode="External"/><Relationship Id="rId22" Type="http://schemas.openxmlformats.org/officeDocument/2006/relationships/hyperlink" Target="http://www.ryzkov.ru/look_new.php?id=863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ken.ru/advises" TargetMode="External"/><Relationship Id="rId13" Type="http://schemas.openxmlformats.org/officeDocument/2006/relationships/hyperlink" Target="http://www.energovopros.ru/slovar-terminov/stati-i-issledovanija/ekonomija-tepla-v-kvartire-i?forum_ext=1" TargetMode="External"/><Relationship Id="rId3" Type="http://schemas.openxmlformats.org/officeDocument/2006/relationships/hyperlink" Target="http://www.eleczon.ru/lumlamp.htm" TargetMode="External"/><Relationship Id="rId7" Type="http://schemas.openxmlformats.org/officeDocument/2006/relationships/hyperlink" Target="http://www.profelektrika.ru/electrika9.htm" TargetMode="External"/><Relationship Id="rId12" Type="http://schemas.openxmlformats.org/officeDocument/2006/relationships/hyperlink" Target="http://www.elec.ru/doska/posts/r0/1238145600/" TargetMode="External"/><Relationship Id="rId17" Type="http://schemas.openxmlformats.org/officeDocument/2006/relationships/hyperlink" Target="http://www.ryzkov.ru/look_new.php?id=8637" TargetMode="External"/><Relationship Id="rId2" Type="http://schemas.openxmlformats.org/officeDocument/2006/relationships/hyperlink" Target="http://remont220.ru/index.php" TargetMode="External"/><Relationship Id="rId16" Type="http://schemas.openxmlformats.org/officeDocument/2006/relationships/hyperlink" Target="http://www.vashdom.ru/abnnewstext29499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xem.net/sprav/sprav115.php" TargetMode="External"/><Relationship Id="rId11" Type="http://schemas.openxmlformats.org/officeDocument/2006/relationships/hyperlink" Target="http://www.ledsvet.ru/uploads/050510_01.pdf" TargetMode="External"/><Relationship Id="rId5" Type="http://schemas.openxmlformats.org/officeDocument/2006/relationships/hyperlink" Target="http://www.electro51.ru/product/lamp/lum.htm" TargetMode="External"/><Relationship Id="rId15" Type="http://schemas.openxmlformats.org/officeDocument/2006/relationships/hyperlink" Target="http://sberegisvet.ru/svetodiodnye1" TargetMode="External"/><Relationship Id="rId10" Type="http://schemas.openxmlformats.org/officeDocument/2006/relationships/hyperlink" Target="http://www.efipa.ru/spravki/articles/pravila_ekonomii_enjergii_v_vashjem_domje.htm" TargetMode="External"/><Relationship Id="rId4" Type="http://schemas.openxmlformats.org/officeDocument/2006/relationships/hyperlink" Target="http://sasoft.qrz.ru/___/radio/liter/electric/part1/chapter2/2-23.htm" TargetMode="External"/><Relationship Id="rId9" Type="http://schemas.openxmlformats.org/officeDocument/2006/relationships/hyperlink" Target="http://www.same.ru/other/4889-7-legkix-sposobov-yekonomii-na-teple-i-svete.html" TargetMode="External"/><Relationship Id="rId14" Type="http://schemas.openxmlformats.org/officeDocument/2006/relationships/hyperlink" Target="http://www.energosovet.ru/stat470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000100" y="1285860"/>
            <a:ext cx="6972320" cy="5715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Электронная выставка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Россия. Экология. Энергосбережение.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7" name="Содержимое 6" descr="P1020346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contrast="30000"/>
          </a:blip>
          <a:srcRect l="1149" t="1533" r="2299" b="11111"/>
          <a:stretch>
            <a:fillRect/>
          </a:stretch>
        </p:blipFill>
        <p:spPr>
          <a:xfrm>
            <a:off x="1714480" y="1857364"/>
            <a:ext cx="5369129" cy="3643338"/>
          </a:xfrm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71472" y="142852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МОУ СОШ № 13 имени Р.А. Наумова город Буй Костромской области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5929330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Подготовила: заведующая ИБЦ </a:t>
            </a:r>
            <a:r>
              <a:rPr lang="ru-RU" dirty="0" err="1" smtClean="0">
                <a:solidFill>
                  <a:srgbClr val="7030A0"/>
                </a:solidFill>
              </a:rPr>
              <a:t>Ларшина</a:t>
            </a:r>
            <a:r>
              <a:rPr lang="ru-RU" dirty="0" smtClean="0">
                <a:solidFill>
                  <a:srgbClr val="7030A0"/>
                </a:solidFill>
              </a:rPr>
              <a:t> О.В.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30558"/>
          <a:stretch>
            <a:fillRect/>
          </a:stretch>
        </p:blipFill>
        <p:spPr bwMode="auto">
          <a:xfrm>
            <a:off x="857224" y="142852"/>
            <a:ext cx="6989823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Проекты учащихся по энергосбережению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12727" b="3636"/>
          <a:stretch>
            <a:fillRect/>
          </a:stretch>
        </p:blipFill>
        <p:spPr bwMode="auto">
          <a:xfrm>
            <a:off x="428596" y="1571612"/>
            <a:ext cx="5072098" cy="3571900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846" t="3557" b="3960"/>
          <a:stretch>
            <a:fillRect/>
          </a:stretch>
        </p:blipFill>
        <p:spPr bwMode="auto">
          <a:xfrm>
            <a:off x="4000496" y="2786058"/>
            <a:ext cx="4877997" cy="3714776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3420" t="2658" b="4476"/>
          <a:stretch>
            <a:fillRect/>
          </a:stretch>
        </p:blipFill>
        <p:spPr bwMode="auto">
          <a:xfrm>
            <a:off x="285720" y="785794"/>
            <a:ext cx="5386385" cy="4143404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8" name="Picture 4" descr="15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285491" y="2969321"/>
            <a:ext cx="4041803" cy="3103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1308" b="3242"/>
          <a:stretch>
            <a:fillRect/>
          </a:stretch>
        </p:blipFill>
        <p:spPr bwMode="auto">
          <a:xfrm>
            <a:off x="113881" y="71438"/>
            <a:ext cx="8794047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538" t="4422" b="4923"/>
          <a:stretch>
            <a:fillRect/>
          </a:stretch>
        </p:blipFill>
        <p:spPr bwMode="auto">
          <a:xfrm>
            <a:off x="77729" y="149018"/>
            <a:ext cx="8923427" cy="6708982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советы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0034" y="178571"/>
            <a:ext cx="8334434" cy="6250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4214818"/>
            <a:ext cx="4040188" cy="2100258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Помни каждый ученик!</a:t>
            </a:r>
          </a:p>
          <a:p>
            <a:r>
              <a:rPr lang="ru-RU" dirty="0" smtClean="0"/>
              <a:t>Знай любой учитель!</a:t>
            </a:r>
          </a:p>
          <a:p>
            <a:r>
              <a:rPr lang="ru-RU" dirty="0" smtClean="0"/>
              <a:t>Экономить – хорошо! </a:t>
            </a:r>
          </a:p>
          <a:p>
            <a:r>
              <a:rPr lang="ru-RU" dirty="0" smtClean="0"/>
              <a:t>Зря жечь – расточительно!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4286256"/>
            <a:ext cx="4143404" cy="2071702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Наша стратегия верная – Экономить электроэнергию!</a:t>
            </a:r>
            <a:endParaRPr lang="ru-RU" dirty="0"/>
          </a:p>
        </p:txBody>
      </p:sp>
      <p:pic>
        <p:nvPicPr>
          <p:cNvPr id="7" name="Содержимое 6" descr="rtut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0034" y="785793"/>
            <a:ext cx="3643338" cy="3187921"/>
          </a:xfrm>
        </p:spPr>
      </p:pic>
      <p:pic>
        <p:nvPicPr>
          <p:cNvPr id="8" name="Содержимое 7" descr="20160218 000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29125" y="857232"/>
            <a:ext cx="4429155" cy="31902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3"/>
          <p:cNvSpPr>
            <a:spLocks noGrp="1"/>
          </p:cNvSpPr>
          <p:nvPr>
            <p:ph type="body" idx="1"/>
          </p:nvPr>
        </p:nvSpPr>
        <p:spPr>
          <a:xfrm>
            <a:off x="4857752" y="1214422"/>
            <a:ext cx="4040188" cy="492922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Непременно будешь прав ты,</a:t>
            </a:r>
          </a:p>
          <a:p>
            <a:r>
              <a:rPr lang="ru-RU" dirty="0" smtClean="0"/>
              <a:t>Раз ресурсом дорожишь!</a:t>
            </a:r>
          </a:p>
          <a:p>
            <a:r>
              <a:rPr lang="ru-RU" dirty="0" smtClean="0"/>
              <a:t>Соблюдать всегда старайся</a:t>
            </a:r>
          </a:p>
          <a:p>
            <a:r>
              <a:rPr lang="ru-RU" dirty="0" smtClean="0"/>
              <a:t>Экономии режим!</a:t>
            </a:r>
          </a:p>
          <a:p>
            <a:r>
              <a:rPr lang="ru-RU" dirty="0" smtClean="0"/>
              <a:t>Незачем сжигать напрасно</a:t>
            </a:r>
          </a:p>
          <a:p>
            <a:r>
              <a:rPr lang="ru-RU" dirty="0" smtClean="0"/>
              <a:t>Ватты электричества – </a:t>
            </a:r>
          </a:p>
          <a:p>
            <a:r>
              <a:rPr lang="ru-RU" dirty="0" smtClean="0"/>
              <a:t>За минуты набежит их</a:t>
            </a:r>
          </a:p>
          <a:p>
            <a:r>
              <a:rPr lang="ru-RU" dirty="0" smtClean="0"/>
              <a:t>Количество приличное.</a:t>
            </a:r>
          </a:p>
          <a:p>
            <a:r>
              <a:rPr lang="ru-RU" dirty="0" smtClean="0"/>
              <a:t>Пусть напрасно не горит</a:t>
            </a:r>
          </a:p>
          <a:p>
            <a:r>
              <a:rPr lang="ru-RU" dirty="0" smtClean="0"/>
              <a:t>Лампочка настольная –</a:t>
            </a:r>
          </a:p>
          <a:p>
            <a:r>
              <a:rPr lang="ru-RU" dirty="0" smtClean="0"/>
              <a:t>Простого проще –</a:t>
            </a:r>
          </a:p>
          <a:p>
            <a:r>
              <a:rPr lang="ru-RU" dirty="0" smtClean="0"/>
              <a:t>Сделать ВЫКЛ –</a:t>
            </a:r>
          </a:p>
          <a:p>
            <a:r>
              <a:rPr lang="ru-RU" dirty="0" smtClean="0"/>
              <a:t>И живи достойно!</a:t>
            </a:r>
            <a:endParaRPr lang="ru-RU" dirty="0"/>
          </a:p>
        </p:txBody>
      </p:sp>
      <p:pic>
        <p:nvPicPr>
          <p:cNvPr id="9" name="Содержимое 6" descr="21399655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00034" y="1500174"/>
            <a:ext cx="4306125" cy="43061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8" grpI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4714884"/>
            <a:ext cx="4041775" cy="185738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Это нужно помнить всем</a:t>
            </a:r>
          </a:p>
          <a:p>
            <a:r>
              <a:rPr lang="ru-RU" dirty="0" smtClean="0"/>
              <a:t>Будь ты взрослый иль дитя.</a:t>
            </a:r>
          </a:p>
          <a:p>
            <a:r>
              <a:rPr lang="ru-RU" dirty="0" smtClean="0"/>
              <a:t>Экономь электроэнергию </a:t>
            </a:r>
          </a:p>
          <a:p>
            <a:r>
              <a:rPr lang="ru-RU" dirty="0" smtClean="0"/>
              <a:t>Гаси свет, уходя!</a:t>
            </a:r>
            <a:endParaRPr lang="ru-RU" dirty="0"/>
          </a:p>
        </p:txBody>
      </p:sp>
      <p:pic>
        <p:nvPicPr>
          <p:cNvPr id="14" name="Содержимое 13" descr="den-energosberegenija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3438" y="428604"/>
            <a:ext cx="4231893" cy="4156077"/>
          </a:xfrm>
        </p:spPr>
      </p:pic>
      <p:pic>
        <p:nvPicPr>
          <p:cNvPr id="13" name="Содержимое 12" descr="свет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28596" y="2143116"/>
            <a:ext cx="4085307" cy="278608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ehnergosberezhenie_02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3594" t="6869" r="3852" b="27878"/>
          <a:stretch>
            <a:fillRect/>
          </a:stretch>
        </p:blipFill>
        <p:spPr>
          <a:xfrm>
            <a:off x="214282" y="714356"/>
            <a:ext cx="8713556" cy="321471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457200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9" descr="img19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 l="3362" t="8966" r="4171" b="5853"/>
          <a:stretch>
            <a:fillRect/>
          </a:stretch>
        </p:blipFill>
        <p:spPr>
          <a:xfrm>
            <a:off x="2571736" y="3714752"/>
            <a:ext cx="3929090" cy="2714644"/>
          </a:xfrm>
          <a:prstGeom prst="rect">
            <a:avLst/>
          </a:prstGeom>
          <a:ln>
            <a:noFill/>
            <a:prstDash val="sysDash"/>
            <a:miter lim="800000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1. Распространить знания об экологической безопасности, здоровом образе жизни человека.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2. Информировать школьников о состоянии окружающей среды и об использовании природных ресурсов для формирования экологической культуры в обществе.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3. Создать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он-лайн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сервис в сети Интернет для удаленного пользователя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Цели выставки: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28670"/>
            <a:ext cx="8329642" cy="5214974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u="sng" dirty="0" smtClean="0">
                <a:solidFill>
                  <a:srgbClr val="002060"/>
                </a:solidFill>
                <a:hlinkClick r:id="rId2"/>
              </a:rPr>
              <a:t>https://www.litres.ru/</a:t>
            </a:r>
            <a:endParaRPr lang="ru-RU" u="sng" dirty="0" smtClean="0">
              <a:solidFill>
                <a:srgbClr val="002060"/>
              </a:solidFill>
              <a:hlinkClick r:id="rId2"/>
            </a:endParaRPr>
          </a:p>
          <a:p>
            <a:pPr lvl="0"/>
            <a:r>
              <a:rPr lang="ru-RU" u="sng" dirty="0" smtClean="0">
                <a:solidFill>
                  <a:srgbClr val="002060"/>
                </a:solidFill>
                <a:hlinkClick r:id="rId3"/>
              </a:rPr>
              <a:t>http://www.eleczon.ru/lumlamp.htm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u="sng" dirty="0" smtClean="0">
                <a:solidFill>
                  <a:srgbClr val="002060"/>
                </a:solidFill>
                <a:hlinkClick r:id="rId4"/>
              </a:rPr>
              <a:t>http://sasoft.qrz.ru/___/radio/liter/electric/part1/chapter2/2-23.htm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u="sng" dirty="0" smtClean="0">
                <a:solidFill>
                  <a:srgbClr val="002060"/>
                </a:solidFill>
                <a:hlinkClick r:id="rId5"/>
              </a:rPr>
              <a:t>http://www.electro51.ru/product/lamp/lum.htm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u="sng" dirty="0" smtClean="0">
                <a:solidFill>
                  <a:srgbClr val="002060"/>
                </a:solidFill>
                <a:hlinkClick r:id="rId6"/>
              </a:rPr>
              <a:t>http://cxem.net/sprav/sprav115.php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u="sng" dirty="0" smtClean="0">
                <a:solidFill>
                  <a:srgbClr val="002060"/>
                </a:solidFill>
                <a:hlinkClick r:id="rId7"/>
              </a:rPr>
              <a:t>http://www.profelektrika.ru/electrika9.htm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u="sng" dirty="0" smtClean="0">
                <a:solidFill>
                  <a:srgbClr val="002060"/>
                </a:solidFill>
                <a:hlinkClick r:id="rId8"/>
              </a:rPr>
              <a:t>http://www.gken.ru/advises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u="sng" dirty="0" smtClean="0">
                <a:solidFill>
                  <a:srgbClr val="002060"/>
                </a:solidFill>
                <a:hlinkClick r:id="rId9"/>
              </a:rPr>
              <a:t>http://www.same.ru/other/4889-7-legkix-sposobov-yekonomii-na-teple-i-svete.html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u="sng" dirty="0" smtClean="0">
                <a:solidFill>
                  <a:srgbClr val="002060"/>
                </a:solidFill>
                <a:hlinkClick r:id="rId10"/>
              </a:rPr>
              <a:t>http://www.eres.md/fizlico/ekonomenergom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u="sng" dirty="0" smtClean="0">
                <a:solidFill>
                  <a:srgbClr val="002060"/>
                </a:solidFill>
                <a:hlinkClick r:id="rId11"/>
              </a:rPr>
              <a:t>http://moikompas.ru/compas/econom_energi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u="sng" dirty="0" smtClean="0">
                <a:solidFill>
                  <a:srgbClr val="002060"/>
                </a:solidFill>
                <a:hlinkClick r:id="rId12"/>
              </a:rPr>
              <a:t>http://www.energosber18.ru/en/propaganda/tips/20-advice-collection.html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u="sng" dirty="0" smtClean="0">
                <a:solidFill>
                  <a:srgbClr val="002060"/>
                </a:solidFill>
                <a:hlinkClick r:id="rId13"/>
              </a:rPr>
              <a:t>http://energia.3dn.ru/publ/ehkonomija_ehlektroehnergii/7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u="sng" dirty="0" smtClean="0">
                <a:solidFill>
                  <a:srgbClr val="002060"/>
                </a:solidFill>
                <a:hlinkClick r:id="rId14"/>
              </a:rPr>
              <a:t>http://www.genon.ru/GetAnswer.aspx?qid=77c0a95c-1726-4bf4-8faf-16bbd2b750a6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u="sng" dirty="0" smtClean="0">
                <a:solidFill>
                  <a:srgbClr val="002060"/>
                </a:solidFill>
                <a:hlinkClick r:id="rId8"/>
              </a:rPr>
              <a:t>http://www.gken.ru/advises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u="sng" dirty="0" smtClean="0">
                <a:solidFill>
                  <a:srgbClr val="002060"/>
                </a:solidFill>
                <a:hlinkClick r:id="rId15"/>
              </a:rPr>
              <a:t>http://www.efipa.ru/spravki/articles/pravila_ekonomii_enjergii_v_vashjem_domje.htm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u="sng" dirty="0" smtClean="0">
                <a:solidFill>
                  <a:srgbClr val="002060"/>
                </a:solidFill>
                <a:hlinkClick r:id="rId16"/>
              </a:rPr>
              <a:t>http://www.ledsvet.ru/uploads/050510_01.pdf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u="sng" dirty="0" smtClean="0">
                <a:solidFill>
                  <a:srgbClr val="002060"/>
                </a:solidFill>
                <a:hlinkClick r:id="rId17"/>
              </a:rPr>
              <a:t>http://www.elec.ru/doska/posts/r0/1238145600/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u="sng" dirty="0" smtClean="0">
                <a:solidFill>
                  <a:srgbClr val="002060"/>
                </a:solidFill>
                <a:hlinkClick r:id="rId18"/>
              </a:rPr>
              <a:t>http://www.energovopros.ru/slovar-terminov/stati-i-issledovanija/ekonomija-tepla-v-kvartire-i?forum_ext=1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u="sng" dirty="0" smtClean="0">
                <a:solidFill>
                  <a:srgbClr val="002060"/>
                </a:solidFill>
                <a:hlinkClick r:id="rId19"/>
              </a:rPr>
              <a:t>http://www.energosovet.ru/stat470.html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u="sng" dirty="0" smtClean="0">
                <a:solidFill>
                  <a:srgbClr val="002060"/>
                </a:solidFill>
                <a:hlinkClick r:id="rId20"/>
              </a:rPr>
              <a:t>http://sberegisvet.ru/svetodiodnye1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u="sng" dirty="0" smtClean="0">
                <a:solidFill>
                  <a:srgbClr val="002060"/>
                </a:solidFill>
                <a:hlinkClick r:id="rId21"/>
              </a:rPr>
              <a:t>http://www.vashdom.ru/abnnewstext29499.htm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u="sng" dirty="0" smtClean="0">
                <a:solidFill>
                  <a:srgbClr val="002060"/>
                </a:solidFill>
                <a:hlinkClick r:id="rId22"/>
              </a:rPr>
              <a:t>http://www.ryzkov.ru/look_new.php?id=8637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FF9900"/>
                </a:solidFill>
              </a:rPr>
              <a:t>М.А. </a:t>
            </a:r>
            <a:r>
              <a:rPr lang="ru-RU" dirty="0" err="1" smtClean="0">
                <a:solidFill>
                  <a:srgbClr val="FF9900"/>
                </a:solidFill>
              </a:rPr>
              <a:t>Галагузова</a:t>
            </a:r>
            <a:r>
              <a:rPr lang="ru-RU" dirty="0" smtClean="0">
                <a:solidFill>
                  <a:srgbClr val="FF9900"/>
                </a:solidFill>
              </a:rPr>
              <a:t>, Д.М. </a:t>
            </a:r>
            <a:r>
              <a:rPr lang="ru-RU" dirty="0" err="1" smtClean="0">
                <a:solidFill>
                  <a:srgbClr val="FF9900"/>
                </a:solidFill>
              </a:rPr>
              <a:t>Комский</a:t>
            </a:r>
            <a:r>
              <a:rPr lang="ru-RU" dirty="0" smtClean="0">
                <a:solidFill>
                  <a:srgbClr val="FF9900"/>
                </a:solidFill>
              </a:rPr>
              <a:t> Первые шаги в электротехнику. - М</a:t>
            </a:r>
            <a:r>
              <a:rPr lang="ru-RU" b="1" dirty="0" smtClean="0">
                <a:solidFill>
                  <a:srgbClr val="FF9900"/>
                </a:solidFill>
              </a:rPr>
              <a:t>.: </a:t>
            </a:r>
            <a:r>
              <a:rPr lang="ru-RU" dirty="0" smtClean="0">
                <a:solidFill>
                  <a:srgbClr val="FF9900"/>
                </a:solidFill>
              </a:rPr>
              <a:t>Просвещение,1988.</a:t>
            </a:r>
          </a:p>
          <a:p>
            <a:r>
              <a:rPr lang="ru-RU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Л.А. Горев Занимательные опыты по физике. - </a:t>
            </a:r>
            <a:r>
              <a:rPr lang="ru-RU" dirty="0" smtClean="0">
                <a:solidFill>
                  <a:srgbClr val="FF9900"/>
                </a:solidFill>
              </a:rPr>
              <a:t> М.: Просвещение,1985</a:t>
            </a:r>
          </a:p>
          <a:p>
            <a:r>
              <a:rPr lang="ru-RU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Энциклопедия для детей . Том 19. Экология. - Под ред. </a:t>
            </a:r>
            <a:r>
              <a:rPr lang="ru-RU" dirty="0" err="1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Володихина</a:t>
            </a:r>
            <a:r>
              <a:rPr lang="ru-RU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. М.  - М. : </a:t>
            </a:r>
            <a:r>
              <a:rPr lang="ru-RU" dirty="0" err="1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Аванта</a:t>
            </a:r>
            <a:r>
              <a:rPr lang="ru-RU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 + , 2000.</a:t>
            </a:r>
          </a:p>
          <a:p>
            <a:r>
              <a:rPr lang="ru-RU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А. </a:t>
            </a:r>
            <a:r>
              <a:rPr lang="ru-RU" dirty="0" err="1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Сикацкая</a:t>
            </a:r>
            <a:r>
              <a:rPr lang="ru-RU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 Энергосбережение. Забота об экологии и кошельках потребителей. М. ; 2011.</a:t>
            </a:r>
          </a:p>
          <a:p>
            <a:r>
              <a:rPr lang="ru-RU" dirty="0" smtClean="0">
                <a:solidFill>
                  <a:srgbClr val="FF9900"/>
                </a:solidFill>
              </a:rPr>
              <a:t>Л.Д. </a:t>
            </a:r>
            <a:r>
              <a:rPr lang="ru-RU" dirty="0" err="1" smtClean="0">
                <a:solidFill>
                  <a:srgbClr val="FF9900"/>
                </a:solidFill>
              </a:rPr>
              <a:t>Вайткене</a:t>
            </a:r>
            <a:r>
              <a:rPr lang="ru-RU" dirty="0" smtClean="0">
                <a:solidFill>
                  <a:srgbClr val="FF9900"/>
                </a:solidFill>
              </a:rPr>
              <a:t> Физика. Полный курс занимательных наук. М. : АСТ, 2017</a:t>
            </a:r>
            <a:endParaRPr lang="ru-RU" dirty="0" smtClean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2976" y="142852"/>
            <a:ext cx="6900882" cy="1143000"/>
          </a:xfrm>
        </p:spPr>
        <p:txBody>
          <a:bodyPr/>
          <a:lstStyle/>
          <a:p>
            <a:r>
              <a:rPr lang="ru-RU" dirty="0" smtClean="0"/>
              <a:t>Используемые ресурсы: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Библиотекарь\Рабочий стол\взаимосвязь экологии и энергосбереже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Содержимое 16" descr="миркин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429256" y="1357298"/>
            <a:ext cx="2596984" cy="390144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Книги, которые помогут понять связь экологии и энергосбережения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5000628" y="4000504"/>
            <a:ext cx="3500462" cy="2500330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Учебник содержит  сведения о важнейших понятиях экологии: экосистемах , экологическом равновесии в них, о важных вопросах рационального  природопользования и охраны окружающей среды. Книга рассчитана на учащихся 9-11 классов.          </a:t>
            </a:r>
          </a:p>
        </p:txBody>
      </p:sp>
      <p:pic>
        <p:nvPicPr>
          <p:cNvPr id="15" name="Содержимое 14" descr="Аванта экология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 l="12217"/>
          <a:stretch>
            <a:fillRect/>
          </a:stretch>
        </p:blipFill>
        <p:spPr>
          <a:xfrm>
            <a:off x="928662" y="1285860"/>
            <a:ext cx="2748088" cy="3913200"/>
          </a:xfrm>
        </p:spPr>
      </p:pic>
      <p:sp>
        <p:nvSpPr>
          <p:cNvPr id="13" name="TextBox 12"/>
          <p:cNvSpPr txBox="1"/>
          <p:nvPr/>
        </p:nvSpPr>
        <p:spPr>
          <a:xfrm>
            <a:off x="285720" y="4429132"/>
            <a:ext cx="4500594" cy="206210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Аванта+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т. 19 Экология. Доступно и в увлекательной форме рассказывает об основных аспектах этой современной, бурно развивающейся науки.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Прочитав книгу, можно узнать, что необходимо делать, чтобы сохранить Землю и жизнь на ней. Книга полезна школьникам и учителям.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1" uiExpand="1" build="p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Библиотекарь\Рабочий стол\текс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9960" t="1961"/>
          <a:stretch>
            <a:fillRect/>
          </a:stretch>
        </p:blipFill>
        <p:spPr bwMode="auto">
          <a:xfrm>
            <a:off x="4357686" y="1285860"/>
            <a:ext cx="4636326" cy="3929090"/>
          </a:xfrm>
          <a:prstGeom prst="rect">
            <a:avLst/>
          </a:prstGeom>
          <a:noFill/>
        </p:spPr>
      </p:pic>
      <p:pic>
        <p:nvPicPr>
          <p:cNvPr id="1027" name="Picture 3" descr="C:\Documents and Settings\Библиотекарь\Рабочий стол\Копия 978-613-0-19761-2-fu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642910" y="357165"/>
            <a:ext cx="3500462" cy="5561126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нига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2976" y="1142984"/>
            <a:ext cx="2940004" cy="420000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0" dirty="0" smtClean="0">
                <a:solidFill>
                  <a:srgbClr val="7030A0"/>
                </a:solidFill>
              </a:rPr>
              <a:t>Научно-популярные книги по физике</a:t>
            </a:r>
            <a:endParaRPr lang="ru-RU" sz="3200" b="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1071538" y="4572008"/>
            <a:ext cx="3429024" cy="156966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Занимательные опыты помогут учащимся убедиться в справедливости ряда теоретических положений, развить навыки работы с инструментами и приборами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Содержимое 9" descr="Галагузова.jpg"/>
          <p:cNvPicPr>
            <a:picLocks noGrp="1" noChangeAspect="1"/>
          </p:cNvPicPr>
          <p:nvPr>
            <p:ph sz="half" idx="2"/>
          </p:nvPr>
        </p:nvPicPr>
        <p:blipFill>
          <a:blip r:embed="rId3">
            <a:lum bright="10000" contrast="20000"/>
          </a:blip>
          <a:stretch>
            <a:fillRect/>
          </a:stretch>
        </p:blipFill>
        <p:spPr>
          <a:xfrm>
            <a:off x="5214942" y="1214422"/>
            <a:ext cx="2983020" cy="4525962"/>
          </a:xfrm>
        </p:spPr>
      </p:pic>
      <p:sp>
        <p:nvSpPr>
          <p:cNvPr id="7" name="TextBox 6"/>
          <p:cNvSpPr txBox="1"/>
          <p:nvPr/>
        </p:nvSpPr>
        <p:spPr>
          <a:xfrm rot="10800000" flipV="1">
            <a:off x="4929190" y="4572008"/>
            <a:ext cx="3357586" cy="156966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Книга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Галагузовой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М. А. в популярной форме знакомит школьников с начальными сведениями по электротехнике. Книга адресована учащимся основной школы.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нига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1071546"/>
            <a:ext cx="3429023" cy="50522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Научно-популярные книги по физике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5" name="Содержимое 3" descr="Книга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1357298"/>
            <a:ext cx="3064690" cy="46434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4357694"/>
            <a:ext cx="3571900" cy="181588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доступной и увлекательной форме книги рассказывают об основных разделах физики. Информация рассчитана на учащихся средних школ, а также лиц занимающихся самообразованием.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9124" y="4500570"/>
            <a:ext cx="4000528" cy="156966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Скорее прочти эту книгу! И ты поймешь, что физика очень занимательная наука! Тебя ждут простые и понятные объяснения физических явлений. Увлекательные опыты и эксперименты!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История праздни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285860"/>
            <a:ext cx="6502425" cy="4876820"/>
          </a:xfr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День энергосбережения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357167"/>
            <a:ext cx="8643998" cy="18573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В научно – исследовательском отделе ИБЦ ,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учащимися МОУ СОШ №13 имени Р.А. Наумова были разработаны проекты «Учимся экономить!» и «Экономить – это просто», целью которых было выявление способов экономии электроэнергии и сохранения тепла в школе.</a:t>
            </a: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Работая над этими проектами, наряду с печатными изданиями, были использованы следующие интернет- ресурсы:</a:t>
            </a:r>
          </a:p>
          <a:p>
            <a:pPr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785786" y="1968894"/>
            <a:ext cx="75009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u="sng" dirty="0" smtClean="0">
                <a:latin typeface="Arial" pitchFamily="34" charset="0"/>
                <a:cs typeface="Arial" pitchFamily="34" charset="0"/>
                <a:hlinkClick r:id="rId2"/>
              </a:rPr>
              <a:t>http://remont220.ru/index.php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400" u="sng" dirty="0" smtClean="0">
                <a:latin typeface="Arial" pitchFamily="34" charset="0"/>
                <a:cs typeface="Arial" pitchFamily="34" charset="0"/>
                <a:hlinkClick r:id="rId3"/>
              </a:rPr>
              <a:t>http://www.eleczon.ru/lumlamp.htm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400" u="sng" dirty="0" smtClean="0">
                <a:latin typeface="Arial" pitchFamily="34" charset="0"/>
                <a:cs typeface="Arial" pitchFamily="34" charset="0"/>
                <a:hlinkClick r:id="rId4"/>
              </a:rPr>
              <a:t>http://sasoft.qrz.ru/___/radio/liter/electric/part1/chapter2/2-23.htm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400" u="sng" dirty="0" smtClean="0">
                <a:latin typeface="Arial" pitchFamily="34" charset="0"/>
                <a:cs typeface="Arial" pitchFamily="34" charset="0"/>
                <a:hlinkClick r:id="rId5"/>
              </a:rPr>
              <a:t>http://www.electro51.ru/product/lamp/lum.htm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400" u="sng" dirty="0" smtClean="0">
                <a:latin typeface="Arial" pitchFamily="34" charset="0"/>
                <a:cs typeface="Arial" pitchFamily="34" charset="0"/>
                <a:hlinkClick r:id="rId6"/>
              </a:rPr>
              <a:t>http://cxem.net/sprav/sprav115.php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400" u="sng" dirty="0" smtClean="0">
                <a:latin typeface="Arial" pitchFamily="34" charset="0"/>
                <a:cs typeface="Arial" pitchFamily="34" charset="0"/>
                <a:hlinkClick r:id="rId7"/>
              </a:rPr>
              <a:t>http://www.profelektrika.ru/electrika9.htm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400" u="sng" dirty="0" smtClean="0">
                <a:latin typeface="Arial" pitchFamily="34" charset="0"/>
                <a:cs typeface="Arial" pitchFamily="34" charset="0"/>
                <a:hlinkClick r:id="rId8"/>
              </a:rPr>
              <a:t>http://www.gken.ru/advises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400" u="sng" dirty="0" smtClean="0">
                <a:latin typeface="Arial" pitchFamily="34" charset="0"/>
                <a:cs typeface="Arial" pitchFamily="34" charset="0"/>
                <a:hlinkClick r:id="rId9"/>
              </a:rPr>
              <a:t>http://www.same.ru/other/4889-7-legkix-sposobov-yekonomii-na-teple-i-svete.html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400" u="sng" dirty="0" smtClean="0">
                <a:latin typeface="Arial" pitchFamily="34" charset="0"/>
                <a:cs typeface="Arial" pitchFamily="34" charset="0"/>
                <a:hlinkClick r:id="rId10"/>
              </a:rPr>
              <a:t>http://www.efipa.ru/spravki/articles/pravila_ekonomii_enjergii_v_vashjem_domje.htm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400" u="sng" dirty="0" smtClean="0">
                <a:latin typeface="Arial" pitchFamily="34" charset="0"/>
                <a:cs typeface="Arial" pitchFamily="34" charset="0"/>
                <a:hlinkClick r:id="rId11"/>
              </a:rPr>
              <a:t>http://www.ledsvet.ru/uploads/050510_01.pdf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400" u="sng" dirty="0" smtClean="0">
                <a:latin typeface="Arial" pitchFamily="34" charset="0"/>
                <a:cs typeface="Arial" pitchFamily="34" charset="0"/>
                <a:hlinkClick r:id="rId12"/>
              </a:rPr>
              <a:t>http://www.elec.ru/doska/posts/r0/1238145600/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400" u="sng" dirty="0" smtClean="0">
                <a:latin typeface="Arial" pitchFamily="34" charset="0"/>
                <a:cs typeface="Arial" pitchFamily="34" charset="0"/>
                <a:hlinkClick r:id="rId13"/>
              </a:rPr>
              <a:t>http://www.energovopros.ru/slovar-terminov/stati-i-issledovanija/ekonomija-tepla-v-kvartire-i?forum_ext=1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400" u="sng" dirty="0" smtClean="0">
                <a:latin typeface="Arial" pitchFamily="34" charset="0"/>
                <a:cs typeface="Arial" pitchFamily="34" charset="0"/>
                <a:hlinkClick r:id="rId14"/>
              </a:rPr>
              <a:t>http://www.energosovet.ru/stat470.html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400" u="sng" dirty="0" smtClean="0">
                <a:latin typeface="Arial" pitchFamily="34" charset="0"/>
                <a:cs typeface="Arial" pitchFamily="34" charset="0"/>
                <a:hlinkClick r:id="rId15"/>
              </a:rPr>
              <a:t>http://sberegisvet.ru/svetodiodnye1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400" u="sng" dirty="0" smtClean="0">
                <a:latin typeface="Arial" pitchFamily="34" charset="0"/>
                <a:cs typeface="Arial" pitchFamily="34" charset="0"/>
                <a:hlinkClick r:id="rId16"/>
              </a:rPr>
              <a:t>http://www.vashdom.ru/abnnewstext29499.htm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400" u="sng" dirty="0" smtClean="0">
                <a:latin typeface="Arial" pitchFamily="34" charset="0"/>
                <a:cs typeface="Arial" pitchFamily="34" charset="0"/>
                <a:hlinkClick r:id="rId17"/>
              </a:rPr>
              <a:t>http://www.ryzkov.ru/look_new.php?id=8637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34c500-c195-4837-b047-5e71706d4cb2">S5QAU4VNKZPS-1164-106</_dlc_DocId>
    <_dlc_DocIdUrl xmlns="6434c500-c195-4837-b047-5e71706d4cb2">
      <Url>http://www.eduportal44.ru/Buy/School_13/_layouts/15/DocIdRedir.aspx?ID=S5QAU4VNKZPS-1164-106</Url>
      <Description>S5QAU4VNKZPS-1164-106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33E5431EB9D944AB923D11B3E35533A" ma:contentTypeVersion="1" ma:contentTypeDescription="Создание документа." ma:contentTypeScope="" ma:versionID="d2f64f2ac7a606c4b916407ebc62eb07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499b5db816f3e0543885560e27e22f27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947AEC-3017-4DBA-BCD7-B530ED6688BB}"/>
</file>

<file path=customXml/itemProps2.xml><?xml version="1.0" encoding="utf-8"?>
<ds:datastoreItem xmlns:ds="http://schemas.openxmlformats.org/officeDocument/2006/customXml" ds:itemID="{1AB7B26D-822E-4A17-A320-75C0A1718706}"/>
</file>

<file path=customXml/itemProps3.xml><?xml version="1.0" encoding="utf-8"?>
<ds:datastoreItem xmlns:ds="http://schemas.openxmlformats.org/officeDocument/2006/customXml" ds:itemID="{76706EBA-7526-4FE4-8F58-0CCFC982D6A4}"/>
</file>

<file path=customXml/itemProps4.xml><?xml version="1.0" encoding="utf-8"?>
<ds:datastoreItem xmlns:ds="http://schemas.openxmlformats.org/officeDocument/2006/customXml" ds:itemID="{86619AC9-1CEA-4207-91C4-D7DF5893F004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1145</TotalTime>
  <Words>563</Words>
  <Application>Microsoft Office PowerPoint</Application>
  <PresentationFormat>Экран (4:3)</PresentationFormat>
  <Paragraphs>92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Россия. Экология. Энергосбережение.</vt:lpstr>
      <vt:lpstr>Цели выставки:</vt:lpstr>
      <vt:lpstr>Слайд 3</vt:lpstr>
      <vt:lpstr>Книги, которые помогут понять связь экологии и энергосбережения</vt:lpstr>
      <vt:lpstr>Слайд 5</vt:lpstr>
      <vt:lpstr>Научно-популярные книги по физике</vt:lpstr>
      <vt:lpstr>Научно-популярные книги по физике</vt:lpstr>
      <vt:lpstr>День энергосбережения</vt:lpstr>
      <vt:lpstr>Слайд 9</vt:lpstr>
      <vt:lpstr>Слайд 10</vt:lpstr>
      <vt:lpstr>Проекты учащихся по энергосбережению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Используемые ресурсы:</vt:lpstr>
    </vt:vector>
  </TitlesOfParts>
  <Company>School 13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</dc:creator>
  <cp:lastModifiedBy>Библиотека</cp:lastModifiedBy>
  <cp:revision>120</cp:revision>
  <dcterms:created xsi:type="dcterms:W3CDTF">2017-04-03T09:43:00Z</dcterms:created>
  <dcterms:modified xsi:type="dcterms:W3CDTF">2017-04-24T11:40:23Z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0x010100133E5431EB9D944AB923D11B3E35533A</vt:lpwstr>
  </property>
  <property fmtid="{D5CDD505-2E9C-101B-9397-08002B2CF9AE}" pid="3" name="_dlc_DocIdItemGuid">
    <vt:lpwstr>e5ef226e-f6b2-4789-a2ae-0edf7b31ead4</vt:lpwstr>
  </property>
</Properties>
</file>