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8" r:id="rId3"/>
    <p:sldId id="259" r:id="rId4"/>
    <p:sldId id="260" r:id="rId5"/>
    <p:sldId id="262" r:id="rId6"/>
    <p:sldId id="261" r:id="rId7"/>
    <p:sldId id="268" r:id="rId8"/>
    <p:sldId id="273" r:id="rId9"/>
    <p:sldId id="265" r:id="rId10"/>
    <p:sldId id="272" r:id="rId11"/>
    <p:sldId id="270" r:id="rId12"/>
    <p:sldId id="271" r:id="rId13"/>
    <p:sldId id="269" r:id="rId14"/>
    <p:sldId id="276" r:id="rId15"/>
    <p:sldId id="275" r:id="rId16"/>
    <p:sldId id="274" r:id="rId17"/>
    <p:sldId id="277" r:id="rId18"/>
    <p:sldId id="279" r:id="rId19"/>
    <p:sldId id="281" r:id="rId20"/>
    <p:sldId id="280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4C69-705D-4EC4-9390-D371293C3573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566E2-382C-48D3-9A6B-C5A7BC128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F5121-79BA-411A-85AD-9C5BF5018BE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hyperlink" Target="http://s.66.ru/doska/images/2011/6/20/124_9840_640x480.jp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s.66.ru/doska/images/2011/6/20/124_9840_640x480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714356"/>
            <a:ext cx="8496944" cy="323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0066"/>
                </a:solidFill>
                <a:latin typeface="Cambria" pitchFamily="18" charset="0"/>
              </a:rPr>
              <a:t>Современная система средств обучения в начальной школе, обеспечивающая реализацию ФГОС</a:t>
            </a:r>
            <a:endParaRPr lang="ru-RU" sz="3600" b="1" dirty="0" smtClean="0">
              <a:solidFill>
                <a:srgbClr val="235B4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200" dirty="0"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4857760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Смирнова Лариса Владимировна,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заместитель директора по УВР </a:t>
            </a:r>
            <a:r>
              <a:rPr lang="en-US" sz="2000" b="1" dirty="0" smtClean="0">
                <a:solidFill>
                  <a:srgbClr val="000066"/>
                </a:solidFill>
                <a:latin typeface="Cambria" pitchFamily="18" charset="0"/>
              </a:rPr>
              <a:t>I </a:t>
            </a:r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ступени обучения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МОУСОШ № 13 им. Р.А. Наумова г. Буя</a:t>
            </a:r>
          </a:p>
          <a:p>
            <a:pPr algn="ctr">
              <a:lnSpc>
                <a:spcPct val="150000"/>
              </a:lnSpc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000125"/>
            <a:ext cx="8286808" cy="1643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Современная система средств обучения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– совокупность взаимосвязанных и взаимодействующих традиционных и инновационных средств обучения, которая интегрирует и функционально обеспечивает все уровни информационно-образовательной среды.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3347864" y="3212976"/>
            <a:ext cx="428628" cy="34292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50800" contourW="12700" prstMaterial="dkEdge">
            <a:bevelT w="254000"/>
            <a:bevelB w="2540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5148064" y="3212976"/>
            <a:ext cx="428628" cy="34292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50800" contourW="12700" prstMaterial="dkEdge">
            <a:bevelT w="254000"/>
            <a:bevelB w="2540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2708920"/>
            <a:ext cx="3143272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</a:rPr>
              <a:t>Средства обучения</a:t>
            </a: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4000497" y="2285992"/>
            <a:ext cx="5143504" cy="438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200" b="0">
              <a:cs typeface="Times New Roman" pitchFamily="18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000496" y="4500570"/>
            <a:ext cx="92869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571876"/>
            <a:ext cx="3714776" cy="29289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>Традиционные </a:t>
            </a:r>
          </a:p>
          <a:p>
            <a:pPr algn="ctr">
              <a:defRPr/>
            </a:pPr>
            <a:endParaRPr lang="ru-RU" sz="2000" b="1" dirty="0" smtClean="0">
              <a:solidFill>
                <a:srgbClr val="000066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>ограничены реализацией базовых дидактических функций и одним видом представляемой информации (визуальная в учебно-наглядных пособиях и др.)</a:t>
            </a:r>
            <a:endParaRPr lang="ru-RU" sz="2000" dirty="0">
              <a:solidFill>
                <a:srgbClr val="000066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3571876"/>
            <a:ext cx="3929090" cy="30003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Cambria" pitchFamily="18" charset="0"/>
              </a:rPr>
              <a:t>Инновационные</a:t>
            </a:r>
            <a:endParaRPr lang="en-US" sz="2400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235B4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Cambria" pitchFamily="18" charset="0"/>
              </a:rPr>
              <a:t>реализуют вариативный набор функций, информация представлена комплексно, функционируют на базе электронных технологий</a:t>
            </a:r>
          </a:p>
          <a:p>
            <a:pPr algn="ctr">
              <a:defRPr/>
            </a:pPr>
            <a:endParaRPr lang="ru-RU" sz="2000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Современная система средств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обучения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Интерактивность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Мультимедиа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Моделинг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Коммуникативность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Производительность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2" descr="http://mobiguru.ru/f/image/2/0/4/20496_acer_travelmate_8215wlmi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357430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357562"/>
            <a:ext cx="714347" cy="12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2" descr="Картинка 1 из 1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500174"/>
            <a:ext cx="714380" cy="449001"/>
          </a:xfrm>
          <a:prstGeom prst="rect">
            <a:avLst/>
          </a:prstGeom>
          <a:noFill/>
        </p:spPr>
      </p:pic>
      <p:pic>
        <p:nvPicPr>
          <p:cNvPr id="9" name="Picture 15" descr="\\SERVER-F\Office\Гришин Роман\Фото для презентации\kenadigitalmicrosc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214818"/>
            <a:ext cx="751133" cy="1093138"/>
          </a:xfrm>
          <a:prstGeom prst="rect">
            <a:avLst/>
          </a:prstGeom>
          <a:noFill/>
        </p:spPr>
      </p:pic>
      <p:pic>
        <p:nvPicPr>
          <p:cNvPr id="10" name="Picture 14" descr="http://mdata.yandex.net/i?path=b1030121028_img_id297066206810094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428868"/>
            <a:ext cx="1236558" cy="70817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500570"/>
            <a:ext cx="1279528" cy="13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grishin\Рабочий стол\вид рабочего стол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1214422"/>
            <a:ext cx="1942166" cy="1122959"/>
          </a:xfrm>
          <a:prstGeom prst="rect">
            <a:avLst/>
          </a:prstGeom>
          <a:noFill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5429264"/>
            <a:ext cx="1285884" cy="121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Инновационные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 средства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обучения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214422"/>
            <a:ext cx="8229600" cy="50974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Интерактивность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(от англ.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Interactive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- взаимодействие)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Резкое расширение сектора самостоятельной учебной работы → активное использование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деятельностных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технологий обучения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Интерактивность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000108"/>
            <a:ext cx="8286808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 Мультимедиа  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от англ. «много средств» и «много сред») — это взаимодействие визуальных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аудиоэффектов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под управлением интерактивного программного обеспечения с использованием современных технических и программных средств. Они объединяют текст, звук, графику, фото, видео в одном цифровом представлении.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Мультимеди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786190"/>
            <a:ext cx="4143404" cy="277179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Мультимедиа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285860"/>
            <a:ext cx="8643998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Моделинг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– имитационное моделирование с аудиовизуальным отражением изменений сущности, вида, качеств объектов и процессов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Вместо описания в символьных абстракциях  СО может дать адекватное представление фрагмента реального или воображаемого мира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Моделинг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786842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 err="1" smtClean="0">
                <a:solidFill>
                  <a:srgbClr val="000066"/>
                </a:solidFill>
                <a:latin typeface="Cambria" pitchFamily="18" charset="0"/>
              </a:rPr>
              <a:t>Коммуникативность</a:t>
            </a:r>
            <a:r>
              <a:rPr lang="ru-RU" sz="2800" b="1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– это возможность непосредственного общения, оперативность представления информации, удаленный контроль состояния процесса.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Возможность быстрого доступа к образовательным ресурсам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Возможность </a:t>
            </a:r>
            <a:r>
              <a:rPr lang="ru-RU" sz="2800" dirty="0" err="1" smtClean="0">
                <a:solidFill>
                  <a:srgbClr val="000066"/>
                </a:solidFill>
                <a:latin typeface="Cambria" pitchFamily="18" charset="0"/>
              </a:rPr>
              <a:t>on-line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 коммуникаций удаленных пользователей при выполнении коллективного учебного задания.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Коммуникативность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Автоматизация нетворческих, рутинных операций (например, поиск необходимой информации) → творческий компонент и эффективность учебной деятельности резко возрастают</a:t>
            </a:r>
            <a:endParaRPr lang="ru-RU" sz="3200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Производительность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4" descr="http://mdata.yandex.net/i?path=b1030121028_img_id29706620681009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759209" cy="15801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7884" y="4714884"/>
            <a:ext cx="32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Компьютеры,</a:t>
            </a:r>
          </a:p>
          <a:p>
            <a:pPr algn="ctr"/>
            <a:endParaRPr lang="ru-RU" sz="3200" b="1" dirty="0" smtClean="0">
              <a:solidFill>
                <a:srgbClr val="000066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ноутбуки</a:t>
            </a:r>
            <a:endParaRPr lang="ru-RU" sz="3200" b="1" dirty="0">
              <a:solidFill>
                <a:srgbClr val="00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85749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Проекторы</a:t>
            </a:r>
          </a:p>
        </p:txBody>
      </p:sp>
      <p:pic>
        <p:nvPicPr>
          <p:cNvPr id="14" name="Picture 18" descr="C:\Users\talanov\Desktop\Ноутбуки_св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1262543" cy="12144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5857892"/>
            <a:ext cx="192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Акустические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mbria" pitchFamily="18" charset="0"/>
              </a:rPr>
              <a:t> колонки</a:t>
            </a:r>
          </a:p>
        </p:txBody>
      </p:sp>
      <p:pic>
        <p:nvPicPr>
          <p:cNvPr id="16" name="Picture 22" descr="Картинка 1 из 1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429000"/>
            <a:ext cx="1250270" cy="7143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00958" y="364331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Cambria" pitchFamily="18" charset="0"/>
              </a:rPr>
              <a:t>Wi-Fi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точка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доступа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392906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Интерактивная доска</a:t>
            </a:r>
            <a:endParaRPr lang="ru-RU" sz="2800" b="1" dirty="0">
              <a:solidFill>
                <a:srgbClr val="000066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" name="Picture 3" descr="C:\Documents and Settings\grishin\Рабочий стол\1961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071546"/>
            <a:ext cx="4391934" cy="2717494"/>
          </a:xfrm>
          <a:prstGeom prst="rect">
            <a:avLst/>
          </a:prstGeom>
          <a:noFill/>
        </p:spPr>
      </p:pic>
      <p:pic>
        <p:nvPicPr>
          <p:cNvPr id="21" name="Picture 2" descr="C:\Documents and Settings\grishin\Рабочий стол\вид рабочего стол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214421"/>
            <a:ext cx="4143404" cy="2395713"/>
          </a:xfrm>
          <a:prstGeom prst="rect">
            <a:avLst/>
          </a:prstGeom>
          <a:noFill/>
        </p:spPr>
      </p:pic>
      <p:pic>
        <p:nvPicPr>
          <p:cNvPr id="25" name="Picture 2" descr="http://mobiguru.ru/f/image/2/0/4/20496_acer_travelmate_8215wlmi_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357694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Визуализация материала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Демонстрация объекта на монитор ПК ( экран)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Фотосъемка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Работа с изображением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Видеосъемка</a:t>
            </a:r>
          </a:p>
        </p:txBody>
      </p:sp>
      <p:pic>
        <p:nvPicPr>
          <p:cNvPr id="6" name="Picture 2" descr="Цифровой микроскоп Digital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991848" cy="350046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Микроскопирование</a:t>
            </a: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 smtClean="0"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48200" y="1428736"/>
            <a:ext cx="3138510" cy="46974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Документ-камера: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Демонстрация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Фотосъемка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Работа с изображением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Видеосъемка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Запись мультфильмов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Веб-конференции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и пр.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Кодоскоп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1479418" cy="2281240"/>
          </a:xfrm>
          <a:prstGeom prst="rect">
            <a:avLst/>
          </a:prstGeom>
        </p:spPr>
      </p:pic>
      <p:pic>
        <p:nvPicPr>
          <p:cNvPr id="7" name="Рисунок 6" descr="Эпидиапроекто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143380"/>
            <a:ext cx="1313061" cy="1220219"/>
          </a:xfrm>
          <a:prstGeom prst="rect">
            <a:avLst/>
          </a:prstGeom>
        </p:spPr>
      </p:pic>
      <p:pic>
        <p:nvPicPr>
          <p:cNvPr id="8" name="Рисунок 7" descr="Эпипроектор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5429264"/>
            <a:ext cx="1166804" cy="1166804"/>
          </a:xfrm>
          <a:prstGeom prst="rect">
            <a:avLst/>
          </a:prstGeom>
        </p:spPr>
      </p:pic>
      <p:pic>
        <p:nvPicPr>
          <p:cNvPr id="9" name="Рисунок 8" descr="Диаскоп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286125"/>
            <a:ext cx="1150331" cy="948488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1857364"/>
            <a:ext cx="1428760" cy="24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1357298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0066"/>
                </a:solidFill>
                <a:latin typeface="Cambria" pitchFamily="18" charset="0"/>
              </a:rPr>
              <a:t>Кодоскоп</a:t>
            </a:r>
            <a:endParaRPr lang="ru-RU" sz="2400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Cambria" pitchFamily="18" charset="0"/>
              </a:rPr>
              <a:t>Диапроектор</a:t>
            </a:r>
          </a:p>
          <a:p>
            <a:pPr algn="ctr"/>
            <a:r>
              <a:rPr lang="ru-RU" sz="2400" dirty="0" err="1" smtClean="0">
                <a:solidFill>
                  <a:srgbClr val="000066"/>
                </a:solidFill>
                <a:latin typeface="Cambria" pitchFamily="18" charset="0"/>
              </a:rPr>
              <a:t>Эпидиапроектор</a:t>
            </a:r>
            <a:endParaRPr lang="ru-RU" sz="2400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Cambria" pitchFamily="18" charset="0"/>
              </a:rPr>
              <a:t>Диаскоп</a:t>
            </a:r>
          </a:p>
          <a:p>
            <a:pPr algn="ctr"/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14290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Демонстрация объектов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0438" y="5214938"/>
            <a:ext cx="2214562" cy="1214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000" y="1285875"/>
            <a:ext cx="2214563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8" y="4143375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8" y="1285875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00" y="4143375"/>
            <a:ext cx="2214563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7563" y="285750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3500438" y="571500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НОВАЯ ЦЕЛЬ ОБРАЗОВАНИЯ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13163" y="2786063"/>
            <a:ext cx="1714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3084" name="Text Box 3"/>
          <p:cNvSpPr txBox="1">
            <a:spLocks noChangeArrowheads="1"/>
          </p:cNvSpPr>
          <p:nvPr/>
        </p:nvSpPr>
        <p:spPr bwMode="auto">
          <a:xfrm>
            <a:off x="3927475" y="3089275"/>
            <a:ext cx="1357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0066"/>
                </a:solidFill>
                <a:latin typeface="Times New Roman" pitchFamily="18" charset="0"/>
              </a:rPr>
              <a:t>ФГОС</a:t>
            </a:r>
          </a:p>
        </p:txBody>
      </p:sp>
      <p:sp>
        <p:nvSpPr>
          <p:cNvPr id="3085" name="Text Box 3"/>
          <p:cNvSpPr txBox="1">
            <a:spLocks noChangeArrowheads="1"/>
          </p:cNvSpPr>
          <p:nvPr/>
        </p:nvSpPr>
        <p:spPr bwMode="auto">
          <a:xfrm>
            <a:off x="6929438" y="1428750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НОВОЕ СОДЕРЖАНИЕ ОБРАЗОВАНИЯ</a:t>
            </a:r>
          </a:p>
        </p:txBody>
      </p:sp>
      <p:sp>
        <p:nvSpPr>
          <p:cNvPr id="3086" name="Text Box 3"/>
          <p:cNvSpPr txBox="1">
            <a:spLocks noChangeArrowheads="1"/>
          </p:cNvSpPr>
          <p:nvPr/>
        </p:nvSpPr>
        <p:spPr bwMode="auto">
          <a:xfrm>
            <a:off x="3571875" y="5286375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НОВЫЕ ТРЕБОВАНИЯ К ПОДГОТОВКЕ УЧИТЕЛЯ</a:t>
            </a:r>
          </a:p>
        </p:txBody>
      </p:sp>
      <p:sp>
        <p:nvSpPr>
          <p:cNvPr id="3087" name="Text Box 3"/>
          <p:cNvSpPr txBox="1">
            <a:spLocks noChangeArrowheads="1"/>
          </p:cNvSpPr>
          <p:nvPr/>
        </p:nvSpPr>
        <p:spPr bwMode="auto">
          <a:xfrm>
            <a:off x="6732588" y="4143375"/>
            <a:ext cx="2411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НОВОЕ ЦЕЛЕПОЛОГАНИЕ ДЛЯ УЧАЩИХСЯ</a:t>
            </a:r>
          </a:p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И УЧИТЕЛЕЙ</a:t>
            </a:r>
          </a:p>
        </p:txBody>
      </p:sp>
      <p:sp>
        <p:nvSpPr>
          <p:cNvPr id="3088" name="Text Box 3"/>
          <p:cNvSpPr txBox="1">
            <a:spLocks noChangeArrowheads="1"/>
          </p:cNvSpPr>
          <p:nvPr/>
        </p:nvSpPr>
        <p:spPr bwMode="auto">
          <a:xfrm>
            <a:off x="0" y="4286250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НОВЫЕ ТЕХНОЛОГИИ ОБУЧЕНИЯ</a:t>
            </a:r>
          </a:p>
        </p:txBody>
      </p:sp>
      <p:sp>
        <p:nvSpPr>
          <p:cNvPr id="3089" name="Text Box 3"/>
          <p:cNvSpPr txBox="1">
            <a:spLocks noChangeArrowheads="1"/>
          </p:cNvSpPr>
          <p:nvPr/>
        </p:nvSpPr>
        <p:spPr bwMode="auto">
          <a:xfrm>
            <a:off x="71438" y="1428750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НОВЫЕ СРЕДСТВА</a:t>
            </a:r>
          </a:p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ОБУЧЕНИЯ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6100" y="4000500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5893594" y="171053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5893594" y="3210719"/>
            <a:ext cx="357187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93219" y="171053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821782" y="3139281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4" descr="Система для голосования SMART Response LE: ресивер, 18 пультов управления, программное обеспеч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428992" cy="2637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14818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Опрос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Индивидуальный тест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Соревнование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Голосование</a:t>
            </a:r>
            <a:r>
              <a:rPr lang="ru-RU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14290"/>
            <a:ext cx="3357586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Система голосования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71612"/>
            <a:ext cx="2428892" cy="22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29190" y="214290"/>
            <a:ext cx="3357586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Система экспериментов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14375" y="0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ИЗМЕНЕНИЕ РОЛИ УЧАСТНИКОВ ПЕДАГОГИЧЕСКОГО ПРОЦЕССА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5" y="1198563"/>
            <a:ext cx="1285875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390" name="Прямоугольник 25"/>
          <p:cNvSpPr>
            <a:spLocks noChangeArrowheads="1"/>
          </p:cNvSpPr>
          <p:nvPr/>
        </p:nvSpPr>
        <p:spPr bwMode="auto">
          <a:xfrm>
            <a:off x="785813" y="1285875"/>
            <a:ext cx="1214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УЧЕНИК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0" y="1241425"/>
            <a:ext cx="1285875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392" name="Прямоугольник 27"/>
          <p:cNvSpPr>
            <a:spLocks noChangeArrowheads="1"/>
          </p:cNvSpPr>
          <p:nvPr/>
        </p:nvSpPr>
        <p:spPr bwMode="auto">
          <a:xfrm>
            <a:off x="7215188" y="1330325"/>
            <a:ext cx="12144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УЧИТЕЛЬ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500" y="1857375"/>
            <a:ext cx="1643063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394" name="Прямоугольник 29"/>
          <p:cNvSpPr>
            <a:spLocks noChangeArrowheads="1"/>
          </p:cNvSpPr>
          <p:nvPr/>
        </p:nvSpPr>
        <p:spPr bwMode="auto">
          <a:xfrm>
            <a:off x="500063" y="1858963"/>
            <a:ext cx="1785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ПОЛУЧАЕТ ГОТОВУЮ ИНФОРМАЦИЮ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00875" y="1884363"/>
            <a:ext cx="1643063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396" name="Прямоугольник 31"/>
          <p:cNvSpPr>
            <a:spLocks noChangeArrowheads="1"/>
          </p:cNvSpPr>
          <p:nvPr/>
        </p:nvSpPr>
        <p:spPr bwMode="auto">
          <a:xfrm>
            <a:off x="6929438" y="1973263"/>
            <a:ext cx="17859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ТРАНСЛИРУЕТ</a:t>
            </a:r>
          </a:p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ИНФОРМАЦИЮ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" y="2857500"/>
            <a:ext cx="1643063" cy="1500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398" name="Прямоугольник 33"/>
          <p:cNvSpPr>
            <a:spLocks noChangeArrowheads="1"/>
          </p:cNvSpPr>
          <p:nvPr/>
        </p:nvSpPr>
        <p:spPr bwMode="auto">
          <a:xfrm>
            <a:off x="428625" y="2901950"/>
            <a:ext cx="192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ОСУЩЕСТВЛЯЕТ:</a:t>
            </a:r>
          </a:p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ПОИСК,</a:t>
            </a:r>
          </a:p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ВЫБОР,</a:t>
            </a:r>
          </a:p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АНАЛИЗ,</a:t>
            </a:r>
          </a:p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СИСТЕМАТИЗАЦИЮ И ПРЕЗЕНТАЦИЮ ИНФОРМАЦИИ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00875" y="2857500"/>
            <a:ext cx="1643063" cy="1571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400" name="Прямоугольник 35"/>
          <p:cNvSpPr>
            <a:spLocks noChangeArrowheads="1"/>
          </p:cNvSpPr>
          <p:nvPr/>
        </p:nvSpPr>
        <p:spPr bwMode="auto">
          <a:xfrm>
            <a:off x="6929438" y="2928938"/>
            <a:ext cx="178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66"/>
                </a:solidFill>
                <a:latin typeface="Times New Roman" pitchFamily="18" charset="0"/>
              </a:rPr>
              <a:t>ОРГАНИЗУЕТ ДЕЯТЕЛЬНОСТЬ УЧЕНИКА ПО РАБОТЕ С ИНФОРМАЦИЕЙ НА ОСНОВЕ СОЗДАННОЙ ИМ МОДЕЛИ УРОКА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7500" y="4429125"/>
            <a:ext cx="3500438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402" name="Прямоугольник 37"/>
          <p:cNvSpPr>
            <a:spLocks noChangeArrowheads="1"/>
          </p:cNvSpPr>
          <p:nvPr/>
        </p:nvSpPr>
        <p:spPr bwMode="auto">
          <a:xfrm>
            <a:off x="2771775" y="4462463"/>
            <a:ext cx="35861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НОВОЕ КАЧЕСТВО ОБРАЗОВАНИЯ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63713" y="5589588"/>
            <a:ext cx="5359400" cy="928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404" name="Прямоугольник 41"/>
          <p:cNvSpPr>
            <a:spLocks noChangeArrowheads="1"/>
          </p:cNvSpPr>
          <p:nvPr/>
        </p:nvSpPr>
        <p:spPr bwMode="auto">
          <a:xfrm>
            <a:off x="1547813" y="5676900"/>
            <a:ext cx="5903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РАЗВИТИЕ «КОМПЕТЕНТНОСТИ К ОБНОВЛЕНИЮ КОМПЕТЕНЦИЙ» И МОТИВАЦИИ К ОБУЧЕНИЮ НА</a:t>
            </a:r>
          </a:p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РАЗНЫХ ЭТАПАХ РАЗВИТИЯ ЛИЧНОСТИ УЧАЩИХСЯ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28875" y="5214938"/>
            <a:ext cx="4286250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406" name="Прямоугольник 39"/>
          <p:cNvSpPr>
            <a:spLocks noChangeArrowheads="1"/>
          </p:cNvSpPr>
          <p:nvPr/>
        </p:nvSpPr>
        <p:spPr bwMode="auto">
          <a:xfrm>
            <a:off x="2428875" y="5248275"/>
            <a:ext cx="4286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НОВЫЙ ОБРАЗОВАТЕЛЬНЫЙ РЕЗУЛЬТАТ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1714500"/>
            <a:ext cx="2286000" cy="1071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6408" name="Прямоугольник 43"/>
          <p:cNvSpPr>
            <a:spLocks noChangeArrowheads="1"/>
          </p:cNvSpPr>
          <p:nvPr/>
        </p:nvSpPr>
        <p:spPr bwMode="auto">
          <a:xfrm>
            <a:off x="3419475" y="1747838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В ТРАДИЦИОННОЙ </a:t>
            </a:r>
          </a:p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СИСТЕМЕ</a:t>
            </a:r>
          </a:p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ОБРАЗОВАТЕЛЬНОГО </a:t>
            </a:r>
          </a:p>
          <a:p>
            <a:pPr algn="ctr"/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ПРОЦЕССА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795963" y="2133600"/>
            <a:ext cx="12858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2214563" y="2143125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4464844" y="4822031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3" name="Стрелка углом 52"/>
          <p:cNvSpPr/>
          <p:nvPr/>
        </p:nvSpPr>
        <p:spPr>
          <a:xfrm rot="5400000">
            <a:off x="3178969" y="2821782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4" name="Стрелка углом 53"/>
          <p:cNvSpPr/>
          <p:nvPr/>
        </p:nvSpPr>
        <p:spPr>
          <a:xfrm rot="5400000" flipV="1">
            <a:off x="5391944" y="2824957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5" name="Выгнутая влево стрелка 54"/>
          <p:cNvSpPr/>
          <p:nvPr/>
        </p:nvSpPr>
        <p:spPr>
          <a:xfrm>
            <a:off x="142875" y="1571612"/>
            <a:ext cx="428597" cy="23574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>
            <a:off x="8715403" y="1571612"/>
            <a:ext cx="428597" cy="23574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143000" y="214313"/>
            <a:ext cx="707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ЧТО ФОРМИРУЕТ НОВУЮ ЦЕЛЬ </a:t>
            </a:r>
            <a:r>
              <a:rPr lang="ru-RU" sz="3000" b="1" dirty="0" smtClean="0">
                <a:solidFill>
                  <a:srgbClr val="000066"/>
                </a:solidFill>
                <a:latin typeface="Times New Roman" pitchFamily="18" charset="0"/>
              </a:rPr>
              <a:t>ОБРАЗОВАНИЯ?</a:t>
            </a:r>
            <a:endParaRPr lang="ru-RU" sz="3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571744"/>
            <a:ext cx="4286248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85720" y="2714620"/>
            <a:ext cx="3643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НОВЫЕ ОБРАЗОВАТЕЛЬНЫЕ ЗАПРОСЫ ОБЩЕСТВА, СЕМЬИ И ГОСУДАРСТВА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5000628" y="2500306"/>
            <a:ext cx="4143372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5286380" y="2786058"/>
            <a:ext cx="3643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ШИРОКОЕ ВНЕДРЕНИЕ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ИКТ-ТЕХНОЛОГИЙ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ВО ВСЕ СФЕРЫ ЖИЗНИ </a:t>
            </a:r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ОБЩЕСТВЕННЫЙ ДОГОВОР</a:t>
            </a:r>
          </a:p>
        </p:txBody>
      </p:sp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4286249" y="1928802"/>
            <a:ext cx="4857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НОВЫЕ ТЕХНОЛОГИИ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57290" y="5072074"/>
            <a:ext cx="6715125" cy="785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108" name="Text Box 3"/>
          <p:cNvSpPr txBox="1">
            <a:spLocks noChangeArrowheads="1"/>
          </p:cNvSpPr>
          <p:nvPr/>
        </p:nvSpPr>
        <p:spPr bwMode="auto">
          <a:xfrm>
            <a:off x="2143108" y="5286388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НОВАЯ ЦЕЛЬ ОБРАЗОВАНИЯ</a:t>
            </a:r>
          </a:p>
        </p:txBody>
      </p:sp>
      <p:sp>
        <p:nvSpPr>
          <p:cNvPr id="17" name="Стрелка вправо 16"/>
          <p:cNvSpPr/>
          <p:nvPr/>
        </p:nvSpPr>
        <p:spPr>
          <a:xfrm rot="3600000">
            <a:off x="3152674" y="4393649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7200000">
            <a:off x="5438690" y="4465087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28688" y="214313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КАКОВА ОСНОВНАЯ ЦЕЛЬ СОВРЕМЕННОГО ОБРАЗОВАНИЯ?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42910" y="1785926"/>
            <a:ext cx="7929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ОСНОВНАЯ ЦЕЛЬ СОВРЕМЕННОГО ОБРАЗОВАНИЯ –ФОРМИРОВАНИЕ НОВОЙ ОБРАЗОВАТЕЛЬНОЙ СИСТЕМЫ, ПРИЗВАННОЙ СТАТЬ ОСНОВНЫМ ИНСТРУМЕНТОМ СОЦИО-КУЛЬТУРНОЙ МОДЕРНИЗАЦИИ РОССИЙСКОГО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57188" y="1357313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СОВРЕМЕННОЕ СОДЕРЖАНИЕ ОБРАЗОВАНИЯ НЕ МОЖЕТ ОГРАНИЧИВАТЬСЯ ПЕРЕЧНЕМ ТРЕБОВАНИЙ К ПРЕДМЕТНЫМ ЗНАНИЯМ, УМЕНИЯМ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ИНАВЫКАМ,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ОНО ДОЛЖНО ОХВАТИТЬ ВСЕ ОСНОВНЫЕ КОМПОНЕНТЫ СОЦИАЛИЗАЦИИ:</a:t>
            </a:r>
          </a:p>
        </p:txBody>
      </p:sp>
      <p:pic>
        <p:nvPicPr>
          <p:cNvPr id="7173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92919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928688" y="214313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КАКИМ ДОЛЖНО БЫТЬ НОВОЕ СОДЕРЖАНИЕ ОБРАЗОВАНИЯ?</a:t>
            </a:r>
          </a:p>
        </p:txBody>
      </p:sp>
      <p:sp>
        <p:nvSpPr>
          <p:cNvPr id="7177" name="Text Box 3"/>
          <p:cNvSpPr txBox="1">
            <a:spLocks noChangeArrowheads="1"/>
          </p:cNvSpPr>
          <p:nvPr/>
        </p:nvSpPr>
        <p:spPr bwMode="auto">
          <a:xfrm>
            <a:off x="357188" y="2962275"/>
            <a:ext cx="8715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СИСТЕМУ ДУХОВНО-НРАВСТВЕННЫХ ЦЕННОСТЕЙ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СИСТЕМУ НАУЧНЫХ ПРЕДСТАВЛЕНИЙ О ПРИРОДЕ, ОБЩЕСТВЕ И ЧЕЛОВЕКЕ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СИСТЕМУ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00034" y="1643063"/>
            <a:ext cx="850109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СТРЕМИТЕЛЬНЫЙ РОСТ ИНФОРМАЦИОННО-РЕСУРСНОЙ БАЗЫ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СВОБОДНЫЙ ДОСТУП К РАЗНООБРАЗНЫМ ИНФОРМАЦИОННЫМ РЕСУРСАМ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ДИСТАНЦИОННОСТЬ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МОБИЛЬНОСТЬ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ВОЗМОЖНОСТЬ ФОРМИРОВАНИЯ СОЦИАЛЬНЫХ ОБРАЗОВАТЕЛЬНЫХ СЕТЕЙ И ОБРАЗОВАТЕЛЬНЫХ СООБЩЕСТВ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ИНТЕРАКТИВНОСТЬ</a:t>
            </a: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ВОЗМОЖНОСТЬ МОДЕЛИРОВАНИЯ И АНИМИРОВАНИЯ РАЗЛИЧНЫХ ПРОЦЕССОВ И ЯВЛЕНИЙ</a:t>
            </a:r>
          </a:p>
        </p:txBody>
      </p:sp>
      <p:pic>
        <p:nvPicPr>
          <p:cNvPr id="6149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48" descr="Graphic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6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3"/>
          <p:cNvSpPr txBox="1">
            <a:spLocks noChangeArrowheads="1"/>
          </p:cNvSpPr>
          <p:nvPr/>
        </p:nvSpPr>
        <p:spPr bwMode="auto">
          <a:xfrm>
            <a:off x="928688" y="214313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ЧТО ДАЮТ ОБРАЗОВАНИЮ НОВЫЕ ТЕХНОЛОГИИ?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Untitled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14375" y="285750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0066"/>
                </a:solidFill>
                <a:latin typeface="Times New Roman" pitchFamily="18" charset="0"/>
              </a:rPr>
              <a:t>В ЧЕМ ЗАКЛЮЧАЕТСЯ СИСТЕМНО-СТРУКТУРНАЯ ОРГАНИЗАЦИЯ ИОС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857224" y="1728788"/>
            <a:ext cx="81439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СИСТЕМНО-СТРУКТУРНАЯ ОРГАНИЗАЦИЯ ИОС ПРОЯВЛЯЕТСЯ В ТОМ, ЧТО ОНА ПРЕДСТАВЛЯЕТ СОБОЙ СОВОКУПНОСТЬ ВЗАИМОДЕЙСТВУЮЩИХ СИСТЕМ (ПОДСИСТЕМ):</a:t>
            </a:r>
          </a:p>
          <a:p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ИНФОРМАЦИОННЫХ ОБРАЗОВАТЕЛЬНЫХ РЕСУРСОВ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КОМПЬЮТЕРНЫХ СРЕДСТВ ОБУЧЕНИЯ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СОВРЕМЕННЫХ СРЕДСТВ КОММУНИКАЦИИ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ПЕДАГОГИЧЕСКИХ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ТЕХНОЛОГИ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Й</a:t>
            </a:r>
          </a:p>
        </p:txBody>
      </p:sp>
      <p:pic>
        <p:nvPicPr>
          <p:cNvPr id="12294" name="Рисунок 48" descr="Graphic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48" descr="Graphic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48" descr="Graphic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143512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48" descr="Graphic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857892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8358246" cy="5429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Cambria" pitchFamily="18" charset="0"/>
              </a:rPr>
              <a:t>Объекты, созданные либо обработанные человеком, используемые в образовательном процессе в качестве носителей учебной информации и инструмента деятельности педагога и обучающихся.</a:t>
            </a:r>
          </a:p>
          <a:p>
            <a:pPr algn="ctr"/>
            <a:endParaRPr lang="ru-RU" sz="3200" b="1" dirty="0" smtClean="0">
              <a:solidFill>
                <a:srgbClr val="000066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Используются для достижения личностных, </a:t>
            </a:r>
            <a:r>
              <a:rPr lang="ru-RU" sz="3200" b="1" dirty="0" err="1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метапредметных</a:t>
            </a: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 и предметных результатов учебной деятельности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Современные средства обучения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214422"/>
            <a:ext cx="8358246" cy="5114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Печатные: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различные СО на печатной основе (учебники и учебные пособия, книги для чтения, хрестоматии, рабочие тетради, атласы, словари, литература для дополнительной и самостоятельной работы, раздаточные материалы и др.);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Аудийные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аудиохрестоматии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 аудиокниги и т.п.);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Аудиовизуальные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(коллекции слайдов, экранные пособия, учебные фильмы на различных носителях, а также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мультимедийные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образовательные ресурсы, в т.ч. цифровые – электронные учебники);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Наглядно-демонстрационные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(гербарии, муляжи, макеты, стенды, модели в разрезе, модели демонстрационные и т.п.);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Приборы и оборудование: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приборы, используемые в учебных целях (барометры, компасы; тренажеры) и различные виды учебного оборудования, в т.ч. для технического обеспечения занятий в среде мультимедиа (программно-аппаратные средства на базе электронных (компьютерных) технологий и др.).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329642" cy="654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+mj-cs"/>
              </a:rPr>
              <a:t>Средства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обучения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S5QAU4VNKZPS-1158-2</_dlc_DocId>
    <_dlc_DocIdUrl xmlns="6434c500-c195-4837-b047-5e71706d4cb2">
      <Url>http://www.eduportal44.ru/Buy/School_13/_layouts/15/DocIdRedir.aspx?ID=S5QAU4VNKZPS-1158-2</Url>
      <Description>S5QAU4VNKZPS-1158-2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EBEE8ACF59894CB1E8C1C6496AB515" ma:contentTypeVersion="1" ma:contentTypeDescription="Создание документа." ma:contentTypeScope="" ma:versionID="d75a26f151e32ebce67adcd3c54dd9cb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054E75-3595-4481-A57A-AFD73EFD0D02}"/>
</file>

<file path=customXml/itemProps2.xml><?xml version="1.0" encoding="utf-8"?>
<ds:datastoreItem xmlns:ds="http://schemas.openxmlformats.org/officeDocument/2006/customXml" ds:itemID="{0860CD99-FD93-4A62-9C5E-EF442866179E}"/>
</file>

<file path=customXml/itemProps3.xml><?xml version="1.0" encoding="utf-8"?>
<ds:datastoreItem xmlns:ds="http://schemas.openxmlformats.org/officeDocument/2006/customXml" ds:itemID="{DB0E16BD-7CA1-4A99-8C34-B7FCA2536D24}"/>
</file>

<file path=customXml/itemProps4.xml><?xml version="1.0" encoding="utf-8"?>
<ds:datastoreItem xmlns:ds="http://schemas.openxmlformats.org/officeDocument/2006/customXml" ds:itemID="{F7D8E1F0-D852-4C4A-8875-87155AA09E98}"/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762</Words>
  <PresentationFormat>Экран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2012-11-29T19:36:48Z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0x0101006FEBEE8ACF59894CB1E8C1C6496AB515</vt:lpwstr>
  </property>
  <property fmtid="{D5CDD505-2E9C-101B-9397-08002B2CF9AE}" pid="3" name="_dlc_DocIdItemGuid">
    <vt:lpwstr>f3d7883a-a304-4224-96a0-519c4dda7cbd</vt:lpwstr>
  </property>
</Properties>
</file>